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601" r:id="rId2"/>
    <p:sldId id="602" r:id="rId3"/>
    <p:sldId id="603" r:id="rId4"/>
    <p:sldId id="606" r:id="rId5"/>
    <p:sldId id="604" r:id="rId6"/>
    <p:sldId id="605" r:id="rId7"/>
    <p:sldId id="610" r:id="rId8"/>
    <p:sldId id="608" r:id="rId9"/>
    <p:sldId id="609" r:id="rId10"/>
    <p:sldId id="612" r:id="rId11"/>
    <p:sldId id="613" r:id="rId12"/>
    <p:sldId id="611" r:id="rId13"/>
    <p:sldId id="615" r:id="rId14"/>
    <p:sldId id="614" r:id="rId15"/>
    <p:sldId id="616" r:id="rId16"/>
    <p:sldId id="617" r:id="rId17"/>
    <p:sldId id="618" r:id="rId18"/>
    <p:sldId id="619" r:id="rId19"/>
    <p:sldId id="607" r:id="rId20"/>
    <p:sldId id="620" r:id="rId21"/>
    <p:sldId id="621" r:id="rId22"/>
    <p:sldId id="622" r:id="rId23"/>
    <p:sldId id="623" r:id="rId24"/>
    <p:sldId id="624" r:id="rId25"/>
    <p:sldId id="625" r:id="rId26"/>
    <p:sldId id="626" r:id="rId27"/>
    <p:sldId id="627" r:id="rId28"/>
    <p:sldId id="639" r:id="rId29"/>
    <p:sldId id="640" r:id="rId30"/>
    <p:sldId id="641" r:id="rId31"/>
    <p:sldId id="642" r:id="rId32"/>
    <p:sldId id="643" r:id="rId33"/>
    <p:sldId id="645" r:id="rId34"/>
    <p:sldId id="644" r:id="rId35"/>
    <p:sldId id="648" r:id="rId36"/>
    <p:sldId id="658" r:id="rId37"/>
    <p:sldId id="649" r:id="rId38"/>
    <p:sldId id="651" r:id="rId39"/>
    <p:sldId id="656" r:id="rId40"/>
    <p:sldId id="657" r:id="rId41"/>
    <p:sldId id="654" r:id="rId42"/>
    <p:sldId id="629" r:id="rId43"/>
    <p:sldId id="646" r:id="rId44"/>
    <p:sldId id="647" r:id="rId45"/>
    <p:sldId id="638" r:id="rId46"/>
    <p:sldId id="630" r:id="rId47"/>
    <p:sldId id="632" r:id="rId48"/>
    <p:sldId id="634" r:id="rId49"/>
    <p:sldId id="633" r:id="rId50"/>
    <p:sldId id="635" r:id="rId51"/>
    <p:sldId id="636" r:id="rId52"/>
    <p:sldId id="637" r:id="rId53"/>
    <p:sldId id="631" r:id="rId54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2F92"/>
    <a:srgbClr val="FF40FF"/>
    <a:srgbClr val="9420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969"/>
    <p:restoredTop sz="96405"/>
  </p:normalViewPr>
  <p:slideViewPr>
    <p:cSldViewPr snapToGrid="0" snapToObjects="1">
      <p:cViewPr varScale="1">
        <p:scale>
          <a:sx n="131" d="100"/>
          <a:sy n="131" d="100"/>
        </p:scale>
        <p:origin x="73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C8C6CEF-F522-DE44-B128-BA424B87AA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0F9A2D0-2221-A44D-9E8D-9CBB461543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4622390-1AC3-2346-B0EA-753C2D2565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2EFA8-18A6-7941-A831-D4DE64E272F0}" type="datetimeFigureOut">
              <a:rPr lang="de-DE" smtClean="0"/>
              <a:t>16.04.20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47B2256-100C-6440-A921-008C69B577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E80757B-CBE4-0748-A637-01225C0474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63D77-3956-FD4D-9602-8FAC4FA1300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633739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1812CD6-7EA5-B04F-B124-8AD18E7DB2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4C089674-868F-AF42-8158-97E5907872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83DFDAE-415E-7E41-93C9-C3E83810BF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2EFA8-18A6-7941-A831-D4DE64E272F0}" type="datetimeFigureOut">
              <a:rPr lang="de-DE" smtClean="0"/>
              <a:t>16.04.20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D97EB38-2F76-764B-ADE1-50EF592458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BDB76DB-CA70-4E41-9ED3-20818C1872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63D77-3956-FD4D-9602-8FAC4FA1300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94878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E37BFBCD-679F-6D48-B081-D412E7B3C1F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B9D05650-4FC3-4F41-BC3E-D18D628708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D9CFA61-36B5-F04D-91EC-37D4B4EEE6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2EFA8-18A6-7941-A831-D4DE64E272F0}" type="datetimeFigureOut">
              <a:rPr lang="de-DE" smtClean="0"/>
              <a:t>16.04.20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0211219-A5A4-4E4A-932B-B0C9AE55C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C2889AC-206A-F547-84FF-1601AC3AB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63D77-3956-FD4D-9602-8FAC4FA1300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747347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530283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3E45966-AF22-B84A-A02B-A51CC1201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8402CDC-0E1A-0144-BFD2-C5A17C474E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B8AB087-4195-C742-AC3E-5120850B9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2EFA8-18A6-7941-A831-D4DE64E272F0}" type="datetimeFigureOut">
              <a:rPr lang="de-DE" smtClean="0"/>
              <a:t>16.04.20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3D1E245-CD2E-244B-8E07-7C6B897AC5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0420E73-053C-514A-94D4-9AC83EF8EB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63D77-3956-FD4D-9602-8FAC4FA1300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725471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077081-C169-0541-91F4-81B4E39430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AAB6706-75EE-944A-88A7-6ECA0B4391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65EC6FA-4D7F-3D45-8143-37CF14E467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2EFA8-18A6-7941-A831-D4DE64E272F0}" type="datetimeFigureOut">
              <a:rPr lang="de-DE" smtClean="0"/>
              <a:t>16.04.20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B7EBAE2-1401-D244-BB89-CDAFEEB9F1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0A0E270-0E86-E943-AF96-CDB03DDDB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63D77-3956-FD4D-9602-8FAC4FA1300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937989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3F5E5D3-4E8C-C04D-8FB7-3B132E6E4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823E9F2-2077-AE41-A859-60C97C9EBA1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478C809-2812-E043-AE02-E866DF3998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87EA455-4958-BD42-917D-00416210BB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2EFA8-18A6-7941-A831-D4DE64E272F0}" type="datetimeFigureOut">
              <a:rPr lang="de-DE" smtClean="0"/>
              <a:t>16.04.20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7CE626F-2C09-1644-821C-764F5E2459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44BF348-ECD2-4A4C-B63A-E2899D67C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63D77-3956-FD4D-9602-8FAC4FA1300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100605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E63170C-0AF6-7445-B9D0-045D3A9C0C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9B71A4C-0E03-464F-B30C-1CBEFEB293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FC4B4DE0-5526-3646-9283-A2FC131B4B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B5B7DF83-B083-D948-B56A-15E97AB29A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C92462DD-6033-0548-A118-26259A66162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B73F6233-6FC6-2249-B788-10B1F2A33D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2EFA8-18A6-7941-A831-D4DE64E272F0}" type="datetimeFigureOut">
              <a:rPr lang="de-DE" smtClean="0"/>
              <a:t>16.04.20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A44898A3-6538-AB41-9CAF-CFF40A5F04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8CE9C87E-AC39-5943-8C67-D66CB539F3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63D77-3956-FD4D-9602-8FAC4FA1300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241089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D7B8E25-40A3-C94C-B651-6E1ABFB414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32C1823E-9E6F-D442-B55F-334F370108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2EFA8-18A6-7941-A831-D4DE64E272F0}" type="datetimeFigureOut">
              <a:rPr lang="de-DE" smtClean="0"/>
              <a:t>16.04.20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67C5C34-CD44-0540-A712-2B8A02BE44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B8A6163-AC37-9745-8D2E-0BD2550B8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63D77-3956-FD4D-9602-8FAC4FA1300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67946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26CA1E52-50F0-5446-80B5-6F87221D7C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2EFA8-18A6-7941-A831-D4DE64E272F0}" type="datetimeFigureOut">
              <a:rPr lang="de-DE" smtClean="0"/>
              <a:t>16.04.20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117E3AE-B838-714B-8410-0EE3D1B2C9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AEB03C6-B9C5-314E-B8D5-835EFF435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63D77-3956-FD4D-9602-8FAC4FA1300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057054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567645-13B0-CE40-B99F-A62E2BC66E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D6174D6-E63D-9C40-BD21-FA8D621D9D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1212F1AC-2377-2445-B584-500059C7D5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AF3DEDC-C133-D144-8000-9698B6F626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2EFA8-18A6-7941-A831-D4DE64E272F0}" type="datetimeFigureOut">
              <a:rPr lang="de-DE" smtClean="0"/>
              <a:t>16.04.20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D60DD3F-D6C8-9741-8055-6A7FDA9E7A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155B8A5-ADE2-8D45-B687-CB923EB8C5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63D77-3956-FD4D-9602-8FAC4FA1300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361055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EA99FA1-DBBF-4543-B472-4CCDD5E25C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CFA1F296-D176-574B-9446-4C7572157B1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B8BE05B-3AA3-C142-BFA7-0EA16263B9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A79733D-1D9E-8F41-AAD1-7E51984968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2EFA8-18A6-7941-A831-D4DE64E272F0}" type="datetimeFigureOut">
              <a:rPr lang="de-DE" smtClean="0"/>
              <a:t>16.04.20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DFD758F-08ED-064A-BB12-4CD82E7C9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6CCC3B5-2C26-CE43-AE20-3B9991301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63D77-3956-FD4D-9602-8FAC4FA1300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887155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5DEF7D94-D433-3747-83B5-97D645F57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7161805-0BAD-F34E-A772-F96CEBA49D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06F8D90-CD12-C146-9EB0-7AEFE7A4B89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22EFA8-18A6-7941-A831-D4DE64E272F0}" type="datetimeFigureOut">
              <a:rPr lang="de-DE" smtClean="0"/>
              <a:t>16.04.20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6141293-9AAA-3B4E-A8E1-43C62C735B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797587F-5D10-E844-91E7-91E638095B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C63D77-3956-FD4D-9602-8FAC4FA1300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880753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iff"/><Relationship Id="rId2" Type="http://schemas.openxmlformats.org/officeDocument/2006/relationships/image" Target="../media/image42.tiff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3.tif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tiff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26" Type="http://schemas.openxmlformats.org/officeDocument/2006/relationships/image" Target="../media/image24.svg"/><Relationship Id="rId3" Type="http://schemas.openxmlformats.org/officeDocument/2006/relationships/image" Target="../media/image2.svg"/><Relationship Id="rId21" Type="http://schemas.openxmlformats.org/officeDocument/2006/relationships/image" Target="../media/image20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5" Type="http://schemas.openxmlformats.org/officeDocument/2006/relationships/image" Target="../media/image23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6.sv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24" Type="http://schemas.openxmlformats.org/officeDocument/2006/relationships/image" Target="../media/image22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23" Type="http://schemas.openxmlformats.org/officeDocument/2006/relationships/image" Target="../media/image21.png"/><Relationship Id="rId28" Type="http://schemas.openxmlformats.org/officeDocument/2006/relationships/image" Target="../media/image25.pn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Relationship Id="rId22" Type="http://schemas.openxmlformats.org/officeDocument/2006/relationships/image" Target="../media/image31.tiff"/><Relationship Id="rId27" Type="http://schemas.openxmlformats.org/officeDocument/2006/relationships/image" Target="../media/image27.png"/><Relationship Id="rId30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iff"/><Relationship Id="rId2" Type="http://schemas.openxmlformats.org/officeDocument/2006/relationships/image" Target="../media/image42.tiff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3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iff"/><Relationship Id="rId2" Type="http://schemas.openxmlformats.org/officeDocument/2006/relationships/image" Target="../media/image42.tiff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3.tif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svg"/><Relationship Id="rId21" Type="http://schemas.openxmlformats.org/officeDocument/2006/relationships/image" Target="../media/image20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5" Type="http://schemas.openxmlformats.org/officeDocument/2006/relationships/image" Target="../media/image24.sv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24" Type="http://schemas.openxmlformats.org/officeDocument/2006/relationships/image" Target="../media/image23.png"/><Relationship Id="rId32" Type="http://schemas.openxmlformats.org/officeDocument/2006/relationships/image" Target="../media/image31.tiff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23" Type="http://schemas.openxmlformats.org/officeDocument/2006/relationships/image" Target="../media/image22.sv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31" Type="http://schemas.openxmlformats.org/officeDocument/2006/relationships/image" Target="../media/image30.sv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svg"/><Relationship Id="rId30" Type="http://schemas.openxmlformats.org/officeDocument/2006/relationships/image" Target="../media/image29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26" Type="http://schemas.openxmlformats.org/officeDocument/2006/relationships/image" Target="../media/image24.svg"/><Relationship Id="rId3" Type="http://schemas.openxmlformats.org/officeDocument/2006/relationships/image" Target="../media/image2.svg"/><Relationship Id="rId21" Type="http://schemas.openxmlformats.org/officeDocument/2006/relationships/image" Target="../media/image20.svg"/><Relationship Id="rId34" Type="http://schemas.openxmlformats.org/officeDocument/2006/relationships/image" Target="../media/image6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5" Type="http://schemas.openxmlformats.org/officeDocument/2006/relationships/image" Target="../media/image23.png"/><Relationship Id="rId33" Type="http://schemas.openxmlformats.org/officeDocument/2006/relationships/image" Target="../media/image61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6.sv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24" Type="http://schemas.openxmlformats.org/officeDocument/2006/relationships/image" Target="../media/image22.svg"/><Relationship Id="rId32" Type="http://schemas.openxmlformats.org/officeDocument/2006/relationships/image" Target="../media/image6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23" Type="http://schemas.openxmlformats.org/officeDocument/2006/relationships/image" Target="../media/image21.png"/><Relationship Id="rId28" Type="http://schemas.openxmlformats.org/officeDocument/2006/relationships/image" Target="../media/image25.pn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31" Type="http://schemas.openxmlformats.org/officeDocument/2006/relationships/image" Target="../media/image59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Relationship Id="rId22" Type="http://schemas.openxmlformats.org/officeDocument/2006/relationships/image" Target="../media/image31.tiff"/><Relationship Id="rId27" Type="http://schemas.openxmlformats.org/officeDocument/2006/relationships/image" Target="../media/image27.png"/><Relationship Id="rId30" Type="http://schemas.openxmlformats.org/officeDocument/2006/relationships/image" Target="../media/image28.png"/><Relationship Id="rId8" Type="http://schemas.openxmlformats.org/officeDocument/2006/relationships/image" Target="../media/image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tiff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tiff"/><Relationship Id="rId3" Type="http://schemas.openxmlformats.org/officeDocument/2006/relationships/image" Target="../media/image10.svg"/><Relationship Id="rId7" Type="http://schemas.openxmlformats.org/officeDocument/2006/relationships/image" Target="../media/image33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2.png"/><Relationship Id="rId5" Type="http://schemas.openxmlformats.org/officeDocument/2006/relationships/image" Target="../media/image8.svg"/><Relationship Id="rId10" Type="http://schemas.openxmlformats.org/officeDocument/2006/relationships/image" Target="../media/image20.svg"/><Relationship Id="rId4" Type="http://schemas.openxmlformats.org/officeDocument/2006/relationships/image" Target="../media/image7.png"/><Relationship Id="rId9" Type="http://schemas.openxmlformats.org/officeDocument/2006/relationships/image" Target="../media/image1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svg"/><Relationship Id="rId3" Type="http://schemas.openxmlformats.org/officeDocument/2006/relationships/image" Target="../media/image12.svg"/><Relationship Id="rId7" Type="http://schemas.openxmlformats.org/officeDocument/2006/relationships/image" Target="../media/image7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1.png"/><Relationship Id="rId7" Type="http://schemas.openxmlformats.org/officeDocument/2006/relationships/image" Target="../media/image73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2.png"/><Relationship Id="rId5" Type="http://schemas.openxmlformats.org/officeDocument/2006/relationships/image" Target="../media/image78.tiff"/><Relationship Id="rId4" Type="http://schemas.openxmlformats.org/officeDocument/2006/relationships/image" Target="../media/image77.tif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7" Type="http://schemas.openxmlformats.org/officeDocument/2006/relationships/image" Target="../media/image8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1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13" Type="http://schemas.openxmlformats.org/officeDocument/2006/relationships/image" Target="../media/image16.svg"/><Relationship Id="rId3" Type="http://schemas.openxmlformats.org/officeDocument/2006/relationships/image" Target="../media/image12.svg"/><Relationship Id="rId7" Type="http://schemas.openxmlformats.org/officeDocument/2006/relationships/image" Target="../media/image86.png"/><Relationship Id="rId12" Type="http://schemas.openxmlformats.org/officeDocument/2006/relationships/image" Target="../media/image1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5.svg"/><Relationship Id="rId11" Type="http://schemas.openxmlformats.org/officeDocument/2006/relationships/image" Target="../media/image89.svg"/><Relationship Id="rId5" Type="http://schemas.openxmlformats.org/officeDocument/2006/relationships/image" Target="../media/image84.png"/><Relationship Id="rId10" Type="http://schemas.openxmlformats.org/officeDocument/2006/relationships/image" Target="../media/image72.png"/><Relationship Id="rId4" Type="http://schemas.openxmlformats.org/officeDocument/2006/relationships/image" Target="../media/image71.png"/><Relationship Id="rId9" Type="http://schemas.openxmlformats.org/officeDocument/2006/relationships/image" Target="../media/image88.png"/><Relationship Id="rId14" Type="http://schemas.openxmlformats.org/officeDocument/2006/relationships/image" Target="../media/image90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92.svg"/><Relationship Id="rId7" Type="http://schemas.openxmlformats.org/officeDocument/2006/relationships/image" Target="../media/image12.sv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png"/><Relationship Id="rId5" Type="http://schemas.openxmlformats.org/officeDocument/2006/relationships/image" Target="../media/image93.png"/><Relationship Id="rId4" Type="http://schemas.openxmlformats.org/officeDocument/2006/relationships/image" Target="../media/image82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svg"/><Relationship Id="rId13" Type="http://schemas.openxmlformats.org/officeDocument/2006/relationships/image" Target="../media/image99.tiff"/><Relationship Id="rId18" Type="http://schemas.openxmlformats.org/officeDocument/2006/relationships/image" Target="../media/image15.png"/><Relationship Id="rId26" Type="http://schemas.openxmlformats.org/officeDocument/2006/relationships/image" Target="../media/image108.png"/><Relationship Id="rId3" Type="http://schemas.openxmlformats.org/officeDocument/2006/relationships/image" Target="../media/image12.svg"/><Relationship Id="rId21" Type="http://schemas.openxmlformats.org/officeDocument/2006/relationships/image" Target="../media/image104.svg"/><Relationship Id="rId7" Type="http://schemas.openxmlformats.org/officeDocument/2006/relationships/image" Target="../media/image95.png"/><Relationship Id="rId12" Type="http://schemas.openxmlformats.org/officeDocument/2006/relationships/image" Target="../media/image92.svg"/><Relationship Id="rId17" Type="http://schemas.openxmlformats.org/officeDocument/2006/relationships/image" Target="../media/image102.svg"/><Relationship Id="rId25" Type="http://schemas.openxmlformats.org/officeDocument/2006/relationships/image" Target="../media/image84.png"/><Relationship Id="rId2" Type="http://schemas.openxmlformats.org/officeDocument/2006/relationships/image" Target="../media/image11.png"/><Relationship Id="rId16" Type="http://schemas.openxmlformats.org/officeDocument/2006/relationships/image" Target="../media/image101.png"/><Relationship Id="rId20" Type="http://schemas.openxmlformats.org/officeDocument/2006/relationships/image" Target="../media/image10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4.svg"/><Relationship Id="rId11" Type="http://schemas.openxmlformats.org/officeDocument/2006/relationships/image" Target="../media/image91.png"/><Relationship Id="rId24" Type="http://schemas.openxmlformats.org/officeDocument/2006/relationships/image" Target="../media/image107.tiff"/><Relationship Id="rId5" Type="http://schemas.openxmlformats.org/officeDocument/2006/relationships/image" Target="../media/image82.png"/><Relationship Id="rId15" Type="http://schemas.openxmlformats.org/officeDocument/2006/relationships/image" Target="../media/image93.png"/><Relationship Id="rId23" Type="http://schemas.openxmlformats.org/officeDocument/2006/relationships/image" Target="../media/image106.tiff"/><Relationship Id="rId28" Type="http://schemas.openxmlformats.org/officeDocument/2006/relationships/image" Target="../media/image109.tiff"/><Relationship Id="rId10" Type="http://schemas.openxmlformats.org/officeDocument/2006/relationships/image" Target="../media/image98.svg"/><Relationship Id="rId19" Type="http://schemas.openxmlformats.org/officeDocument/2006/relationships/image" Target="../media/image16.svg"/><Relationship Id="rId4" Type="http://schemas.openxmlformats.org/officeDocument/2006/relationships/image" Target="../media/image71.png"/><Relationship Id="rId9" Type="http://schemas.openxmlformats.org/officeDocument/2006/relationships/image" Target="../media/image97.png"/><Relationship Id="rId14" Type="http://schemas.openxmlformats.org/officeDocument/2006/relationships/image" Target="../media/image100.tiff"/><Relationship Id="rId22" Type="http://schemas.openxmlformats.org/officeDocument/2006/relationships/image" Target="../media/image105.tiff"/><Relationship Id="rId27" Type="http://schemas.openxmlformats.org/officeDocument/2006/relationships/image" Target="../media/image6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5.png"/><Relationship Id="rId7" Type="http://schemas.openxmlformats.org/officeDocument/2006/relationships/image" Target="../media/image7.png"/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3.svg"/><Relationship Id="rId11" Type="http://schemas.openxmlformats.org/officeDocument/2006/relationships/image" Target="../media/image31.tiff"/><Relationship Id="rId5" Type="http://schemas.openxmlformats.org/officeDocument/2006/relationships/image" Target="../media/image32.png"/><Relationship Id="rId10" Type="http://schemas.openxmlformats.org/officeDocument/2006/relationships/image" Target="../media/image10.svg"/><Relationship Id="rId4" Type="http://schemas.openxmlformats.org/officeDocument/2006/relationships/image" Target="../media/image36.svg"/><Relationship Id="rId9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99.tiff"/><Relationship Id="rId18" Type="http://schemas.openxmlformats.org/officeDocument/2006/relationships/image" Target="../media/image103.png"/><Relationship Id="rId26" Type="http://schemas.openxmlformats.org/officeDocument/2006/relationships/image" Target="../media/image102.svg"/><Relationship Id="rId21" Type="http://schemas.openxmlformats.org/officeDocument/2006/relationships/image" Target="../media/image106.tiff"/><Relationship Id="rId34" Type="http://schemas.openxmlformats.org/officeDocument/2006/relationships/image" Target="../media/image115.svg"/><Relationship Id="rId7" Type="http://schemas.openxmlformats.org/officeDocument/2006/relationships/image" Target="../media/image95.png"/><Relationship Id="rId12" Type="http://schemas.openxmlformats.org/officeDocument/2006/relationships/image" Target="../media/image92.svg"/><Relationship Id="rId17" Type="http://schemas.openxmlformats.org/officeDocument/2006/relationships/image" Target="../media/image16.svg"/><Relationship Id="rId25" Type="http://schemas.openxmlformats.org/officeDocument/2006/relationships/image" Target="../media/image101.png"/><Relationship Id="rId33" Type="http://schemas.openxmlformats.org/officeDocument/2006/relationships/image" Target="../media/image114.png"/><Relationship Id="rId2" Type="http://schemas.openxmlformats.org/officeDocument/2006/relationships/image" Target="../media/image11.png"/><Relationship Id="rId16" Type="http://schemas.openxmlformats.org/officeDocument/2006/relationships/image" Target="../media/image15.png"/><Relationship Id="rId20" Type="http://schemas.openxmlformats.org/officeDocument/2006/relationships/image" Target="../media/image105.tiff"/><Relationship Id="rId29" Type="http://schemas.openxmlformats.org/officeDocument/2006/relationships/image" Target="../media/image11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4.svg"/><Relationship Id="rId11" Type="http://schemas.openxmlformats.org/officeDocument/2006/relationships/image" Target="../media/image91.png"/><Relationship Id="rId24" Type="http://schemas.openxmlformats.org/officeDocument/2006/relationships/image" Target="../media/image61.png"/><Relationship Id="rId32" Type="http://schemas.openxmlformats.org/officeDocument/2006/relationships/image" Target="../media/image113.svg"/><Relationship Id="rId37" Type="http://schemas.openxmlformats.org/officeDocument/2006/relationships/image" Target="../media/image109.tiff"/><Relationship Id="rId5" Type="http://schemas.openxmlformats.org/officeDocument/2006/relationships/image" Target="../media/image82.png"/><Relationship Id="rId15" Type="http://schemas.openxmlformats.org/officeDocument/2006/relationships/image" Target="../media/image93.png"/><Relationship Id="rId23" Type="http://schemas.openxmlformats.org/officeDocument/2006/relationships/image" Target="../media/image108.png"/><Relationship Id="rId28" Type="http://schemas.openxmlformats.org/officeDocument/2006/relationships/image" Target="../media/image85.svg"/><Relationship Id="rId36" Type="http://schemas.openxmlformats.org/officeDocument/2006/relationships/image" Target="../media/image117.svg"/><Relationship Id="rId10" Type="http://schemas.openxmlformats.org/officeDocument/2006/relationships/image" Target="../media/image98.svg"/><Relationship Id="rId19" Type="http://schemas.openxmlformats.org/officeDocument/2006/relationships/image" Target="../media/image104.svg"/><Relationship Id="rId31" Type="http://schemas.openxmlformats.org/officeDocument/2006/relationships/image" Target="../media/image112.png"/><Relationship Id="rId4" Type="http://schemas.openxmlformats.org/officeDocument/2006/relationships/image" Target="../media/image71.png"/><Relationship Id="rId9" Type="http://schemas.openxmlformats.org/officeDocument/2006/relationships/image" Target="../media/image97.png"/><Relationship Id="rId14" Type="http://schemas.openxmlformats.org/officeDocument/2006/relationships/image" Target="../media/image100.tiff"/><Relationship Id="rId22" Type="http://schemas.openxmlformats.org/officeDocument/2006/relationships/image" Target="../media/image107.tiff"/><Relationship Id="rId27" Type="http://schemas.openxmlformats.org/officeDocument/2006/relationships/image" Target="../media/image84.png"/><Relationship Id="rId30" Type="http://schemas.openxmlformats.org/officeDocument/2006/relationships/image" Target="../media/image111.svg"/><Relationship Id="rId35" Type="http://schemas.openxmlformats.org/officeDocument/2006/relationships/image" Target="../media/image116.png"/><Relationship Id="rId8" Type="http://schemas.openxmlformats.org/officeDocument/2006/relationships/image" Target="../media/image96.svg"/><Relationship Id="rId3" Type="http://schemas.openxmlformats.org/officeDocument/2006/relationships/image" Target="../media/image12.svg"/></Relationships>
</file>

<file path=ppt/slides/_rels/slide4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.png"/><Relationship Id="rId18" Type="http://schemas.openxmlformats.org/officeDocument/2006/relationships/image" Target="../media/image84.png"/><Relationship Id="rId26" Type="http://schemas.openxmlformats.org/officeDocument/2006/relationships/image" Target="../media/image110.png"/><Relationship Id="rId3" Type="http://schemas.openxmlformats.org/officeDocument/2006/relationships/image" Target="../media/image15.png"/><Relationship Id="rId21" Type="http://schemas.openxmlformats.org/officeDocument/2006/relationships/image" Target="../media/image119.svg"/><Relationship Id="rId7" Type="http://schemas.openxmlformats.org/officeDocument/2006/relationships/image" Target="../media/image96.svg"/><Relationship Id="rId12" Type="http://schemas.openxmlformats.org/officeDocument/2006/relationships/image" Target="../media/image90.png"/><Relationship Id="rId17" Type="http://schemas.openxmlformats.org/officeDocument/2006/relationships/image" Target="../media/image104.svg"/><Relationship Id="rId25" Type="http://schemas.openxmlformats.org/officeDocument/2006/relationships/image" Target="../media/image123.svg"/><Relationship Id="rId33" Type="http://schemas.openxmlformats.org/officeDocument/2006/relationships/image" Target="../media/image98.svg"/><Relationship Id="rId2" Type="http://schemas.openxmlformats.org/officeDocument/2006/relationships/image" Target="../media/image93.png"/><Relationship Id="rId16" Type="http://schemas.openxmlformats.org/officeDocument/2006/relationships/image" Target="../media/image103.png"/><Relationship Id="rId20" Type="http://schemas.openxmlformats.org/officeDocument/2006/relationships/image" Target="../media/image118.png"/><Relationship Id="rId29" Type="http://schemas.openxmlformats.org/officeDocument/2006/relationships/image" Target="../media/image100.tif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5.png"/><Relationship Id="rId11" Type="http://schemas.openxmlformats.org/officeDocument/2006/relationships/image" Target="../media/image102.svg"/><Relationship Id="rId24" Type="http://schemas.openxmlformats.org/officeDocument/2006/relationships/image" Target="../media/image122.png"/><Relationship Id="rId32" Type="http://schemas.openxmlformats.org/officeDocument/2006/relationships/image" Target="../media/image97.png"/><Relationship Id="rId5" Type="http://schemas.openxmlformats.org/officeDocument/2006/relationships/image" Target="../media/image107.tiff"/><Relationship Id="rId15" Type="http://schemas.openxmlformats.org/officeDocument/2006/relationships/image" Target="../media/image71.png"/><Relationship Id="rId23" Type="http://schemas.openxmlformats.org/officeDocument/2006/relationships/image" Target="../media/image121.svg"/><Relationship Id="rId28" Type="http://schemas.openxmlformats.org/officeDocument/2006/relationships/image" Target="../media/image99.tiff"/><Relationship Id="rId10" Type="http://schemas.openxmlformats.org/officeDocument/2006/relationships/image" Target="../media/image101.png"/><Relationship Id="rId19" Type="http://schemas.openxmlformats.org/officeDocument/2006/relationships/image" Target="../media/image85.svg"/><Relationship Id="rId31" Type="http://schemas.openxmlformats.org/officeDocument/2006/relationships/image" Target="../media/image94.svg"/><Relationship Id="rId4" Type="http://schemas.openxmlformats.org/officeDocument/2006/relationships/image" Target="../media/image16.svg"/><Relationship Id="rId9" Type="http://schemas.openxmlformats.org/officeDocument/2006/relationships/image" Target="../media/image92.svg"/><Relationship Id="rId14" Type="http://schemas.openxmlformats.org/officeDocument/2006/relationships/image" Target="../media/image12.svg"/><Relationship Id="rId22" Type="http://schemas.openxmlformats.org/officeDocument/2006/relationships/image" Target="../media/image120.png"/><Relationship Id="rId27" Type="http://schemas.openxmlformats.org/officeDocument/2006/relationships/image" Target="../media/image111.svg"/><Relationship Id="rId30" Type="http://schemas.openxmlformats.org/officeDocument/2006/relationships/image" Target="../media/image82.png"/><Relationship Id="rId8" Type="http://schemas.openxmlformats.org/officeDocument/2006/relationships/image" Target="../media/image9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124.tiff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0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png"/><Relationship Id="rId13" Type="http://schemas.openxmlformats.org/officeDocument/2006/relationships/image" Target="../media/image107.tiff"/><Relationship Id="rId3" Type="http://schemas.openxmlformats.org/officeDocument/2006/relationships/image" Target="../media/image12.svg"/><Relationship Id="rId7" Type="http://schemas.openxmlformats.org/officeDocument/2006/relationships/image" Target="../media/image125.tiff"/><Relationship Id="rId12" Type="http://schemas.openxmlformats.org/officeDocument/2006/relationships/image" Target="../media/image61.png"/><Relationship Id="rId2" Type="http://schemas.openxmlformats.org/officeDocument/2006/relationships/image" Target="../media/image11.png"/><Relationship Id="rId16" Type="http://schemas.openxmlformats.org/officeDocument/2006/relationships/image" Target="../media/image92.sv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5.svg"/><Relationship Id="rId11" Type="http://schemas.openxmlformats.org/officeDocument/2006/relationships/image" Target="../media/image108.png"/><Relationship Id="rId5" Type="http://schemas.openxmlformats.org/officeDocument/2006/relationships/image" Target="../media/image74.png"/><Relationship Id="rId15" Type="http://schemas.openxmlformats.org/officeDocument/2006/relationships/image" Target="../media/image91.png"/><Relationship Id="rId10" Type="http://schemas.openxmlformats.org/officeDocument/2006/relationships/image" Target="../media/image84.png"/><Relationship Id="rId4" Type="http://schemas.openxmlformats.org/officeDocument/2006/relationships/image" Target="../media/image71.png"/><Relationship Id="rId9" Type="http://schemas.openxmlformats.org/officeDocument/2006/relationships/image" Target="../media/image93.png"/><Relationship Id="rId14" Type="http://schemas.openxmlformats.org/officeDocument/2006/relationships/image" Target="../media/image82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92.svg"/><Relationship Id="rId7" Type="http://schemas.openxmlformats.org/officeDocument/2006/relationships/image" Target="../media/image12.sv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png"/><Relationship Id="rId5" Type="http://schemas.openxmlformats.org/officeDocument/2006/relationships/image" Target="../media/image93.png"/><Relationship Id="rId4" Type="http://schemas.openxmlformats.org/officeDocument/2006/relationships/image" Target="../media/image82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11.png"/><Relationship Id="rId7" Type="http://schemas.openxmlformats.org/officeDocument/2006/relationships/image" Target="../media/image108.png"/><Relationship Id="rId2" Type="http://schemas.openxmlformats.org/officeDocument/2006/relationships/image" Target="../media/image127.tif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4.png"/><Relationship Id="rId11" Type="http://schemas.openxmlformats.org/officeDocument/2006/relationships/image" Target="../media/image82.png"/><Relationship Id="rId5" Type="http://schemas.openxmlformats.org/officeDocument/2006/relationships/image" Target="../media/image93.png"/><Relationship Id="rId10" Type="http://schemas.openxmlformats.org/officeDocument/2006/relationships/image" Target="../media/image128.tiff"/><Relationship Id="rId4" Type="http://schemas.openxmlformats.org/officeDocument/2006/relationships/image" Target="../media/image12.svg"/><Relationship Id="rId9" Type="http://schemas.openxmlformats.org/officeDocument/2006/relationships/image" Target="../media/image126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png"/><Relationship Id="rId13" Type="http://schemas.openxmlformats.org/officeDocument/2006/relationships/image" Target="../media/image84.png"/><Relationship Id="rId3" Type="http://schemas.openxmlformats.org/officeDocument/2006/relationships/image" Target="../media/image12.svg"/><Relationship Id="rId7" Type="http://schemas.openxmlformats.org/officeDocument/2006/relationships/image" Target="../media/image90.png"/><Relationship Id="rId12" Type="http://schemas.openxmlformats.org/officeDocument/2006/relationships/image" Target="../media/image13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3.png"/><Relationship Id="rId11" Type="http://schemas.openxmlformats.org/officeDocument/2006/relationships/image" Target="../media/image130.png"/><Relationship Id="rId5" Type="http://schemas.openxmlformats.org/officeDocument/2006/relationships/image" Target="../media/image107.tiff"/><Relationship Id="rId15" Type="http://schemas.openxmlformats.org/officeDocument/2006/relationships/image" Target="../media/image61.png"/><Relationship Id="rId10" Type="http://schemas.openxmlformats.org/officeDocument/2006/relationships/image" Target="../media/image116.png"/><Relationship Id="rId4" Type="http://schemas.openxmlformats.org/officeDocument/2006/relationships/image" Target="../media/image129.tiff"/><Relationship Id="rId9" Type="http://schemas.openxmlformats.org/officeDocument/2006/relationships/image" Target="../media/image110.png"/><Relationship Id="rId14" Type="http://schemas.openxmlformats.org/officeDocument/2006/relationships/image" Target="../media/image108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3" Type="http://schemas.openxmlformats.org/officeDocument/2006/relationships/image" Target="../media/image8.svg"/><Relationship Id="rId7" Type="http://schemas.openxmlformats.org/officeDocument/2006/relationships/image" Target="../media/image3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4.tiff"/><Relationship Id="rId5" Type="http://schemas.openxmlformats.org/officeDocument/2006/relationships/image" Target="../media/image10.svg"/><Relationship Id="rId10" Type="http://schemas.openxmlformats.org/officeDocument/2006/relationships/image" Target="../media/image33.svg"/><Relationship Id="rId4" Type="http://schemas.openxmlformats.org/officeDocument/2006/relationships/image" Target="../media/image9.png"/><Relationship Id="rId9" Type="http://schemas.openxmlformats.org/officeDocument/2006/relationships/image" Target="../media/image32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8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13" Type="http://schemas.openxmlformats.org/officeDocument/2006/relationships/image" Target="../media/image142.tiff"/><Relationship Id="rId3" Type="http://schemas.openxmlformats.org/officeDocument/2006/relationships/image" Target="../media/image12.svg"/><Relationship Id="rId7" Type="http://schemas.openxmlformats.org/officeDocument/2006/relationships/image" Target="../media/image90.png"/><Relationship Id="rId12" Type="http://schemas.openxmlformats.org/officeDocument/2006/relationships/image" Target="../media/image141.tif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3.png"/><Relationship Id="rId11" Type="http://schemas.openxmlformats.org/officeDocument/2006/relationships/image" Target="../media/image140.tiff"/><Relationship Id="rId5" Type="http://schemas.openxmlformats.org/officeDocument/2006/relationships/image" Target="../media/image107.tiff"/><Relationship Id="rId10" Type="http://schemas.openxmlformats.org/officeDocument/2006/relationships/image" Target="../media/image139.png"/><Relationship Id="rId4" Type="http://schemas.openxmlformats.org/officeDocument/2006/relationships/image" Target="../media/image129.tiff"/><Relationship Id="rId9" Type="http://schemas.openxmlformats.org/officeDocument/2006/relationships/image" Target="../media/image1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1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iff"/><Relationship Id="rId2" Type="http://schemas.openxmlformats.org/officeDocument/2006/relationships/image" Target="../media/image42.tiff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1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>
          <a:xfrm>
            <a:off x="0" y="263612"/>
            <a:ext cx="12192000" cy="675502"/>
          </a:xfrm>
          <a:prstGeom prst="rect">
            <a:avLst/>
          </a:prstGeom>
          <a:solidFill>
            <a:srgbClr val="DCDC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buClr>
                <a:schemeClr val="accent1"/>
              </a:buClr>
            </a:pPr>
            <a:r>
              <a:rPr lang="de-DE" sz="3600" b="1">
                <a:solidFill>
                  <a:schemeClr val="tx1"/>
                </a:solidFill>
              </a:rPr>
              <a:t>   VPC Berechnung in AWS</a:t>
            </a:r>
            <a:endParaRPr lang="de-DE" sz="3600" b="1" dirty="0" err="1">
              <a:solidFill>
                <a:schemeClr val="tx1"/>
              </a:solidFill>
            </a:endParaRPr>
          </a:p>
        </p:txBody>
      </p:sp>
      <p:sp>
        <p:nvSpPr>
          <p:cNvPr id="3" name="Textfeld 2"/>
          <p:cNvSpPr txBox="1"/>
          <p:nvPr/>
        </p:nvSpPr>
        <p:spPr bwMode="gray">
          <a:xfrm>
            <a:off x="205740" y="1211580"/>
            <a:ext cx="11445240" cy="5044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t">
            <a:noAutofit/>
          </a:bodyPr>
          <a:lstStyle/>
          <a:p>
            <a:pPr>
              <a:spcBef>
                <a:spcPts val="600"/>
              </a:spcBef>
              <a:buClr>
                <a:schemeClr val="tx2"/>
              </a:buClr>
            </a:pPr>
            <a:r>
              <a:rPr lang="de-DE" sz="1300" b="1" u="sng" dirty="0" err="1"/>
              <a:t>Calculation</a:t>
            </a:r>
            <a:r>
              <a:rPr lang="de-DE" sz="1300" b="1" u="sng" dirty="0"/>
              <a:t>:</a:t>
            </a:r>
            <a:br>
              <a:rPr lang="de-DE" sz="1300" dirty="0"/>
            </a:br>
            <a:br>
              <a:rPr lang="de-DE" sz="1300" dirty="0"/>
            </a:br>
            <a:r>
              <a:rPr lang="de-DE" sz="1300" dirty="0"/>
              <a:t>Ich brauche in Summe 6 Subnetze und pro Subnetz rechne ich mit 64 Hosts (ohne Abzüge von Broadcast etc.)</a:t>
            </a:r>
            <a:br>
              <a:rPr lang="de-DE" sz="1300" dirty="0"/>
            </a:br>
            <a:r>
              <a:rPr lang="de-DE" sz="1300" dirty="0"/>
              <a:t>=&gt; 6 * 64 = </a:t>
            </a:r>
            <a:r>
              <a:rPr lang="de-DE" sz="1300" b="1" dirty="0"/>
              <a:t>384 Hosts </a:t>
            </a:r>
            <a:br>
              <a:rPr lang="de-DE" sz="1300" b="1" dirty="0"/>
            </a:br>
            <a:r>
              <a:rPr lang="de-DE" sz="1300" dirty="0"/>
              <a:t>=&gt; 384 ~= 2^</a:t>
            </a:r>
            <a:r>
              <a:rPr lang="de-DE" sz="1300" b="1" dirty="0">
                <a:solidFill>
                  <a:srgbClr val="7030A0"/>
                </a:solidFill>
              </a:rPr>
              <a:t>9 (=519)</a:t>
            </a:r>
            <a:r>
              <a:rPr lang="de-DE" sz="1300" dirty="0"/>
              <a:t>   =&gt; </a:t>
            </a:r>
            <a:r>
              <a:rPr lang="de-DE" sz="1300" b="1" dirty="0">
                <a:solidFill>
                  <a:srgbClr val="7030A0"/>
                </a:solidFill>
              </a:rPr>
              <a:t>9 Bit Hostanteil    </a:t>
            </a:r>
            <a:r>
              <a:rPr lang="de-DE" b="1" dirty="0"/>
              <a:t>=&gt; IP + CIDR      192.168.0.0/23  VPC</a:t>
            </a:r>
            <a:br>
              <a:rPr lang="de-DE" b="1" dirty="0"/>
            </a:br>
            <a:br>
              <a:rPr lang="de-DE" sz="1300" b="1" dirty="0">
                <a:solidFill>
                  <a:srgbClr val="7030A0"/>
                </a:solidFill>
              </a:rPr>
            </a:br>
            <a:r>
              <a:rPr lang="de-DE" sz="1100" dirty="0"/>
              <a:t>Jeder Subnetz-CIDR soll ja nun 64 Hosts beinhalten</a:t>
            </a:r>
            <a:br>
              <a:rPr lang="de-DE" sz="1100" dirty="0"/>
            </a:br>
            <a:r>
              <a:rPr lang="de-DE" sz="1100" dirty="0"/>
              <a:t>=&gt; 64 Hosts pro Subnetz = 2^6 = 64  =&gt; </a:t>
            </a:r>
            <a:r>
              <a:rPr lang="de-DE" sz="1100" b="1" dirty="0">
                <a:solidFill>
                  <a:srgbClr val="00B050"/>
                </a:solidFill>
              </a:rPr>
              <a:t>6 Bit Hostanteil</a:t>
            </a:r>
            <a:r>
              <a:rPr lang="de-DE" sz="1100" dirty="0"/>
              <a:t>  =&gt; 26 Bit NW Anteil verbleiben</a:t>
            </a:r>
            <a:br>
              <a:rPr lang="de-DE" sz="1100" dirty="0"/>
            </a:br>
            <a:br>
              <a:rPr lang="de-DE" sz="1100" dirty="0"/>
            </a:br>
            <a:r>
              <a:rPr lang="de-DE" sz="1100" dirty="0"/>
              <a:t>IP + CIDRs:</a:t>
            </a:r>
            <a:br>
              <a:rPr lang="de-DE" sz="1100" dirty="0"/>
            </a:br>
            <a:br>
              <a:rPr lang="de-DE" sz="1100" dirty="0"/>
            </a:br>
            <a:r>
              <a:rPr lang="de-DE" sz="1100" dirty="0"/>
              <a:t>1. Subnetz:   </a:t>
            </a:r>
            <a:r>
              <a:rPr lang="de-DE" sz="1100" b="1" dirty="0"/>
              <a:t>192.168.0.0/26</a:t>
            </a:r>
            <a:br>
              <a:rPr lang="de-DE" sz="1100" dirty="0"/>
            </a:br>
            <a:r>
              <a:rPr lang="de-DE" sz="1100" dirty="0"/>
              <a:t>2. Subnetz:   </a:t>
            </a:r>
            <a:r>
              <a:rPr lang="de-DE" sz="1100" b="1" dirty="0"/>
              <a:t>192.168.0.63/26</a:t>
            </a:r>
            <a:br>
              <a:rPr lang="de-DE" sz="1100" dirty="0"/>
            </a:br>
            <a:r>
              <a:rPr lang="de-DE" sz="1100" dirty="0"/>
              <a:t>3. Subnetz:   </a:t>
            </a:r>
            <a:r>
              <a:rPr lang="de-DE" sz="1100" b="1" dirty="0"/>
              <a:t>192.168.0.127/26</a:t>
            </a:r>
          </a:p>
          <a:p>
            <a:pPr>
              <a:spcBef>
                <a:spcPts val="600"/>
              </a:spcBef>
              <a:buClr>
                <a:schemeClr val="tx2"/>
              </a:buClr>
            </a:pPr>
            <a:r>
              <a:rPr lang="de-DE" sz="1100" dirty="0"/>
              <a:t>1. Subnetz:   </a:t>
            </a:r>
            <a:r>
              <a:rPr lang="de-DE" sz="1100" b="1" dirty="0"/>
              <a:t>192.168.0.255/26</a:t>
            </a:r>
            <a:br>
              <a:rPr lang="de-DE" sz="1100" dirty="0"/>
            </a:br>
            <a:r>
              <a:rPr lang="de-DE" sz="1100" dirty="0"/>
              <a:t>2. Subnetz:   </a:t>
            </a:r>
            <a:r>
              <a:rPr lang="de-DE" sz="1100" b="1" dirty="0"/>
              <a:t>192.168.0.32/26</a:t>
            </a:r>
            <a:br>
              <a:rPr lang="de-DE" sz="1100" dirty="0"/>
            </a:br>
            <a:r>
              <a:rPr lang="de-DE" sz="1100" dirty="0"/>
              <a:t>3. Subnetz:   </a:t>
            </a:r>
            <a:r>
              <a:rPr lang="de-DE" sz="1100" b="1" dirty="0"/>
              <a:t>192.168.0.64/26</a:t>
            </a:r>
            <a:br>
              <a:rPr lang="de-DE" sz="1400" b="1" dirty="0"/>
            </a:br>
            <a:br>
              <a:rPr lang="de-DE" sz="1100" b="1" dirty="0"/>
            </a:br>
            <a:endParaRPr lang="de-DE" sz="1000" dirty="0"/>
          </a:p>
          <a:p>
            <a:pPr>
              <a:spcBef>
                <a:spcPts val="600"/>
              </a:spcBef>
              <a:buClr>
                <a:schemeClr val="tx2"/>
              </a:buClr>
            </a:pPr>
            <a:endParaRPr lang="de-DE" sz="1100" dirty="0"/>
          </a:p>
        </p:txBody>
      </p:sp>
    </p:spTree>
    <p:extLst>
      <p:ext uri="{BB962C8B-B14F-4D97-AF65-F5344CB8AC3E}">
        <p14:creationId xmlns:p14="http://schemas.microsoft.com/office/powerpoint/2010/main" val="26569861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0F05C561-7DE5-994C-8B9E-E358882CB7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9D7704B3-EF27-B640-9B9E-3D438203B4BC}"/>
              </a:ext>
            </a:extLst>
          </p:cNvPr>
          <p:cNvSpPr/>
          <p:nvPr/>
        </p:nvSpPr>
        <p:spPr>
          <a:xfrm>
            <a:off x="0" y="225287"/>
            <a:ext cx="12192000" cy="1484243"/>
          </a:xfrm>
          <a:prstGeom prst="rect">
            <a:avLst/>
          </a:prstGeom>
          <a:solidFill>
            <a:srgbClr val="00B0F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4000" b="1" dirty="0" err="1">
                <a:solidFill>
                  <a:schemeClr val="bg1"/>
                </a:solidFill>
              </a:rPr>
              <a:t>Step</a:t>
            </a:r>
            <a:r>
              <a:rPr lang="de-DE" sz="4000" b="1" dirty="0">
                <a:solidFill>
                  <a:schemeClr val="bg1"/>
                </a:solidFill>
              </a:rPr>
              <a:t> 1 - </a:t>
            </a:r>
            <a:r>
              <a:rPr lang="de-DE" sz="4000" b="1" dirty="0" err="1">
                <a:solidFill>
                  <a:schemeClr val="bg1"/>
                </a:solidFill>
              </a:rPr>
              <a:t>Preparation</a:t>
            </a:r>
            <a:endParaRPr lang="de-DE" sz="4000" b="1" dirty="0">
              <a:solidFill>
                <a:schemeClr val="bg1"/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194E4FB-FA6E-1F48-8898-8C018E1F38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3478" y="532296"/>
            <a:ext cx="720035" cy="720035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316F448D-078D-9C41-BD7F-C0E08F493F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60000" y="532296"/>
            <a:ext cx="720035" cy="720035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3E8718A1-D136-494F-B542-BD46D7B14F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052" y="532296"/>
            <a:ext cx="720035" cy="720035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31A3A25C-0432-574E-BEDB-AE01F3F20C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1530" y="532296"/>
            <a:ext cx="720035" cy="720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2961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9CEAA7C7-C6CB-E047-8ADA-08EAB7DAF307}"/>
              </a:ext>
            </a:extLst>
          </p:cNvPr>
          <p:cNvSpPr txBox="1"/>
          <p:nvPr/>
        </p:nvSpPr>
        <p:spPr>
          <a:xfrm>
            <a:off x="1214120" y="2423342"/>
            <a:ext cx="1034288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300" dirty="0"/>
              <a:t>VPC + Subnetze müssen vorhanden sein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300" dirty="0"/>
              <a:t>Launch-</a:t>
            </a:r>
            <a:r>
              <a:rPr lang="de-DE" sz="2300" dirty="0" err="1"/>
              <a:t>Config</a:t>
            </a:r>
            <a:r>
              <a:rPr lang="de-DE" sz="2300" dirty="0"/>
              <a:t> + ASG muss vorhanden sein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300" dirty="0"/>
              <a:t>ECS-Cluster wurde in VPC erstellt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300" dirty="0"/>
              <a:t>ECR ist vorhanden und Image ist </a:t>
            </a:r>
            <a:r>
              <a:rPr lang="de-DE" sz="2300" dirty="0" err="1"/>
              <a:t>gepushed</a:t>
            </a:r>
            <a:endParaRPr lang="de-DE" sz="2300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158B543C-0E23-B440-938E-436CFEE6FF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1577" y="3023507"/>
            <a:ext cx="2672080" cy="638794"/>
          </a:xfrm>
          <a:prstGeom prst="rect">
            <a:avLst/>
          </a:prstGeom>
        </p:spPr>
      </p:pic>
      <p:sp>
        <p:nvSpPr>
          <p:cNvPr id="4" name="Geschweifte Klammer rechts 3">
            <a:extLst>
              <a:ext uri="{FF2B5EF4-FFF2-40B4-BE49-F238E27FC236}">
                <a16:creationId xmlns:a16="http://schemas.microsoft.com/office/drawing/2014/main" id="{52F0245E-226A-D742-B2E0-2495E52EC612}"/>
              </a:ext>
            </a:extLst>
          </p:cNvPr>
          <p:cNvSpPr/>
          <p:nvPr/>
        </p:nvSpPr>
        <p:spPr>
          <a:xfrm>
            <a:off x="6792686" y="2166257"/>
            <a:ext cx="783771" cy="210094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377249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>
            <a:extLst>
              <a:ext uri="{FF2B5EF4-FFF2-40B4-BE49-F238E27FC236}">
                <a16:creationId xmlns:a16="http://schemas.microsoft.com/office/drawing/2014/main" id="{0F050B74-BB82-E047-826D-7A6E5C16EDC1}"/>
              </a:ext>
            </a:extLst>
          </p:cNvPr>
          <p:cNvSpPr/>
          <p:nvPr/>
        </p:nvSpPr>
        <p:spPr>
          <a:xfrm>
            <a:off x="851031" y="1633548"/>
            <a:ext cx="1760872" cy="4569491"/>
          </a:xfrm>
          <a:prstGeom prst="rect">
            <a:avLst/>
          </a:prstGeom>
          <a:noFill/>
          <a:ln w="1270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100" dirty="0">
                <a:solidFill>
                  <a:srgbClr val="00B0F0"/>
                </a:solidFill>
              </a:rPr>
              <a:t>AZ 1</a:t>
            </a:r>
          </a:p>
        </p:txBody>
      </p:sp>
      <p:sp>
        <p:nvSpPr>
          <p:cNvPr id="3" name="Rectangle 8">
            <a:extLst>
              <a:ext uri="{FF2B5EF4-FFF2-40B4-BE49-F238E27FC236}">
                <a16:creationId xmlns:a16="http://schemas.microsoft.com/office/drawing/2014/main" id="{715AE46E-15CF-9447-AA57-9534F5B055BC}"/>
              </a:ext>
            </a:extLst>
          </p:cNvPr>
          <p:cNvSpPr/>
          <p:nvPr/>
        </p:nvSpPr>
        <p:spPr>
          <a:xfrm>
            <a:off x="2832231" y="3787917"/>
            <a:ext cx="1760872" cy="2356277"/>
          </a:xfrm>
          <a:prstGeom prst="rect">
            <a:avLst/>
          </a:prstGeom>
          <a:noFill/>
          <a:ln w="1270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100" dirty="0">
                <a:solidFill>
                  <a:srgbClr val="00B0F0"/>
                </a:solidFill>
              </a:rPr>
              <a:t>AZ 2</a:t>
            </a:r>
          </a:p>
        </p:txBody>
      </p:sp>
      <p:sp>
        <p:nvSpPr>
          <p:cNvPr id="4" name="Rectangle 8">
            <a:extLst>
              <a:ext uri="{FF2B5EF4-FFF2-40B4-BE49-F238E27FC236}">
                <a16:creationId xmlns:a16="http://schemas.microsoft.com/office/drawing/2014/main" id="{79A60345-5157-1F4C-9F9A-01D07A1865AD}"/>
              </a:ext>
            </a:extLst>
          </p:cNvPr>
          <p:cNvSpPr/>
          <p:nvPr/>
        </p:nvSpPr>
        <p:spPr>
          <a:xfrm>
            <a:off x="4813431" y="1633547"/>
            <a:ext cx="1760872" cy="4569491"/>
          </a:xfrm>
          <a:prstGeom prst="rect">
            <a:avLst/>
          </a:prstGeom>
          <a:noFill/>
          <a:ln w="1270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100" dirty="0">
                <a:solidFill>
                  <a:srgbClr val="00B0F0"/>
                </a:solidFill>
              </a:rPr>
              <a:t>AZ 3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5369DF9B-3DB3-EF43-AC3E-8E95746B2E25}"/>
              </a:ext>
            </a:extLst>
          </p:cNvPr>
          <p:cNvSpPr/>
          <p:nvPr/>
        </p:nvSpPr>
        <p:spPr>
          <a:xfrm>
            <a:off x="573496" y="1011269"/>
            <a:ext cx="6701511" cy="4963011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900" dirty="0">
                <a:ln w="0"/>
                <a:solidFill>
                  <a:srgbClr val="00B050"/>
                </a:solidFill>
              </a:rPr>
              <a:t>VPC</a:t>
            </a:r>
            <a:br>
              <a:rPr lang="en-US" sz="900" dirty="0">
                <a:ln w="0"/>
                <a:solidFill>
                  <a:srgbClr val="00B050"/>
                </a:solidFill>
              </a:rPr>
            </a:br>
            <a:r>
              <a:rPr lang="en-US" sz="900" dirty="0">
                <a:ln w="0"/>
                <a:solidFill>
                  <a:srgbClr val="00B050"/>
                </a:solidFill>
              </a:rPr>
              <a:t>192.168.0.0/25</a:t>
            </a:r>
          </a:p>
        </p:txBody>
      </p:sp>
      <p:pic>
        <p:nvPicPr>
          <p:cNvPr id="6" name="Graphic 12">
            <a:extLst>
              <a:ext uri="{FF2B5EF4-FFF2-40B4-BE49-F238E27FC236}">
                <a16:creationId xmlns:a16="http://schemas.microsoft.com/office/drawing/2014/main" id="{DC98DCEC-FCEF-C048-8A3A-6DB7262152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2357" y="1035218"/>
            <a:ext cx="338373" cy="338373"/>
          </a:xfrm>
          <a:prstGeom prst="rect">
            <a:avLst/>
          </a:prstGeom>
        </p:spPr>
      </p:pic>
      <p:sp>
        <p:nvSpPr>
          <p:cNvPr id="7" name="Rectangle 28">
            <a:extLst>
              <a:ext uri="{FF2B5EF4-FFF2-40B4-BE49-F238E27FC236}">
                <a16:creationId xmlns:a16="http://schemas.microsoft.com/office/drawing/2014/main" id="{7CAED2F3-6FBF-7744-9B6D-AE72F153CD50}"/>
              </a:ext>
            </a:extLst>
          </p:cNvPr>
          <p:cNvSpPr/>
          <p:nvPr/>
        </p:nvSpPr>
        <p:spPr>
          <a:xfrm>
            <a:off x="846603" y="4146665"/>
            <a:ext cx="1765300" cy="1821528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800" dirty="0">
                <a:solidFill>
                  <a:schemeClr val="accent3"/>
                </a:solidFill>
              </a:rPr>
              <a:t>Private subnet 1</a:t>
            </a:r>
            <a:br>
              <a:rPr lang="en-US" sz="800" dirty="0">
                <a:solidFill>
                  <a:schemeClr val="accent3"/>
                </a:solidFill>
              </a:rPr>
            </a:br>
            <a:r>
              <a:rPr lang="en-US" sz="800" dirty="0">
                <a:solidFill>
                  <a:schemeClr val="accent3"/>
                </a:solidFill>
              </a:rPr>
              <a:t>192.168.0.0/27</a:t>
            </a:r>
          </a:p>
        </p:txBody>
      </p:sp>
      <p:pic>
        <p:nvPicPr>
          <p:cNvPr id="8" name="Graphic 13">
            <a:extLst>
              <a:ext uri="{FF2B5EF4-FFF2-40B4-BE49-F238E27FC236}">
                <a16:creationId xmlns:a16="http://schemas.microsoft.com/office/drawing/2014/main" id="{FE48426B-DC1E-8341-BEF8-1710AA37EF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6603" y="4170175"/>
            <a:ext cx="274320" cy="274320"/>
          </a:xfrm>
          <a:prstGeom prst="rect">
            <a:avLst/>
          </a:prstGeom>
        </p:spPr>
      </p:pic>
      <p:sp>
        <p:nvSpPr>
          <p:cNvPr id="9" name="Rectangle 28">
            <a:extLst>
              <a:ext uri="{FF2B5EF4-FFF2-40B4-BE49-F238E27FC236}">
                <a16:creationId xmlns:a16="http://schemas.microsoft.com/office/drawing/2014/main" id="{175B019F-699C-F545-BE9F-5EFDD6CC121B}"/>
              </a:ext>
            </a:extLst>
          </p:cNvPr>
          <p:cNvSpPr/>
          <p:nvPr/>
        </p:nvSpPr>
        <p:spPr>
          <a:xfrm>
            <a:off x="2827803" y="4153429"/>
            <a:ext cx="1765300" cy="179392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800" dirty="0">
                <a:solidFill>
                  <a:schemeClr val="accent3"/>
                </a:solidFill>
              </a:rPr>
              <a:t>Private subnet 2</a:t>
            </a:r>
            <a:br>
              <a:rPr lang="en-US" sz="800" dirty="0">
                <a:solidFill>
                  <a:schemeClr val="accent3"/>
                </a:solidFill>
              </a:rPr>
            </a:br>
            <a:r>
              <a:rPr lang="en-US" sz="800" dirty="0">
                <a:solidFill>
                  <a:schemeClr val="accent3"/>
                </a:solidFill>
              </a:rPr>
              <a:t>192.168.0.32/27</a:t>
            </a:r>
          </a:p>
        </p:txBody>
      </p:sp>
      <p:pic>
        <p:nvPicPr>
          <p:cNvPr id="10" name="Graphic 13">
            <a:extLst>
              <a:ext uri="{FF2B5EF4-FFF2-40B4-BE49-F238E27FC236}">
                <a16:creationId xmlns:a16="http://schemas.microsoft.com/office/drawing/2014/main" id="{DE752ABC-44DB-FF4A-98C0-8AB785A988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27803" y="4170175"/>
            <a:ext cx="274320" cy="274320"/>
          </a:xfrm>
          <a:prstGeom prst="rect">
            <a:avLst/>
          </a:prstGeom>
        </p:spPr>
      </p:pic>
      <p:sp>
        <p:nvSpPr>
          <p:cNvPr id="11" name="Rectangle 28">
            <a:extLst>
              <a:ext uri="{FF2B5EF4-FFF2-40B4-BE49-F238E27FC236}">
                <a16:creationId xmlns:a16="http://schemas.microsoft.com/office/drawing/2014/main" id="{4D5F67F6-C42F-DA4A-BF43-77D870DFB347}"/>
              </a:ext>
            </a:extLst>
          </p:cNvPr>
          <p:cNvSpPr/>
          <p:nvPr/>
        </p:nvSpPr>
        <p:spPr>
          <a:xfrm>
            <a:off x="4809003" y="4154195"/>
            <a:ext cx="1765300" cy="1790802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800" dirty="0">
                <a:solidFill>
                  <a:schemeClr val="accent3"/>
                </a:solidFill>
              </a:rPr>
              <a:t>Private subnet 3</a:t>
            </a:r>
            <a:br>
              <a:rPr lang="en-US" sz="800" dirty="0">
                <a:solidFill>
                  <a:schemeClr val="accent3"/>
                </a:solidFill>
              </a:rPr>
            </a:br>
            <a:r>
              <a:rPr lang="en-US" sz="800" dirty="0">
                <a:solidFill>
                  <a:schemeClr val="accent3"/>
                </a:solidFill>
              </a:rPr>
              <a:t>192.168.0.64/27</a:t>
            </a:r>
          </a:p>
        </p:txBody>
      </p:sp>
      <p:pic>
        <p:nvPicPr>
          <p:cNvPr id="12" name="Graphic 13">
            <a:extLst>
              <a:ext uri="{FF2B5EF4-FFF2-40B4-BE49-F238E27FC236}">
                <a16:creationId xmlns:a16="http://schemas.microsoft.com/office/drawing/2014/main" id="{F49C0608-8F88-BC44-981C-3C550E03AA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09003" y="4170175"/>
            <a:ext cx="274320" cy="274320"/>
          </a:xfrm>
          <a:prstGeom prst="rect">
            <a:avLst/>
          </a:prstGeom>
        </p:spPr>
      </p:pic>
      <p:pic>
        <p:nvPicPr>
          <p:cNvPr id="13" name="Graphic 36">
            <a:extLst>
              <a:ext uri="{FF2B5EF4-FFF2-40B4-BE49-F238E27FC236}">
                <a16:creationId xmlns:a16="http://schemas.microsoft.com/office/drawing/2014/main" id="{127B2E7B-A3C1-CC45-B3D6-FD8EAD547C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440160" y="903335"/>
            <a:ext cx="357134" cy="357134"/>
          </a:xfrm>
          <a:prstGeom prst="rect">
            <a:avLst/>
          </a:prstGeom>
        </p:spPr>
      </p:pic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C9EFA53E-AA81-D44A-965D-B80E893B76A2}"/>
              </a:ext>
            </a:extLst>
          </p:cNvPr>
          <p:cNvCxnSpPr>
            <a:cxnSpLocks/>
            <a:stCxn id="94" idx="0"/>
            <a:endCxn id="96" idx="2"/>
          </p:cNvCxnSpPr>
          <p:nvPr/>
        </p:nvCxnSpPr>
        <p:spPr>
          <a:xfrm flipH="1" flipV="1">
            <a:off x="4046589" y="1513152"/>
            <a:ext cx="388566" cy="9159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8">
            <a:extLst>
              <a:ext uri="{FF2B5EF4-FFF2-40B4-BE49-F238E27FC236}">
                <a16:creationId xmlns:a16="http://schemas.microsoft.com/office/drawing/2014/main" id="{01861041-16B0-C24B-A924-C1C5261ED880}"/>
              </a:ext>
            </a:extLst>
          </p:cNvPr>
          <p:cNvSpPr/>
          <p:nvPr/>
        </p:nvSpPr>
        <p:spPr>
          <a:xfrm>
            <a:off x="911869" y="4701490"/>
            <a:ext cx="5593706" cy="1082401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900" dirty="0">
              <a:solidFill>
                <a:srgbClr val="D86613"/>
              </a:solidFill>
            </a:endParaRPr>
          </a:p>
          <a:p>
            <a:pPr algn="ctr"/>
            <a:r>
              <a:rPr lang="en-US" sz="900" dirty="0">
                <a:solidFill>
                  <a:srgbClr val="D86613"/>
                </a:solidFill>
              </a:rPr>
              <a:t>ASG</a:t>
            </a:r>
          </a:p>
        </p:txBody>
      </p:sp>
      <p:pic>
        <p:nvPicPr>
          <p:cNvPr id="41" name="Graphic 9">
            <a:extLst>
              <a:ext uri="{FF2B5EF4-FFF2-40B4-BE49-F238E27FC236}">
                <a16:creationId xmlns:a16="http://schemas.microsoft.com/office/drawing/2014/main" id="{2DEB92C0-F833-9442-A925-A4573937B56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620150" y="4704581"/>
            <a:ext cx="177144" cy="192854"/>
          </a:xfrm>
          <a:prstGeom prst="rect">
            <a:avLst/>
          </a:prstGeom>
        </p:spPr>
      </p:pic>
      <p:pic>
        <p:nvPicPr>
          <p:cNvPr id="53" name="Graphic 24">
            <a:extLst>
              <a:ext uri="{FF2B5EF4-FFF2-40B4-BE49-F238E27FC236}">
                <a16:creationId xmlns:a16="http://schemas.microsoft.com/office/drawing/2014/main" id="{BD61F26C-3679-CD4C-9C60-788B6BBE0D3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498165" y="5166183"/>
            <a:ext cx="437925" cy="437925"/>
          </a:xfrm>
          <a:prstGeom prst="rect">
            <a:avLst/>
          </a:prstGeom>
        </p:spPr>
      </p:pic>
      <p:pic>
        <p:nvPicPr>
          <p:cNvPr id="54" name="Graphic 24">
            <a:extLst>
              <a:ext uri="{FF2B5EF4-FFF2-40B4-BE49-F238E27FC236}">
                <a16:creationId xmlns:a16="http://schemas.microsoft.com/office/drawing/2014/main" id="{99611D3E-46BE-DC47-A42F-9246AAAEEA4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475368" y="5174708"/>
            <a:ext cx="437925" cy="437925"/>
          </a:xfrm>
          <a:prstGeom prst="rect">
            <a:avLst/>
          </a:prstGeom>
        </p:spPr>
      </p:pic>
      <p:pic>
        <p:nvPicPr>
          <p:cNvPr id="55" name="Graphic 24">
            <a:extLst>
              <a:ext uri="{FF2B5EF4-FFF2-40B4-BE49-F238E27FC236}">
                <a16:creationId xmlns:a16="http://schemas.microsoft.com/office/drawing/2014/main" id="{520D058F-E151-3043-BD84-DEDAAB3AC12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472690" y="5170044"/>
            <a:ext cx="437925" cy="437925"/>
          </a:xfrm>
          <a:prstGeom prst="rect">
            <a:avLst/>
          </a:prstGeom>
        </p:spPr>
      </p:pic>
      <p:sp>
        <p:nvSpPr>
          <p:cNvPr id="56" name="Rectangle 34">
            <a:extLst>
              <a:ext uri="{FF2B5EF4-FFF2-40B4-BE49-F238E27FC236}">
                <a16:creationId xmlns:a16="http://schemas.microsoft.com/office/drawing/2014/main" id="{3FC4393B-F4F7-2448-B31B-4845879B9590}"/>
              </a:ext>
            </a:extLst>
          </p:cNvPr>
          <p:cNvSpPr/>
          <p:nvPr/>
        </p:nvSpPr>
        <p:spPr>
          <a:xfrm>
            <a:off x="259199" y="654961"/>
            <a:ext cx="11155727" cy="581617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ysClr val="windowText" lastClr="000000"/>
                </a:solidFill>
              </a:rPr>
              <a:t>AWS Cloud</a:t>
            </a:r>
          </a:p>
        </p:txBody>
      </p:sp>
      <p:pic>
        <p:nvPicPr>
          <p:cNvPr id="57" name="Graphic 11">
            <a:extLst>
              <a:ext uri="{FF2B5EF4-FFF2-40B4-BE49-F238E27FC236}">
                <a16:creationId xmlns:a16="http://schemas.microsoft.com/office/drawing/2014/main" id="{805D6FFB-B8A5-C84E-BC3B-CA0EEBF7266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59199" y="662045"/>
            <a:ext cx="330200" cy="330200"/>
          </a:xfrm>
          <a:prstGeom prst="rect">
            <a:avLst/>
          </a:prstGeom>
        </p:spPr>
      </p:pic>
      <p:sp>
        <p:nvSpPr>
          <p:cNvPr id="58" name="Rectangle 38">
            <a:extLst>
              <a:ext uri="{FF2B5EF4-FFF2-40B4-BE49-F238E27FC236}">
                <a16:creationId xmlns:a16="http://schemas.microsoft.com/office/drawing/2014/main" id="{99334029-9DEE-224B-9CBF-65E6E6B2DB54}"/>
              </a:ext>
            </a:extLst>
          </p:cNvPr>
          <p:cNvSpPr/>
          <p:nvPr/>
        </p:nvSpPr>
        <p:spPr>
          <a:xfrm>
            <a:off x="2847913" y="2073388"/>
            <a:ext cx="1830257" cy="1138913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7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59" name="Graphic 10">
            <a:extLst>
              <a:ext uri="{FF2B5EF4-FFF2-40B4-BE49-F238E27FC236}">
                <a16:creationId xmlns:a16="http://schemas.microsoft.com/office/drawing/2014/main" id="{3CAEBFA7-91D8-CB4D-8CEE-0F845045C84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847914" y="2095796"/>
            <a:ext cx="236692" cy="236692"/>
          </a:xfrm>
          <a:prstGeom prst="rect">
            <a:avLst/>
          </a:prstGeom>
        </p:spPr>
      </p:pic>
      <p:sp>
        <p:nvSpPr>
          <p:cNvPr id="64" name="Rectangle 79">
            <a:extLst>
              <a:ext uri="{FF2B5EF4-FFF2-40B4-BE49-F238E27FC236}">
                <a16:creationId xmlns:a16="http://schemas.microsoft.com/office/drawing/2014/main" id="{DC3E93B4-1298-4B43-954A-EBC8E8E8ECD8}"/>
              </a:ext>
            </a:extLst>
          </p:cNvPr>
          <p:cNvSpPr/>
          <p:nvPr/>
        </p:nvSpPr>
        <p:spPr>
          <a:xfrm>
            <a:off x="1355675" y="5137953"/>
            <a:ext cx="4740325" cy="522207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1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rgbClr val="DF3312"/>
              </a:solidFill>
            </a:endParaRPr>
          </a:p>
        </p:txBody>
      </p:sp>
      <p:sp>
        <p:nvSpPr>
          <p:cNvPr id="65" name="Textfeld 64">
            <a:extLst>
              <a:ext uri="{FF2B5EF4-FFF2-40B4-BE49-F238E27FC236}">
                <a16:creationId xmlns:a16="http://schemas.microsoft.com/office/drawing/2014/main" id="{EACDDBC8-4979-C44D-8C55-474ADEE85196}"/>
              </a:ext>
            </a:extLst>
          </p:cNvPr>
          <p:cNvSpPr txBox="1"/>
          <p:nvPr/>
        </p:nvSpPr>
        <p:spPr>
          <a:xfrm>
            <a:off x="1265173" y="4990558"/>
            <a:ext cx="3048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00" dirty="0">
                <a:solidFill>
                  <a:srgbClr val="FF0000"/>
                </a:solidFill>
              </a:rPr>
              <a:t>SG</a:t>
            </a:r>
          </a:p>
        </p:txBody>
      </p:sp>
      <p:sp>
        <p:nvSpPr>
          <p:cNvPr id="69" name="Textfeld 68">
            <a:extLst>
              <a:ext uri="{FF2B5EF4-FFF2-40B4-BE49-F238E27FC236}">
                <a16:creationId xmlns:a16="http://schemas.microsoft.com/office/drawing/2014/main" id="{4478EC26-F68B-4144-BA6A-D3D22D5E5D79}"/>
              </a:ext>
            </a:extLst>
          </p:cNvPr>
          <p:cNvSpPr txBox="1"/>
          <p:nvPr/>
        </p:nvSpPr>
        <p:spPr>
          <a:xfrm>
            <a:off x="7521835" y="4629743"/>
            <a:ext cx="71269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00" b="1" dirty="0">
                <a:solidFill>
                  <a:schemeClr val="accent2">
                    <a:lumMod val="75000"/>
                  </a:schemeClr>
                </a:solidFill>
              </a:rPr>
              <a:t>Launch-</a:t>
            </a:r>
            <a:r>
              <a:rPr lang="de-DE" sz="700" b="1" dirty="0" err="1">
                <a:solidFill>
                  <a:schemeClr val="accent2">
                    <a:lumMod val="75000"/>
                  </a:schemeClr>
                </a:solidFill>
              </a:rPr>
              <a:t>Config</a:t>
            </a:r>
            <a:endParaRPr lang="de-DE" sz="7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71" name="Gerade Verbindung 70">
            <a:extLst>
              <a:ext uri="{FF2B5EF4-FFF2-40B4-BE49-F238E27FC236}">
                <a16:creationId xmlns:a16="http://schemas.microsoft.com/office/drawing/2014/main" id="{1A9B0F5B-FC51-5C44-9760-C3F0C6B61E43}"/>
              </a:ext>
            </a:extLst>
          </p:cNvPr>
          <p:cNvCxnSpPr>
            <a:cxnSpLocks/>
            <a:stCxn id="40" idx="3"/>
            <a:endCxn id="77" idx="1"/>
          </p:cNvCxnSpPr>
          <p:nvPr/>
        </p:nvCxnSpPr>
        <p:spPr>
          <a:xfrm>
            <a:off x="6505575" y="5242691"/>
            <a:ext cx="1200091" cy="672904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4" name="Textfeld 73">
            <a:extLst>
              <a:ext uri="{FF2B5EF4-FFF2-40B4-BE49-F238E27FC236}">
                <a16:creationId xmlns:a16="http://schemas.microsoft.com/office/drawing/2014/main" id="{A7636D4C-2921-C64A-B767-2D13D402492C}"/>
              </a:ext>
            </a:extLst>
          </p:cNvPr>
          <p:cNvSpPr txBox="1"/>
          <p:nvPr/>
        </p:nvSpPr>
        <p:spPr>
          <a:xfrm>
            <a:off x="8209867" y="4749497"/>
            <a:ext cx="847964" cy="52322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700" b="1" dirty="0">
                <a:solidFill>
                  <a:schemeClr val="accent2">
                    <a:lumMod val="75000"/>
                  </a:schemeClr>
                </a:solidFill>
              </a:rPr>
              <a:t>- IAM </a:t>
            </a:r>
            <a:r>
              <a:rPr lang="de-DE" sz="700" b="1" dirty="0" err="1">
                <a:solidFill>
                  <a:schemeClr val="accent2">
                    <a:lumMod val="75000"/>
                  </a:schemeClr>
                </a:solidFill>
              </a:rPr>
              <a:t>Role</a:t>
            </a:r>
            <a:br>
              <a:rPr lang="de-DE" sz="700" b="1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de-DE" sz="700" b="1" dirty="0">
                <a:solidFill>
                  <a:schemeClr val="accent2">
                    <a:lumMod val="75000"/>
                  </a:schemeClr>
                </a:solidFill>
              </a:rPr>
              <a:t>- user-</a:t>
            </a:r>
            <a:r>
              <a:rPr lang="de-DE" sz="700" b="1" dirty="0" err="1">
                <a:solidFill>
                  <a:schemeClr val="accent2">
                    <a:lumMod val="75000"/>
                  </a:schemeClr>
                </a:solidFill>
              </a:rPr>
              <a:t>data</a:t>
            </a:r>
            <a:br>
              <a:rPr lang="de-DE" sz="700" b="1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de-DE" sz="700" b="1" dirty="0">
                <a:solidFill>
                  <a:schemeClr val="accent2">
                    <a:lumMod val="75000"/>
                  </a:schemeClr>
                </a:solidFill>
              </a:rPr>
              <a:t>- </a:t>
            </a:r>
            <a:r>
              <a:rPr lang="de-DE" sz="700" b="1" dirty="0" err="1">
                <a:solidFill>
                  <a:schemeClr val="accent2">
                    <a:lumMod val="75000"/>
                  </a:schemeClr>
                </a:solidFill>
              </a:rPr>
              <a:t>ssh-key</a:t>
            </a:r>
            <a:br>
              <a:rPr lang="de-DE" sz="700" b="1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de-DE" sz="700" b="1" dirty="0">
                <a:solidFill>
                  <a:schemeClr val="accent2">
                    <a:lumMod val="75000"/>
                  </a:schemeClr>
                </a:solidFill>
              </a:rPr>
              <a:t>- </a:t>
            </a:r>
            <a:r>
              <a:rPr lang="de-DE" sz="700" b="1" dirty="0" err="1">
                <a:solidFill>
                  <a:schemeClr val="accent2">
                    <a:lumMod val="75000"/>
                  </a:schemeClr>
                </a:solidFill>
              </a:rPr>
              <a:t>SecurityGroup</a:t>
            </a:r>
            <a:endParaRPr lang="de-DE" sz="7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75" name="Graphic 54">
            <a:extLst>
              <a:ext uri="{FF2B5EF4-FFF2-40B4-BE49-F238E27FC236}">
                <a16:creationId xmlns:a16="http://schemas.microsoft.com/office/drawing/2014/main" id="{BA162660-8802-6D4A-B786-A3C24116B95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860699" y="4680614"/>
            <a:ext cx="253640" cy="253640"/>
          </a:xfrm>
          <a:prstGeom prst="rect">
            <a:avLst/>
          </a:prstGeom>
        </p:spPr>
      </p:pic>
      <p:pic>
        <p:nvPicPr>
          <p:cNvPr id="76" name="Graphic 54">
            <a:extLst>
              <a:ext uri="{FF2B5EF4-FFF2-40B4-BE49-F238E27FC236}">
                <a16:creationId xmlns:a16="http://schemas.microsoft.com/office/drawing/2014/main" id="{8B67E3DD-C67B-3948-A854-E9FFB56B626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727839" y="4736123"/>
            <a:ext cx="199306" cy="199306"/>
          </a:xfrm>
          <a:prstGeom prst="rect">
            <a:avLst/>
          </a:prstGeom>
        </p:spPr>
      </p:pic>
      <p:sp>
        <p:nvSpPr>
          <p:cNvPr id="78" name="Textfeld 77">
            <a:extLst>
              <a:ext uri="{FF2B5EF4-FFF2-40B4-BE49-F238E27FC236}">
                <a16:creationId xmlns:a16="http://schemas.microsoft.com/office/drawing/2014/main" id="{2B43CEE1-681A-E64A-873C-32704D57107A}"/>
              </a:ext>
            </a:extLst>
          </p:cNvPr>
          <p:cNvSpPr txBox="1"/>
          <p:nvPr/>
        </p:nvSpPr>
        <p:spPr>
          <a:xfrm>
            <a:off x="7751488" y="5525750"/>
            <a:ext cx="457201" cy="2021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00" b="1" dirty="0">
                <a:solidFill>
                  <a:schemeClr val="accent2">
                    <a:lumMod val="75000"/>
                  </a:schemeClr>
                </a:solidFill>
              </a:rPr>
              <a:t>ASG</a:t>
            </a:r>
          </a:p>
        </p:txBody>
      </p:sp>
      <p:sp>
        <p:nvSpPr>
          <p:cNvPr id="66" name="Abgerundetes Rechteck 65">
            <a:extLst>
              <a:ext uri="{FF2B5EF4-FFF2-40B4-BE49-F238E27FC236}">
                <a16:creationId xmlns:a16="http://schemas.microsoft.com/office/drawing/2014/main" id="{36D3AD17-3011-2E4E-8D2B-33D1CD832C69}"/>
              </a:ext>
            </a:extLst>
          </p:cNvPr>
          <p:cNvSpPr/>
          <p:nvPr/>
        </p:nvSpPr>
        <p:spPr>
          <a:xfrm>
            <a:off x="7691717" y="4801008"/>
            <a:ext cx="555811" cy="450436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68" name="Grafik 67" descr="Einzelnes Zahnrad">
            <a:extLst>
              <a:ext uri="{FF2B5EF4-FFF2-40B4-BE49-F238E27FC236}">
                <a16:creationId xmlns:a16="http://schemas.microsoft.com/office/drawing/2014/main" id="{F9FD3A2C-7679-3C40-BF59-24B2571DF4D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741022" y="4801008"/>
            <a:ext cx="457200" cy="457200"/>
          </a:xfrm>
          <a:prstGeom prst="rect">
            <a:avLst/>
          </a:prstGeom>
        </p:spPr>
      </p:pic>
      <p:sp>
        <p:nvSpPr>
          <p:cNvPr id="79" name="Textfeld 78">
            <a:extLst>
              <a:ext uri="{FF2B5EF4-FFF2-40B4-BE49-F238E27FC236}">
                <a16:creationId xmlns:a16="http://schemas.microsoft.com/office/drawing/2014/main" id="{BCDAA459-1B77-1B43-A9B9-5BD6B581B6EE}"/>
              </a:ext>
            </a:extLst>
          </p:cNvPr>
          <p:cNvSpPr txBox="1"/>
          <p:nvPr/>
        </p:nvSpPr>
        <p:spPr>
          <a:xfrm>
            <a:off x="8131173" y="5753566"/>
            <a:ext cx="847964" cy="30777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700" b="1" dirty="0">
                <a:solidFill>
                  <a:schemeClr val="accent2">
                    <a:lumMod val="75000"/>
                  </a:schemeClr>
                </a:solidFill>
              </a:rPr>
              <a:t>- </a:t>
            </a:r>
            <a:r>
              <a:rPr lang="de-DE" sz="700" b="1" dirty="0" err="1">
                <a:solidFill>
                  <a:schemeClr val="accent2">
                    <a:lumMod val="75000"/>
                  </a:schemeClr>
                </a:solidFill>
              </a:rPr>
              <a:t>Scaling</a:t>
            </a:r>
            <a:r>
              <a:rPr lang="de-DE" sz="7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700" b="1" dirty="0" err="1">
                <a:solidFill>
                  <a:schemeClr val="accent2">
                    <a:lumMod val="75000"/>
                  </a:schemeClr>
                </a:solidFill>
              </a:rPr>
              <a:t>details</a:t>
            </a:r>
            <a:br>
              <a:rPr lang="de-DE" sz="700" b="1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de-DE" sz="700" b="1" dirty="0">
                <a:solidFill>
                  <a:schemeClr val="accent2">
                    <a:lumMod val="75000"/>
                  </a:schemeClr>
                </a:solidFill>
              </a:rPr>
              <a:t>- </a:t>
            </a:r>
            <a:r>
              <a:rPr lang="de-DE" sz="700" b="1" dirty="0" err="1">
                <a:solidFill>
                  <a:schemeClr val="accent2">
                    <a:lumMod val="75000"/>
                  </a:schemeClr>
                </a:solidFill>
              </a:rPr>
              <a:t>VPC+Subnets</a:t>
            </a:r>
            <a:endParaRPr lang="de-DE" sz="7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77" name="Graphic 28">
            <a:extLst>
              <a:ext uri="{FF2B5EF4-FFF2-40B4-BE49-F238E27FC236}">
                <a16:creationId xmlns:a16="http://schemas.microsoft.com/office/drawing/2014/main" id="{4FEC2B61-85AA-EA4A-8190-F8DE248101A4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7705666" y="5686995"/>
            <a:ext cx="457200" cy="457200"/>
          </a:xfrm>
          <a:prstGeom prst="rect">
            <a:avLst/>
          </a:prstGeom>
        </p:spPr>
      </p:pic>
      <p:sp>
        <p:nvSpPr>
          <p:cNvPr id="81" name="Eingebuchteter Pfeil nach rechts 80">
            <a:extLst>
              <a:ext uri="{FF2B5EF4-FFF2-40B4-BE49-F238E27FC236}">
                <a16:creationId xmlns:a16="http://schemas.microsoft.com/office/drawing/2014/main" id="{BE56D688-6C33-BB41-8FE6-B2F533380C25}"/>
              </a:ext>
            </a:extLst>
          </p:cNvPr>
          <p:cNvSpPr/>
          <p:nvPr/>
        </p:nvSpPr>
        <p:spPr>
          <a:xfrm rot="5400000">
            <a:off x="8102200" y="5355230"/>
            <a:ext cx="197436" cy="151187"/>
          </a:xfrm>
          <a:prstGeom prst="notched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cxnSp>
        <p:nvCxnSpPr>
          <p:cNvPr id="23" name="Gewinkelte Verbindung 22">
            <a:extLst>
              <a:ext uri="{FF2B5EF4-FFF2-40B4-BE49-F238E27FC236}">
                <a16:creationId xmlns:a16="http://schemas.microsoft.com/office/drawing/2014/main" id="{64FB7842-5833-0141-8273-97653BE54AC5}"/>
              </a:ext>
            </a:extLst>
          </p:cNvPr>
          <p:cNvCxnSpPr>
            <a:cxnSpLocks/>
            <a:stCxn id="7" idx="0"/>
            <a:endCxn id="91" idx="2"/>
          </p:cNvCxnSpPr>
          <p:nvPr/>
        </p:nvCxnSpPr>
        <p:spPr>
          <a:xfrm rot="5400000" flipH="1" flipV="1">
            <a:off x="2459852" y="2895728"/>
            <a:ext cx="520339" cy="198153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Gewinkelte Verbindung 71">
            <a:extLst>
              <a:ext uri="{FF2B5EF4-FFF2-40B4-BE49-F238E27FC236}">
                <a16:creationId xmlns:a16="http://schemas.microsoft.com/office/drawing/2014/main" id="{0765F9FB-96A3-EA4D-8955-57F05AE9752C}"/>
              </a:ext>
            </a:extLst>
          </p:cNvPr>
          <p:cNvCxnSpPr>
            <a:cxnSpLocks/>
            <a:stCxn id="11" idx="0"/>
            <a:endCxn id="91" idx="2"/>
          </p:cNvCxnSpPr>
          <p:nvPr/>
        </p:nvCxnSpPr>
        <p:spPr>
          <a:xfrm rot="16200000" flipV="1">
            <a:off x="4437288" y="2899829"/>
            <a:ext cx="527869" cy="198086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FF40C001-B466-394D-82FE-03348D743A0F}"/>
              </a:ext>
            </a:extLst>
          </p:cNvPr>
          <p:cNvCxnSpPr>
            <a:cxnSpLocks/>
            <a:stCxn id="9" idx="0"/>
            <a:endCxn id="91" idx="2"/>
          </p:cNvCxnSpPr>
          <p:nvPr/>
        </p:nvCxnSpPr>
        <p:spPr>
          <a:xfrm flipV="1">
            <a:off x="3710453" y="3626326"/>
            <a:ext cx="337" cy="5271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6" name="Grafik 85">
            <a:extLst>
              <a:ext uri="{FF2B5EF4-FFF2-40B4-BE49-F238E27FC236}">
                <a16:creationId xmlns:a16="http://schemas.microsoft.com/office/drawing/2014/main" id="{841F45C2-6F9A-354C-B4BE-0440AA6614F3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7572208" y="1939996"/>
            <a:ext cx="1457340" cy="274231"/>
          </a:xfrm>
          <a:prstGeom prst="rect">
            <a:avLst/>
          </a:prstGeom>
        </p:spPr>
      </p:pic>
      <p:sp>
        <p:nvSpPr>
          <p:cNvPr id="52" name="Rechteck 51">
            <a:extLst>
              <a:ext uri="{FF2B5EF4-FFF2-40B4-BE49-F238E27FC236}">
                <a16:creationId xmlns:a16="http://schemas.microsoft.com/office/drawing/2014/main" id="{2F4A6699-6F52-BA4D-A4C1-95A5EBF80732}"/>
              </a:ext>
            </a:extLst>
          </p:cNvPr>
          <p:cNvSpPr/>
          <p:nvPr/>
        </p:nvSpPr>
        <p:spPr>
          <a:xfrm>
            <a:off x="7741022" y="1897297"/>
            <a:ext cx="3524386" cy="189062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Wolke 13">
            <a:extLst>
              <a:ext uri="{FF2B5EF4-FFF2-40B4-BE49-F238E27FC236}">
                <a16:creationId xmlns:a16="http://schemas.microsoft.com/office/drawing/2014/main" id="{C6A71BD0-6398-0A4E-8E03-A6EC05CBA711}"/>
              </a:ext>
            </a:extLst>
          </p:cNvPr>
          <p:cNvSpPr/>
          <p:nvPr/>
        </p:nvSpPr>
        <p:spPr>
          <a:xfrm>
            <a:off x="5083323" y="147044"/>
            <a:ext cx="696028" cy="406068"/>
          </a:xfrm>
          <a:prstGeom prst="cloud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cxnSp>
        <p:nvCxnSpPr>
          <p:cNvPr id="17" name="Gewinkelte Verbindung 16">
            <a:extLst>
              <a:ext uri="{FF2B5EF4-FFF2-40B4-BE49-F238E27FC236}">
                <a16:creationId xmlns:a16="http://schemas.microsoft.com/office/drawing/2014/main" id="{F11FD5DF-9DFE-5941-931F-82CAA022452A}"/>
              </a:ext>
            </a:extLst>
          </p:cNvPr>
          <p:cNvCxnSpPr>
            <a:stCxn id="13" idx="0"/>
            <a:endCxn id="14" idx="2"/>
          </p:cNvCxnSpPr>
          <p:nvPr/>
        </p:nvCxnSpPr>
        <p:spPr>
          <a:xfrm rot="5400000" flipH="1" flipV="1">
            <a:off x="4075476" y="-106670"/>
            <a:ext cx="553257" cy="146675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winkelte Verbindung 18">
            <a:extLst>
              <a:ext uri="{FF2B5EF4-FFF2-40B4-BE49-F238E27FC236}">
                <a16:creationId xmlns:a16="http://schemas.microsoft.com/office/drawing/2014/main" id="{D5CAB9DC-F6C7-654E-AB88-76FFBBBEBE40}"/>
              </a:ext>
            </a:extLst>
          </p:cNvPr>
          <p:cNvCxnSpPr>
            <a:cxnSpLocks/>
            <a:stCxn id="20" idx="0"/>
            <a:endCxn id="14" idx="0"/>
          </p:cNvCxnSpPr>
          <p:nvPr/>
        </p:nvCxnSpPr>
        <p:spPr>
          <a:xfrm rot="16200000" flipV="1">
            <a:off x="7553518" y="-1424669"/>
            <a:ext cx="174950" cy="372444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hteck 19">
            <a:extLst>
              <a:ext uri="{FF2B5EF4-FFF2-40B4-BE49-F238E27FC236}">
                <a16:creationId xmlns:a16="http://schemas.microsoft.com/office/drawing/2014/main" id="{53030D7D-A7B8-C642-AAED-56118332C114}"/>
              </a:ext>
            </a:extLst>
          </p:cNvPr>
          <p:cNvSpPr/>
          <p:nvPr/>
        </p:nvSpPr>
        <p:spPr>
          <a:xfrm>
            <a:off x="9367725" y="525028"/>
            <a:ext cx="270980" cy="27403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cxnSp>
        <p:nvCxnSpPr>
          <p:cNvPr id="24" name="Gerade Verbindung 23">
            <a:extLst>
              <a:ext uri="{FF2B5EF4-FFF2-40B4-BE49-F238E27FC236}">
                <a16:creationId xmlns:a16="http://schemas.microsoft.com/office/drawing/2014/main" id="{1C993BDC-09C2-3B4B-9074-FE838350AA67}"/>
              </a:ext>
            </a:extLst>
          </p:cNvPr>
          <p:cNvCxnSpPr>
            <a:stCxn id="20" idx="2"/>
            <a:endCxn id="52" idx="0"/>
          </p:cNvCxnSpPr>
          <p:nvPr/>
        </p:nvCxnSpPr>
        <p:spPr>
          <a:xfrm>
            <a:off x="9503215" y="799061"/>
            <a:ext cx="0" cy="1098236"/>
          </a:xfrm>
          <a:prstGeom prst="lin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4" name="Rectangle 38">
            <a:extLst>
              <a:ext uri="{FF2B5EF4-FFF2-40B4-BE49-F238E27FC236}">
                <a16:creationId xmlns:a16="http://schemas.microsoft.com/office/drawing/2014/main" id="{1ABAE454-CCFF-F543-9754-490C44CA3C75}"/>
              </a:ext>
            </a:extLst>
          </p:cNvPr>
          <p:cNvSpPr/>
          <p:nvPr/>
        </p:nvSpPr>
        <p:spPr>
          <a:xfrm>
            <a:off x="866714" y="2103868"/>
            <a:ext cx="1765300" cy="1138913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7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87" name="Graphic 10">
            <a:extLst>
              <a:ext uri="{FF2B5EF4-FFF2-40B4-BE49-F238E27FC236}">
                <a16:creationId xmlns:a16="http://schemas.microsoft.com/office/drawing/2014/main" id="{A5EC6FB2-6A9B-1448-9096-9BD711795BE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66714" y="2116116"/>
            <a:ext cx="236692" cy="236692"/>
          </a:xfrm>
          <a:prstGeom prst="rect">
            <a:avLst/>
          </a:prstGeom>
        </p:spPr>
      </p:pic>
      <p:sp>
        <p:nvSpPr>
          <p:cNvPr id="88" name="Rectangle 38">
            <a:extLst>
              <a:ext uri="{FF2B5EF4-FFF2-40B4-BE49-F238E27FC236}">
                <a16:creationId xmlns:a16="http://schemas.microsoft.com/office/drawing/2014/main" id="{A5249CFF-DDB1-A444-ACF6-A86D83CF1501}"/>
              </a:ext>
            </a:extLst>
          </p:cNvPr>
          <p:cNvSpPr/>
          <p:nvPr/>
        </p:nvSpPr>
        <p:spPr>
          <a:xfrm>
            <a:off x="4820000" y="2103868"/>
            <a:ext cx="1765300" cy="1138913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7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89" name="Graphic 10">
            <a:extLst>
              <a:ext uri="{FF2B5EF4-FFF2-40B4-BE49-F238E27FC236}">
                <a16:creationId xmlns:a16="http://schemas.microsoft.com/office/drawing/2014/main" id="{CB887066-B5DF-C840-A304-639B7CA6C99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820000" y="2116116"/>
            <a:ext cx="236692" cy="236692"/>
          </a:xfrm>
          <a:prstGeom prst="rect">
            <a:avLst/>
          </a:prstGeom>
        </p:spPr>
      </p:pic>
      <p:sp>
        <p:nvSpPr>
          <p:cNvPr id="90" name="Rectangle 8">
            <a:extLst>
              <a:ext uri="{FF2B5EF4-FFF2-40B4-BE49-F238E27FC236}">
                <a16:creationId xmlns:a16="http://schemas.microsoft.com/office/drawing/2014/main" id="{DBF33C31-DA27-6B4F-AEDA-914777CA49CE}"/>
              </a:ext>
            </a:extLst>
          </p:cNvPr>
          <p:cNvSpPr/>
          <p:nvPr/>
        </p:nvSpPr>
        <p:spPr>
          <a:xfrm>
            <a:off x="2847914" y="1633548"/>
            <a:ext cx="1830257" cy="1578753"/>
          </a:xfrm>
          <a:prstGeom prst="rect">
            <a:avLst/>
          </a:prstGeom>
          <a:noFill/>
          <a:ln w="1270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100" dirty="0">
                <a:solidFill>
                  <a:srgbClr val="00B0F0"/>
                </a:solidFill>
              </a:rPr>
              <a:t>AZ 2</a:t>
            </a:r>
          </a:p>
        </p:txBody>
      </p:sp>
      <p:pic>
        <p:nvPicPr>
          <p:cNvPr id="91" name="Graphic 9">
            <a:extLst>
              <a:ext uri="{FF2B5EF4-FFF2-40B4-BE49-F238E27FC236}">
                <a16:creationId xmlns:a16="http://schemas.microsoft.com/office/drawing/2014/main" id="{F5ABB182-655E-5346-8792-CF21D5A20487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3585679" y="3376104"/>
            <a:ext cx="250222" cy="250222"/>
          </a:xfrm>
          <a:prstGeom prst="rect">
            <a:avLst/>
          </a:prstGeom>
        </p:spPr>
      </p:pic>
      <p:pic>
        <p:nvPicPr>
          <p:cNvPr id="92" name="Graphic 39">
            <a:extLst>
              <a:ext uri="{FF2B5EF4-FFF2-40B4-BE49-F238E27FC236}">
                <a16:creationId xmlns:a16="http://schemas.microsoft.com/office/drawing/2014/main" id="{9FE6371A-09A0-264B-A96D-7F617E83B4D6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3851104" y="3387181"/>
            <a:ext cx="236974" cy="236974"/>
          </a:xfrm>
          <a:prstGeom prst="rect">
            <a:avLst/>
          </a:prstGeom>
        </p:spPr>
      </p:pic>
      <p:pic>
        <p:nvPicPr>
          <p:cNvPr id="93" name="Grafik 92">
            <a:extLst>
              <a:ext uri="{FF2B5EF4-FFF2-40B4-BE49-F238E27FC236}">
                <a16:creationId xmlns:a16="http://schemas.microsoft.com/office/drawing/2014/main" id="{832A1D7C-741B-3741-8571-9F7C4972F86D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4112727" y="3363000"/>
            <a:ext cx="778405" cy="294275"/>
          </a:xfrm>
          <a:prstGeom prst="rect">
            <a:avLst/>
          </a:prstGeom>
        </p:spPr>
      </p:pic>
      <p:pic>
        <p:nvPicPr>
          <p:cNvPr id="94" name="Graphic 40">
            <a:extLst>
              <a:ext uri="{FF2B5EF4-FFF2-40B4-BE49-F238E27FC236}">
                <a16:creationId xmlns:a16="http://schemas.microsoft.com/office/drawing/2014/main" id="{F20CFA13-78A0-954E-AFA3-AAFA9911E665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4286309" y="2429088"/>
            <a:ext cx="297692" cy="297692"/>
          </a:xfrm>
          <a:prstGeom prst="rect">
            <a:avLst/>
          </a:prstGeom>
        </p:spPr>
      </p:pic>
      <p:pic>
        <p:nvPicPr>
          <p:cNvPr id="96" name="Graphic 9">
            <a:extLst>
              <a:ext uri="{FF2B5EF4-FFF2-40B4-BE49-F238E27FC236}">
                <a16:creationId xmlns:a16="http://schemas.microsoft.com/office/drawing/2014/main" id="{3D7E163F-3513-AF4E-94D5-D3A41E17BCCC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3921478" y="1262930"/>
            <a:ext cx="250222" cy="250222"/>
          </a:xfrm>
          <a:prstGeom prst="rect">
            <a:avLst/>
          </a:prstGeom>
        </p:spPr>
      </p:pic>
      <p:pic>
        <p:nvPicPr>
          <p:cNvPr id="97" name="Graphic 39">
            <a:extLst>
              <a:ext uri="{FF2B5EF4-FFF2-40B4-BE49-F238E27FC236}">
                <a16:creationId xmlns:a16="http://schemas.microsoft.com/office/drawing/2014/main" id="{0410C8C7-3FE0-5646-9EB3-DC1D870CE275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4186903" y="1274007"/>
            <a:ext cx="236974" cy="236974"/>
          </a:xfrm>
          <a:prstGeom prst="rect">
            <a:avLst/>
          </a:prstGeom>
        </p:spPr>
      </p:pic>
      <p:pic>
        <p:nvPicPr>
          <p:cNvPr id="98" name="Grafik 97">
            <a:extLst>
              <a:ext uri="{FF2B5EF4-FFF2-40B4-BE49-F238E27FC236}">
                <a16:creationId xmlns:a16="http://schemas.microsoft.com/office/drawing/2014/main" id="{3907B2AA-B62A-A04D-9D62-8C4E32D2EB54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4456262" y="1245693"/>
            <a:ext cx="777315" cy="293863"/>
          </a:xfrm>
          <a:prstGeom prst="rect">
            <a:avLst/>
          </a:prstGeom>
        </p:spPr>
      </p:pic>
      <p:cxnSp>
        <p:nvCxnSpPr>
          <p:cNvPr id="32" name="Gewinkelte Verbindung 31">
            <a:extLst>
              <a:ext uri="{FF2B5EF4-FFF2-40B4-BE49-F238E27FC236}">
                <a16:creationId xmlns:a16="http://schemas.microsoft.com/office/drawing/2014/main" id="{B558ABE5-C0F3-824D-A108-3B35806F31CC}"/>
              </a:ext>
            </a:extLst>
          </p:cNvPr>
          <p:cNvCxnSpPr>
            <a:stCxn id="91" idx="0"/>
            <a:endCxn id="94" idx="2"/>
          </p:cNvCxnSpPr>
          <p:nvPr/>
        </p:nvCxnSpPr>
        <p:spPr>
          <a:xfrm rot="5400000" flipH="1" flipV="1">
            <a:off x="3748310" y="2689260"/>
            <a:ext cx="649324" cy="72436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Gewinkelte Verbindung 98">
            <a:extLst>
              <a:ext uri="{FF2B5EF4-FFF2-40B4-BE49-F238E27FC236}">
                <a16:creationId xmlns:a16="http://schemas.microsoft.com/office/drawing/2014/main" id="{D3BCD7D5-CD00-3747-882F-B964DA23789D}"/>
              </a:ext>
            </a:extLst>
          </p:cNvPr>
          <p:cNvCxnSpPr>
            <a:cxnSpLocks/>
            <a:stCxn id="96" idx="1"/>
            <a:endCxn id="13" idx="2"/>
          </p:cNvCxnSpPr>
          <p:nvPr/>
        </p:nvCxnSpPr>
        <p:spPr>
          <a:xfrm rot="10800000">
            <a:off x="3618728" y="1260469"/>
            <a:ext cx="302751" cy="12757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51747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0F05C561-7DE5-994C-8B9E-E358882CB7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9D7704B3-EF27-B640-9B9E-3D438203B4BC}"/>
              </a:ext>
            </a:extLst>
          </p:cNvPr>
          <p:cNvSpPr/>
          <p:nvPr/>
        </p:nvSpPr>
        <p:spPr>
          <a:xfrm>
            <a:off x="0" y="225287"/>
            <a:ext cx="12192000" cy="1484243"/>
          </a:xfrm>
          <a:prstGeom prst="rect">
            <a:avLst/>
          </a:prstGeom>
          <a:solidFill>
            <a:srgbClr val="00B0F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4000" b="1" dirty="0" err="1">
                <a:solidFill>
                  <a:schemeClr val="bg1"/>
                </a:solidFill>
              </a:rPr>
              <a:t>Step</a:t>
            </a:r>
            <a:r>
              <a:rPr lang="de-DE" sz="4000" b="1" dirty="0">
                <a:solidFill>
                  <a:schemeClr val="bg1"/>
                </a:solidFill>
              </a:rPr>
              <a:t> 2: </a:t>
            </a:r>
            <a:r>
              <a:rPr lang="de-DE" sz="4000" b="1" dirty="0" err="1">
                <a:solidFill>
                  <a:schemeClr val="bg1"/>
                </a:solidFill>
              </a:rPr>
              <a:t>create</a:t>
            </a:r>
            <a:r>
              <a:rPr lang="de-DE" sz="4000" b="1" dirty="0">
                <a:solidFill>
                  <a:schemeClr val="bg1"/>
                </a:solidFill>
              </a:rPr>
              <a:t> Task-Definition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194E4FB-FA6E-1F48-8898-8C018E1F38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3478" y="532296"/>
            <a:ext cx="720035" cy="720035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316F448D-078D-9C41-BD7F-C0E08F493F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60000" y="532296"/>
            <a:ext cx="720035" cy="720035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3E8718A1-D136-494F-B542-BD46D7B14F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052" y="532296"/>
            <a:ext cx="720035" cy="720035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31A3A25C-0432-574E-BEDB-AE01F3F20C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1530" y="532296"/>
            <a:ext cx="720035" cy="720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7316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A37FB965-8D7B-1A4C-A2CE-DC67A986EA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763" y="323233"/>
            <a:ext cx="6433820" cy="352675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DAB927D6-ECCA-B043-94C3-A198522B80D7}"/>
              </a:ext>
            </a:extLst>
          </p:cNvPr>
          <p:cNvSpPr/>
          <p:nvPr/>
        </p:nvSpPr>
        <p:spPr>
          <a:xfrm>
            <a:off x="2148703" y="1505603"/>
            <a:ext cx="2113280" cy="528320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85132538-11F4-E74A-8436-6C1D28FD7D21}"/>
              </a:ext>
            </a:extLst>
          </p:cNvPr>
          <p:cNvSpPr/>
          <p:nvPr/>
        </p:nvSpPr>
        <p:spPr>
          <a:xfrm>
            <a:off x="350383" y="896003"/>
            <a:ext cx="1402080" cy="254000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Pfeil nach links 6">
            <a:extLst>
              <a:ext uri="{FF2B5EF4-FFF2-40B4-BE49-F238E27FC236}">
                <a16:creationId xmlns:a16="http://schemas.microsoft.com/office/drawing/2014/main" id="{B60FB6C6-89F8-E64B-9F9F-C14ABD4F376C}"/>
              </a:ext>
            </a:extLst>
          </p:cNvPr>
          <p:cNvSpPr/>
          <p:nvPr/>
        </p:nvSpPr>
        <p:spPr>
          <a:xfrm>
            <a:off x="1823583" y="875683"/>
            <a:ext cx="375920" cy="294640"/>
          </a:xfrm>
          <a:prstGeom prst="lef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05DE31E9-0E7A-A44D-817B-28528425B6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2377" y="3637242"/>
            <a:ext cx="6301946" cy="242460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" name="Pfeil nach links 8">
            <a:extLst>
              <a:ext uri="{FF2B5EF4-FFF2-40B4-BE49-F238E27FC236}">
                <a16:creationId xmlns:a16="http://schemas.microsoft.com/office/drawing/2014/main" id="{7A417DFA-3F89-8B48-8223-885E23DBB51E}"/>
              </a:ext>
            </a:extLst>
          </p:cNvPr>
          <p:cNvSpPr/>
          <p:nvPr/>
        </p:nvSpPr>
        <p:spPr>
          <a:xfrm>
            <a:off x="11587960" y="4849544"/>
            <a:ext cx="375920" cy="294640"/>
          </a:xfrm>
          <a:prstGeom prst="lef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D8FC8682-5CA6-D549-A0DE-CDB3C9486355}"/>
              </a:ext>
            </a:extLst>
          </p:cNvPr>
          <p:cNvSpPr/>
          <p:nvPr/>
        </p:nvSpPr>
        <p:spPr>
          <a:xfrm>
            <a:off x="9202865" y="4425191"/>
            <a:ext cx="2291458" cy="1437986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684751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072CD912-AE0C-8D4D-89D3-90168E38AD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9516" y="394879"/>
            <a:ext cx="7365017" cy="424972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Rechteckige Legende 2">
            <a:extLst>
              <a:ext uri="{FF2B5EF4-FFF2-40B4-BE49-F238E27FC236}">
                <a16:creationId xmlns:a16="http://schemas.microsoft.com/office/drawing/2014/main" id="{36ED2932-1B03-1648-BE79-76A8DFC216DF}"/>
              </a:ext>
            </a:extLst>
          </p:cNvPr>
          <p:cNvSpPr/>
          <p:nvPr/>
        </p:nvSpPr>
        <p:spPr>
          <a:xfrm>
            <a:off x="798653" y="1250066"/>
            <a:ext cx="2847373" cy="1435260"/>
          </a:xfrm>
          <a:prstGeom prst="wedgeRectCallout">
            <a:avLst>
              <a:gd name="adj1" fmla="val 114939"/>
              <a:gd name="adj2" fmla="val 33468"/>
            </a:avLst>
          </a:prstGeom>
          <a:solidFill>
            <a:schemeClr val="bg1">
              <a:lumMod val="85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r>
              <a:rPr lang="de-DE" sz="1000" dirty="0">
                <a:solidFill>
                  <a:schemeClr val="tx1"/>
                </a:solidFill>
              </a:rPr>
              <a:t>Die IAM-</a:t>
            </a:r>
            <a:r>
              <a:rPr lang="de-DE" sz="1000" dirty="0" err="1">
                <a:solidFill>
                  <a:schemeClr val="tx1"/>
                </a:solidFill>
              </a:rPr>
              <a:t>Role</a:t>
            </a:r>
            <a:r>
              <a:rPr lang="de-DE" sz="1000" dirty="0">
                <a:solidFill>
                  <a:schemeClr val="tx1"/>
                </a:solidFill>
              </a:rPr>
              <a:t>, die dem Task zugewiesen ist.</a:t>
            </a:r>
            <a:br>
              <a:rPr lang="de-DE" sz="1000" dirty="0">
                <a:solidFill>
                  <a:schemeClr val="tx1"/>
                </a:solidFill>
              </a:rPr>
            </a:br>
            <a:r>
              <a:rPr lang="de-DE" sz="1000" dirty="0">
                <a:solidFill>
                  <a:schemeClr val="tx1"/>
                </a:solidFill>
              </a:rPr>
              <a:t>Diese ermöglicht es dem Task mit anderen AWS Services zu kommunizieren. Beispiel: Ein ECS-Task muss mit eine RDS-DB kommunizieren dann vergebe ich hier eine </a:t>
            </a:r>
            <a:r>
              <a:rPr lang="de-DE" sz="1000" dirty="0" err="1">
                <a:solidFill>
                  <a:schemeClr val="tx1"/>
                </a:solidFill>
              </a:rPr>
              <a:t>Role</a:t>
            </a:r>
            <a:r>
              <a:rPr lang="de-DE" sz="1000" dirty="0">
                <a:solidFill>
                  <a:schemeClr val="tx1"/>
                </a:solidFill>
              </a:rPr>
              <a:t> mit den </a:t>
            </a:r>
            <a:r>
              <a:rPr lang="de-DE" sz="1000" dirty="0" err="1">
                <a:solidFill>
                  <a:schemeClr val="tx1"/>
                </a:solidFill>
              </a:rPr>
              <a:t>entspr</a:t>
            </a:r>
            <a:r>
              <a:rPr lang="de-DE" sz="1000" dirty="0">
                <a:solidFill>
                  <a:schemeClr val="tx1"/>
                </a:solidFill>
              </a:rPr>
              <a:t>. RDS </a:t>
            </a:r>
            <a:r>
              <a:rPr lang="de-DE" sz="1000" dirty="0" err="1">
                <a:solidFill>
                  <a:schemeClr val="tx1"/>
                </a:solidFill>
              </a:rPr>
              <a:t>Policies</a:t>
            </a:r>
            <a:endParaRPr lang="de-DE" sz="1000" dirty="0">
              <a:solidFill>
                <a:schemeClr val="tx1"/>
              </a:solidFill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D76509BD-3F14-3848-A61A-B993E7ADD38E}"/>
              </a:ext>
            </a:extLst>
          </p:cNvPr>
          <p:cNvSpPr/>
          <p:nvPr/>
        </p:nvSpPr>
        <p:spPr>
          <a:xfrm>
            <a:off x="5473639" y="2157005"/>
            <a:ext cx="2397146" cy="736665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462ECB4A-896E-EE4A-9B3B-CCD13CEF2887}"/>
              </a:ext>
            </a:extLst>
          </p:cNvPr>
          <p:cNvSpPr/>
          <p:nvPr/>
        </p:nvSpPr>
        <p:spPr>
          <a:xfrm>
            <a:off x="5382971" y="3142783"/>
            <a:ext cx="2487814" cy="202302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164933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69D4D226-5745-DB43-BCFB-A43F1C3518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9905" y="596355"/>
            <a:ext cx="7123137" cy="549745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Rechteckige Legende 2">
            <a:extLst>
              <a:ext uri="{FF2B5EF4-FFF2-40B4-BE49-F238E27FC236}">
                <a16:creationId xmlns:a16="http://schemas.microsoft.com/office/drawing/2014/main" id="{36ED2932-1B03-1648-BE79-76A8DFC216DF}"/>
              </a:ext>
            </a:extLst>
          </p:cNvPr>
          <p:cNvSpPr/>
          <p:nvPr/>
        </p:nvSpPr>
        <p:spPr>
          <a:xfrm>
            <a:off x="219919" y="596355"/>
            <a:ext cx="2847373" cy="1435260"/>
          </a:xfrm>
          <a:prstGeom prst="wedgeRectCallout">
            <a:avLst>
              <a:gd name="adj1" fmla="val 98679"/>
              <a:gd name="adj2" fmla="val 26210"/>
            </a:avLst>
          </a:prstGeom>
          <a:solidFill>
            <a:schemeClr val="bg1">
              <a:lumMod val="95000"/>
            </a:scheme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r>
              <a:rPr lang="de-DE" sz="1000" dirty="0" err="1">
                <a:solidFill>
                  <a:schemeClr val="tx1"/>
                </a:solidFill>
              </a:rPr>
              <a:t>Required</a:t>
            </a:r>
            <a:r>
              <a:rPr lang="de-DE" sz="1000" dirty="0">
                <a:solidFill>
                  <a:schemeClr val="tx1"/>
                </a:solidFill>
              </a:rPr>
              <a:t> </a:t>
            </a:r>
            <a:r>
              <a:rPr lang="de-DE" sz="1000" dirty="0" err="1">
                <a:solidFill>
                  <a:schemeClr val="tx1"/>
                </a:solidFill>
              </a:rPr>
              <a:t>Role</a:t>
            </a:r>
            <a:r>
              <a:rPr lang="de-DE" sz="1000" dirty="0">
                <a:solidFill>
                  <a:schemeClr val="tx1"/>
                </a:solidFill>
              </a:rPr>
              <a:t> für ECS bezüglich: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solidFill>
                  <a:schemeClr val="tx1"/>
                </a:solidFill>
              </a:rPr>
              <a:t>Pull Images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>
                <a:solidFill>
                  <a:schemeClr val="tx1"/>
                </a:solidFill>
              </a:rPr>
              <a:t>Publish</a:t>
            </a:r>
            <a:r>
              <a:rPr lang="de-DE" sz="1000" dirty="0">
                <a:solidFill>
                  <a:schemeClr val="tx1"/>
                </a:solidFill>
              </a:rPr>
              <a:t> Container-Logs zu </a:t>
            </a:r>
            <a:r>
              <a:rPr lang="de-DE" sz="1000" dirty="0" err="1">
                <a:solidFill>
                  <a:schemeClr val="tx1"/>
                </a:solidFill>
              </a:rPr>
              <a:t>CloudWatch</a:t>
            </a:r>
            <a:br>
              <a:rPr lang="de-DE" sz="1000" dirty="0">
                <a:solidFill>
                  <a:schemeClr val="tx1"/>
                </a:solidFill>
              </a:rPr>
            </a:br>
            <a:br>
              <a:rPr lang="de-DE" sz="1000" dirty="0">
                <a:solidFill>
                  <a:schemeClr val="tx1"/>
                </a:solidFill>
              </a:rPr>
            </a:br>
            <a:r>
              <a:rPr lang="de-DE" sz="1000" dirty="0">
                <a:solidFill>
                  <a:schemeClr val="tx1"/>
                </a:solidFill>
              </a:rPr>
              <a:t>Sofern nicht schon vorhanden wird diese </a:t>
            </a:r>
            <a:r>
              <a:rPr lang="de-DE" sz="1000" dirty="0" err="1">
                <a:solidFill>
                  <a:schemeClr val="tx1"/>
                </a:solidFill>
              </a:rPr>
              <a:t>Role</a:t>
            </a:r>
            <a:r>
              <a:rPr lang="de-DE" sz="1000" dirty="0">
                <a:solidFill>
                  <a:schemeClr val="tx1"/>
                </a:solidFill>
              </a:rPr>
              <a:t> automatisch für erstellt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D76509BD-3F14-3848-A61A-B993E7ADD38E}"/>
              </a:ext>
            </a:extLst>
          </p:cNvPr>
          <p:cNvSpPr/>
          <p:nvPr/>
        </p:nvSpPr>
        <p:spPr>
          <a:xfrm>
            <a:off x="4501366" y="1313986"/>
            <a:ext cx="3184224" cy="717630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462ECB4A-896E-EE4A-9B3B-CCD13CEF2887}"/>
              </a:ext>
            </a:extLst>
          </p:cNvPr>
          <p:cNvSpPr/>
          <p:nvPr/>
        </p:nvSpPr>
        <p:spPr>
          <a:xfrm>
            <a:off x="4501365" y="3119633"/>
            <a:ext cx="5638057" cy="1533389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ige Legende 6">
            <a:extLst>
              <a:ext uri="{FF2B5EF4-FFF2-40B4-BE49-F238E27FC236}">
                <a16:creationId xmlns:a16="http://schemas.microsoft.com/office/drawing/2014/main" id="{34C930E7-1175-2F47-9B76-FF00472180E1}"/>
              </a:ext>
            </a:extLst>
          </p:cNvPr>
          <p:cNvSpPr/>
          <p:nvPr/>
        </p:nvSpPr>
        <p:spPr>
          <a:xfrm>
            <a:off x="455271" y="2627454"/>
            <a:ext cx="2847373" cy="1435260"/>
          </a:xfrm>
          <a:prstGeom prst="wedgeRectCallout">
            <a:avLst>
              <a:gd name="adj1" fmla="val 98679"/>
              <a:gd name="adj2" fmla="val 26210"/>
            </a:avLst>
          </a:prstGeom>
          <a:solidFill>
            <a:schemeClr val="bg1">
              <a:lumMod val="95000"/>
            </a:scheme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r>
              <a:rPr lang="de-DE" sz="1000" dirty="0">
                <a:solidFill>
                  <a:schemeClr val="tx1"/>
                </a:solidFill>
              </a:rPr>
              <a:t>Memory Size und CPU für den kompl. Task.</a:t>
            </a:r>
          </a:p>
          <a:p>
            <a:r>
              <a:rPr lang="de-DE" sz="1000" dirty="0">
                <a:solidFill>
                  <a:schemeClr val="tx1"/>
                </a:solidFill>
              </a:rPr>
              <a:t>Das bedeutet, dass sich diese Werte</a:t>
            </a:r>
            <a:br>
              <a:rPr lang="de-DE" sz="1000" dirty="0">
                <a:solidFill>
                  <a:schemeClr val="tx1"/>
                </a:solidFill>
              </a:rPr>
            </a:br>
            <a:r>
              <a:rPr lang="de-DE" sz="1000" dirty="0">
                <a:solidFill>
                  <a:schemeClr val="tx1"/>
                </a:solidFill>
              </a:rPr>
              <a:t>ALLE CONTAINER in diesem Task teilen.</a:t>
            </a:r>
            <a:br>
              <a:rPr lang="de-DE" sz="1000" dirty="0">
                <a:solidFill>
                  <a:schemeClr val="tx1"/>
                </a:solidFill>
              </a:rPr>
            </a:br>
            <a:r>
              <a:rPr lang="de-DE" sz="1000" dirty="0">
                <a:solidFill>
                  <a:schemeClr val="tx1"/>
                </a:solidFill>
                <a:sym typeface="Wingdings" pitchFamily="2" charset="2"/>
              </a:rPr>
              <a:t> Ein Task kann ja mehrere Container</a:t>
            </a:r>
            <a:br>
              <a:rPr lang="de-DE" sz="1000" dirty="0">
                <a:solidFill>
                  <a:schemeClr val="tx1"/>
                </a:solidFill>
                <a:sym typeface="Wingdings" pitchFamily="2" charset="2"/>
              </a:rPr>
            </a:br>
            <a:r>
              <a:rPr lang="de-DE" sz="1000" dirty="0">
                <a:solidFill>
                  <a:schemeClr val="tx1"/>
                </a:solidFill>
                <a:sym typeface="Wingdings" pitchFamily="2" charset="2"/>
              </a:rPr>
              <a:t>beinhalten. Das ist sozusagen die </a:t>
            </a:r>
            <a:br>
              <a:rPr lang="de-DE" sz="1000" dirty="0">
                <a:solidFill>
                  <a:schemeClr val="tx1"/>
                </a:solidFill>
                <a:sym typeface="Wingdings" pitchFamily="2" charset="2"/>
              </a:rPr>
            </a:br>
            <a:r>
              <a:rPr lang="de-DE" sz="1000" dirty="0" err="1">
                <a:solidFill>
                  <a:schemeClr val="tx1"/>
                </a:solidFill>
                <a:sym typeface="Wingdings" pitchFamily="2" charset="2"/>
              </a:rPr>
              <a:t>GesamtSumme</a:t>
            </a:r>
            <a:r>
              <a:rPr lang="de-DE" sz="1000" dirty="0">
                <a:solidFill>
                  <a:schemeClr val="tx1"/>
                </a:solidFill>
                <a:sym typeface="Wingdings" pitchFamily="2" charset="2"/>
              </a:rPr>
              <a:t> an </a:t>
            </a:r>
            <a:r>
              <a:rPr lang="de-DE" sz="1000" dirty="0" err="1">
                <a:solidFill>
                  <a:schemeClr val="tx1"/>
                </a:solidFill>
                <a:sym typeface="Wingdings" pitchFamily="2" charset="2"/>
              </a:rPr>
              <a:t>Resourcen</a:t>
            </a:r>
            <a:r>
              <a:rPr lang="de-DE" sz="1000" dirty="0">
                <a:solidFill>
                  <a:schemeClr val="tx1"/>
                </a:solidFill>
                <a:sym typeface="Wingdings" pitchFamily="2" charset="2"/>
              </a:rPr>
              <a:t> für alle</a:t>
            </a:r>
            <a:br>
              <a:rPr lang="de-DE" sz="1000" dirty="0">
                <a:solidFill>
                  <a:schemeClr val="tx1"/>
                </a:solidFill>
                <a:sym typeface="Wingdings" pitchFamily="2" charset="2"/>
              </a:rPr>
            </a:br>
            <a:r>
              <a:rPr lang="de-DE" sz="1000" dirty="0">
                <a:solidFill>
                  <a:schemeClr val="tx1"/>
                </a:solidFill>
                <a:sym typeface="Wingdings" pitchFamily="2" charset="2"/>
              </a:rPr>
              <a:t>Container in der </a:t>
            </a:r>
            <a:r>
              <a:rPr lang="de-DE" sz="1000" dirty="0" err="1">
                <a:solidFill>
                  <a:schemeClr val="tx1"/>
                </a:solidFill>
                <a:sym typeface="Wingdings" pitchFamily="2" charset="2"/>
              </a:rPr>
              <a:t>TaskDef</a:t>
            </a:r>
            <a:r>
              <a:rPr lang="de-DE" sz="1000" dirty="0">
                <a:solidFill>
                  <a:schemeClr val="tx1"/>
                </a:solidFill>
                <a:sym typeface="Wingdings" pitchFamily="2" charset="2"/>
              </a:rPr>
              <a:t>.</a:t>
            </a:r>
          </a:p>
          <a:p>
            <a:r>
              <a:rPr lang="de-DE" sz="1000" dirty="0">
                <a:solidFill>
                  <a:schemeClr val="tx1"/>
                </a:solidFill>
                <a:sym typeface="Wingdings" pitchFamily="2" charset="2"/>
              </a:rPr>
              <a:t>Beispielswert:  386</a:t>
            </a:r>
            <a:endParaRPr lang="de-DE" sz="1000" dirty="0">
              <a:solidFill>
                <a:schemeClr val="tx1"/>
              </a:solidFill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252C79AB-136F-7A48-977F-963DD7D85091}"/>
              </a:ext>
            </a:extLst>
          </p:cNvPr>
          <p:cNvSpPr/>
          <p:nvPr/>
        </p:nvSpPr>
        <p:spPr>
          <a:xfrm>
            <a:off x="3438423" y="4997493"/>
            <a:ext cx="1062942" cy="431033"/>
          </a:xfrm>
          <a:prstGeom prst="rect">
            <a:avLst/>
          </a:prstGeom>
          <a:solidFill>
            <a:srgbClr val="92D050">
              <a:alpha val="2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Rechteckige Legende 8">
            <a:extLst>
              <a:ext uri="{FF2B5EF4-FFF2-40B4-BE49-F238E27FC236}">
                <a16:creationId xmlns:a16="http://schemas.microsoft.com/office/drawing/2014/main" id="{D6FE1616-6466-F741-9AAA-44A5035E3186}"/>
              </a:ext>
            </a:extLst>
          </p:cNvPr>
          <p:cNvSpPr/>
          <p:nvPr/>
        </p:nvSpPr>
        <p:spPr>
          <a:xfrm>
            <a:off x="875392" y="4997493"/>
            <a:ext cx="1536426" cy="636859"/>
          </a:xfrm>
          <a:prstGeom prst="wedgeRectCallout">
            <a:avLst>
              <a:gd name="adj1" fmla="val 121490"/>
              <a:gd name="adj2" fmla="val -16579"/>
            </a:avLst>
          </a:prstGeom>
          <a:solidFill>
            <a:schemeClr val="bg1">
              <a:lumMod val="95000"/>
            </a:scheme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r>
              <a:rPr lang="de-DE" sz="1000" dirty="0">
                <a:solidFill>
                  <a:schemeClr val="tx1"/>
                </a:solidFill>
              </a:rPr>
              <a:t>Container definieren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DB3531C5-3E35-D643-8CF0-86F94E90B74E}"/>
              </a:ext>
            </a:extLst>
          </p:cNvPr>
          <p:cNvSpPr/>
          <p:nvPr/>
        </p:nvSpPr>
        <p:spPr>
          <a:xfrm>
            <a:off x="3905241" y="1070659"/>
            <a:ext cx="1147049" cy="157777"/>
          </a:xfrm>
          <a:prstGeom prst="rect">
            <a:avLst/>
          </a:prstGeom>
          <a:solidFill>
            <a:srgbClr val="00B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328078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3A6F8EE3-6270-0145-BB3E-1DB9082C9B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7276" y="432588"/>
            <a:ext cx="7153155" cy="461875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F121D306-DA2C-D94F-909B-997778F61C24}"/>
              </a:ext>
            </a:extLst>
          </p:cNvPr>
          <p:cNvSpPr/>
          <p:nvPr/>
        </p:nvSpPr>
        <p:spPr>
          <a:xfrm>
            <a:off x="5717895" y="1116203"/>
            <a:ext cx="1770926" cy="254644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ige Legende 4">
            <a:extLst>
              <a:ext uri="{FF2B5EF4-FFF2-40B4-BE49-F238E27FC236}">
                <a16:creationId xmlns:a16="http://schemas.microsoft.com/office/drawing/2014/main" id="{2F06383B-DA0C-774A-8106-FE6CC501D463}"/>
              </a:ext>
            </a:extLst>
          </p:cNvPr>
          <p:cNvSpPr/>
          <p:nvPr/>
        </p:nvSpPr>
        <p:spPr>
          <a:xfrm>
            <a:off x="7345640" y="282827"/>
            <a:ext cx="1127029" cy="491568"/>
          </a:xfrm>
          <a:prstGeom prst="wedgeRectCallout">
            <a:avLst>
              <a:gd name="adj1" fmla="val -75888"/>
              <a:gd name="adj2" fmla="val 110644"/>
            </a:avLst>
          </a:prstGeom>
          <a:solidFill>
            <a:schemeClr val="bg1">
              <a:lumMod val="95000"/>
            </a:scheme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r>
              <a:rPr lang="de-DE" sz="1000" dirty="0">
                <a:solidFill>
                  <a:schemeClr val="tx1"/>
                </a:solidFill>
              </a:rPr>
              <a:t>Container Name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A6DCDC9C-0C80-E946-9E4B-7A8B5AE8FCFD}"/>
              </a:ext>
            </a:extLst>
          </p:cNvPr>
          <p:cNvSpPr/>
          <p:nvPr/>
        </p:nvSpPr>
        <p:spPr>
          <a:xfrm>
            <a:off x="6141706" y="1492024"/>
            <a:ext cx="3442132" cy="353385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ige Legende 6">
            <a:extLst>
              <a:ext uri="{FF2B5EF4-FFF2-40B4-BE49-F238E27FC236}">
                <a16:creationId xmlns:a16="http://schemas.microsoft.com/office/drawing/2014/main" id="{580D812C-5D32-1F4F-8CB6-B1053B0F8C66}"/>
              </a:ext>
            </a:extLst>
          </p:cNvPr>
          <p:cNvSpPr/>
          <p:nvPr/>
        </p:nvSpPr>
        <p:spPr>
          <a:xfrm>
            <a:off x="2558005" y="829479"/>
            <a:ext cx="2133387" cy="853884"/>
          </a:xfrm>
          <a:prstGeom prst="wedgeRectCallout">
            <a:avLst>
              <a:gd name="adj1" fmla="val 113006"/>
              <a:gd name="adj2" fmla="val 41652"/>
            </a:avLst>
          </a:prstGeom>
          <a:solidFill>
            <a:schemeClr val="bg1">
              <a:lumMod val="95000"/>
            </a:scheme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r>
              <a:rPr lang="de-DE" sz="1000" dirty="0">
                <a:solidFill>
                  <a:schemeClr val="tx1"/>
                </a:solidFill>
              </a:rPr>
              <a:t>Container Image.</a:t>
            </a:r>
            <a:br>
              <a:rPr lang="de-DE" sz="1000" dirty="0">
                <a:solidFill>
                  <a:schemeClr val="tx1"/>
                </a:solidFill>
              </a:rPr>
            </a:br>
            <a:r>
              <a:rPr lang="de-DE" sz="1000" dirty="0">
                <a:solidFill>
                  <a:schemeClr val="tx1"/>
                </a:solidFill>
              </a:rPr>
              <a:t>Image von ECR hier reinkopieren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80366347-1DD7-2849-9629-B44B2743D6C1}"/>
              </a:ext>
            </a:extLst>
          </p:cNvPr>
          <p:cNvSpPr/>
          <p:nvPr/>
        </p:nvSpPr>
        <p:spPr>
          <a:xfrm>
            <a:off x="5472304" y="2563032"/>
            <a:ext cx="2861468" cy="353385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ige Legende 8">
            <a:extLst>
              <a:ext uri="{FF2B5EF4-FFF2-40B4-BE49-F238E27FC236}">
                <a16:creationId xmlns:a16="http://schemas.microsoft.com/office/drawing/2014/main" id="{36D0A7B8-F9D9-8740-BBFE-388B8A3B3A2E}"/>
              </a:ext>
            </a:extLst>
          </p:cNvPr>
          <p:cNvSpPr/>
          <p:nvPr/>
        </p:nvSpPr>
        <p:spPr>
          <a:xfrm>
            <a:off x="1481561" y="1845409"/>
            <a:ext cx="2454956" cy="1008138"/>
          </a:xfrm>
          <a:prstGeom prst="wedgeRectCallout">
            <a:avLst>
              <a:gd name="adj1" fmla="val 113006"/>
              <a:gd name="adj2" fmla="val 41652"/>
            </a:avLst>
          </a:prstGeom>
          <a:solidFill>
            <a:schemeClr val="bg1">
              <a:lumMod val="95000"/>
            </a:scheme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r>
              <a:rPr lang="de-DE" sz="1000" dirty="0">
                <a:solidFill>
                  <a:schemeClr val="tx1"/>
                </a:solidFill>
              </a:rPr>
              <a:t>Memory für den Container hier angeben.</a:t>
            </a:r>
            <a:br>
              <a:rPr lang="de-DE" sz="1000" dirty="0">
                <a:solidFill>
                  <a:schemeClr val="tx1"/>
                </a:solidFill>
              </a:rPr>
            </a:br>
            <a:r>
              <a:rPr lang="de-DE" sz="1000" dirty="0">
                <a:solidFill>
                  <a:schemeClr val="tx1"/>
                </a:solidFill>
              </a:rPr>
              <a:t>Muss &lt;= der Size sein die ich zuvor bei der Task-</a:t>
            </a:r>
            <a:r>
              <a:rPr lang="de-DE" sz="1000" dirty="0" err="1">
                <a:solidFill>
                  <a:schemeClr val="tx1"/>
                </a:solidFill>
              </a:rPr>
              <a:t>Def</a:t>
            </a:r>
            <a:r>
              <a:rPr lang="de-DE" sz="1000" dirty="0">
                <a:solidFill>
                  <a:schemeClr val="tx1"/>
                </a:solidFill>
              </a:rPr>
              <a:t> angegeben habe, welche ja für alle Container gültig ist.</a:t>
            </a:r>
          </a:p>
        </p:txBody>
      </p:sp>
      <p:sp>
        <p:nvSpPr>
          <p:cNvPr id="10" name="Rechteckige Legende 9">
            <a:extLst>
              <a:ext uri="{FF2B5EF4-FFF2-40B4-BE49-F238E27FC236}">
                <a16:creationId xmlns:a16="http://schemas.microsoft.com/office/drawing/2014/main" id="{11A0EF54-1D66-9647-AD6A-1D373FA47DCD}"/>
              </a:ext>
            </a:extLst>
          </p:cNvPr>
          <p:cNvSpPr/>
          <p:nvPr/>
        </p:nvSpPr>
        <p:spPr>
          <a:xfrm>
            <a:off x="421724" y="3030313"/>
            <a:ext cx="3000896" cy="1632599"/>
          </a:xfrm>
          <a:prstGeom prst="wedgeRectCallout">
            <a:avLst>
              <a:gd name="adj1" fmla="val 146309"/>
              <a:gd name="adj2" fmla="val 19329"/>
            </a:avLst>
          </a:prstGeom>
          <a:solidFill>
            <a:schemeClr val="bg1">
              <a:lumMod val="95000"/>
            </a:scheme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r>
              <a:rPr lang="de-DE" sz="1000" dirty="0">
                <a:solidFill>
                  <a:schemeClr val="tx1"/>
                </a:solidFill>
              </a:rPr>
              <a:t>Port für Container.</a:t>
            </a:r>
          </a:p>
          <a:p>
            <a:r>
              <a:rPr lang="de-DE" sz="1000" dirty="0">
                <a:solidFill>
                  <a:schemeClr val="tx1"/>
                </a:solidFill>
              </a:rPr>
              <a:t>Bei </a:t>
            </a:r>
            <a:r>
              <a:rPr lang="de-DE" sz="1000" dirty="0" err="1">
                <a:solidFill>
                  <a:schemeClr val="tx1"/>
                </a:solidFill>
              </a:rPr>
              <a:t>awsvpc</a:t>
            </a:r>
            <a:r>
              <a:rPr lang="de-DE" sz="1000" dirty="0">
                <a:solidFill>
                  <a:schemeClr val="tx1"/>
                </a:solidFill>
              </a:rPr>
              <a:t> hat ein Container keinen expliziten Port den er nach außen freigibt.</a:t>
            </a:r>
            <a:br>
              <a:rPr lang="de-DE" sz="1000" dirty="0">
                <a:solidFill>
                  <a:schemeClr val="tx1"/>
                </a:solidFill>
              </a:rPr>
            </a:br>
            <a:br>
              <a:rPr lang="de-DE" sz="1000" dirty="0">
                <a:solidFill>
                  <a:schemeClr val="tx1"/>
                </a:solidFill>
              </a:rPr>
            </a:br>
            <a:r>
              <a:rPr lang="de-DE" sz="1000" dirty="0">
                <a:solidFill>
                  <a:schemeClr val="tx1"/>
                </a:solidFill>
              </a:rPr>
              <a:t>Gehe ich nach </a:t>
            </a:r>
            <a:r>
              <a:rPr lang="de-DE" sz="1000" dirty="0" err="1">
                <a:solidFill>
                  <a:schemeClr val="tx1"/>
                </a:solidFill>
              </a:rPr>
              <a:t>ContainerStart</a:t>
            </a:r>
            <a:r>
              <a:rPr lang="de-DE" sz="1000" dirty="0">
                <a:solidFill>
                  <a:schemeClr val="tx1"/>
                </a:solidFill>
              </a:rPr>
              <a:t> auf die EC2-Instanz und führe „</a:t>
            </a:r>
            <a:r>
              <a:rPr lang="de-DE" sz="1000" dirty="0" err="1">
                <a:solidFill>
                  <a:schemeClr val="tx1"/>
                </a:solidFill>
              </a:rPr>
              <a:t>docker</a:t>
            </a:r>
            <a:r>
              <a:rPr lang="de-DE" sz="1000" dirty="0">
                <a:solidFill>
                  <a:schemeClr val="tx1"/>
                </a:solidFill>
              </a:rPr>
              <a:t> </a:t>
            </a:r>
            <a:r>
              <a:rPr lang="de-DE" sz="1000" dirty="0" err="1">
                <a:solidFill>
                  <a:schemeClr val="tx1"/>
                </a:solidFill>
              </a:rPr>
              <a:t>ps</a:t>
            </a:r>
            <a:r>
              <a:rPr lang="de-DE" sz="1000" dirty="0">
                <a:solidFill>
                  <a:schemeClr val="tx1"/>
                </a:solidFill>
              </a:rPr>
              <a:t>“ aus, dann sehe ich zwar den Container, aber dieser hat KEINEN PORT ZUGEWIESEN.</a:t>
            </a:r>
            <a:br>
              <a:rPr lang="de-DE" sz="1000" dirty="0">
                <a:solidFill>
                  <a:schemeClr val="tx1"/>
                </a:solidFill>
              </a:rPr>
            </a:br>
            <a:r>
              <a:rPr lang="de-DE" sz="1000" dirty="0">
                <a:solidFill>
                  <a:schemeClr val="tx1"/>
                </a:solidFill>
                <a:sym typeface="Wingdings" pitchFamily="2" charset="2"/>
              </a:rPr>
              <a:t> Bei </a:t>
            </a:r>
            <a:r>
              <a:rPr lang="de-DE" sz="1000" dirty="0" err="1">
                <a:solidFill>
                  <a:schemeClr val="tx1"/>
                </a:solidFill>
                <a:sym typeface="Wingdings" pitchFamily="2" charset="2"/>
              </a:rPr>
              <a:t>awsvpc</a:t>
            </a:r>
            <a:r>
              <a:rPr lang="de-DE" sz="1000" dirty="0">
                <a:solidFill>
                  <a:schemeClr val="tx1"/>
                </a:solidFill>
                <a:sym typeface="Wingdings" pitchFamily="2" charset="2"/>
              </a:rPr>
              <a:t> habe ich dynamisches </a:t>
            </a:r>
            <a:r>
              <a:rPr lang="de-DE" sz="1000" dirty="0" err="1">
                <a:solidFill>
                  <a:schemeClr val="tx1"/>
                </a:solidFill>
                <a:sym typeface="Wingdings" pitchFamily="2" charset="2"/>
              </a:rPr>
              <a:t>Portmapping</a:t>
            </a:r>
            <a:r>
              <a:rPr lang="de-DE" sz="1000" dirty="0">
                <a:solidFill>
                  <a:schemeClr val="tx1"/>
                </a:solidFill>
                <a:sym typeface="Wingdings" pitchFamily="2" charset="2"/>
              </a:rPr>
              <a:t>!!!</a:t>
            </a:r>
            <a:endParaRPr lang="de-DE" sz="1000" dirty="0">
              <a:solidFill>
                <a:schemeClr val="tx1"/>
              </a:solidFill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5CE1C34A-F8EF-7B4D-87F9-899F162DA7EA}"/>
              </a:ext>
            </a:extLst>
          </p:cNvPr>
          <p:cNvSpPr/>
          <p:nvPr/>
        </p:nvSpPr>
        <p:spPr>
          <a:xfrm>
            <a:off x="6432038" y="3970416"/>
            <a:ext cx="2248975" cy="275013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Würfel 11">
            <a:extLst>
              <a:ext uri="{FF2B5EF4-FFF2-40B4-BE49-F238E27FC236}">
                <a16:creationId xmlns:a16="http://schemas.microsoft.com/office/drawing/2014/main" id="{37D168D3-3C36-2241-93D7-C64201167FD7}"/>
              </a:ext>
            </a:extLst>
          </p:cNvPr>
          <p:cNvSpPr/>
          <p:nvPr/>
        </p:nvSpPr>
        <p:spPr>
          <a:xfrm>
            <a:off x="2478107" y="5051347"/>
            <a:ext cx="1412111" cy="1258091"/>
          </a:xfrm>
          <a:prstGeom prst="cub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808F9F1A-9336-BA4E-9788-3250F2117993}"/>
              </a:ext>
            </a:extLst>
          </p:cNvPr>
          <p:cNvSpPr txBox="1"/>
          <p:nvPr/>
        </p:nvSpPr>
        <p:spPr>
          <a:xfrm>
            <a:off x="2305294" y="6273771"/>
            <a:ext cx="1584924" cy="21544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800" b="1" dirty="0">
                <a:latin typeface="Consolas" panose="020B0609020204030204" pitchFamily="49" charset="0"/>
                <a:cs typeface="Consolas" panose="020B0609020204030204" pitchFamily="49" charset="0"/>
              </a:rPr>
              <a:t>ENI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 mit: 192.160.0.34</a:t>
            </a:r>
          </a:p>
        </p:txBody>
      </p:sp>
      <p:sp>
        <p:nvSpPr>
          <p:cNvPr id="14" name="Zierrahmen 13">
            <a:extLst>
              <a:ext uri="{FF2B5EF4-FFF2-40B4-BE49-F238E27FC236}">
                <a16:creationId xmlns:a16="http://schemas.microsoft.com/office/drawing/2014/main" id="{01AC0D77-CAB9-B74D-B8CC-5566890AB7D7}"/>
              </a:ext>
            </a:extLst>
          </p:cNvPr>
          <p:cNvSpPr/>
          <p:nvPr/>
        </p:nvSpPr>
        <p:spPr>
          <a:xfrm>
            <a:off x="2798275" y="5480719"/>
            <a:ext cx="432186" cy="299897"/>
          </a:xfrm>
          <a:prstGeom prst="plaqu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1295610D-98F4-BB48-BEBD-A874BC9DA9A6}"/>
              </a:ext>
            </a:extLst>
          </p:cNvPr>
          <p:cNvSpPr txBox="1"/>
          <p:nvPr/>
        </p:nvSpPr>
        <p:spPr>
          <a:xfrm>
            <a:off x="2555087" y="5788870"/>
            <a:ext cx="96480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8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localhost:8080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72D43D0F-CE3C-C646-8991-6DE23E98C9FD}"/>
              </a:ext>
            </a:extLst>
          </p:cNvPr>
          <p:cNvSpPr txBox="1"/>
          <p:nvPr/>
        </p:nvSpPr>
        <p:spPr>
          <a:xfrm>
            <a:off x="2508848" y="5512995"/>
            <a:ext cx="101104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700" dirty="0" err="1">
                <a:latin typeface="Consolas" panose="020B0609020204030204" pitchFamily="49" charset="0"/>
                <a:cs typeface="Consolas" panose="020B0609020204030204" pitchFamily="49" charset="0"/>
              </a:rPr>
              <a:t>webapp</a:t>
            </a:r>
            <a:endParaRPr lang="de-DE" sz="7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2FD3912B-4AE1-2344-BBDC-4F89830EB430}"/>
              </a:ext>
            </a:extLst>
          </p:cNvPr>
          <p:cNvSpPr txBox="1"/>
          <p:nvPr/>
        </p:nvSpPr>
        <p:spPr>
          <a:xfrm>
            <a:off x="431183" y="5304275"/>
            <a:ext cx="196266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/>
              <a:t>Container gibt nach außen nur die IP bekannt, aber keinen Port.</a:t>
            </a:r>
            <a:br>
              <a:rPr lang="de-DE" sz="800" dirty="0"/>
            </a:br>
            <a:r>
              <a:rPr lang="de-DE" sz="800" dirty="0"/>
              <a:t>Das Port-Mapping wird dann dynamisch durchgeführt, bspw. Von einem ALB.</a:t>
            </a:r>
            <a:br>
              <a:rPr lang="de-DE" sz="800" dirty="0"/>
            </a:br>
            <a:r>
              <a:rPr lang="de-DE" sz="800" dirty="0"/>
              <a:t>Intern läuft die </a:t>
            </a:r>
            <a:r>
              <a:rPr lang="de-DE" sz="800" dirty="0" err="1"/>
              <a:t>webapp</a:t>
            </a:r>
            <a:br>
              <a:rPr lang="de-DE" sz="800" dirty="0"/>
            </a:br>
            <a:r>
              <a:rPr lang="de-DE" sz="800" dirty="0"/>
              <a:t>dann auf dem </a:t>
            </a:r>
            <a:r>
              <a:rPr lang="de-DE" sz="800" dirty="0" err="1"/>
              <a:t>eigt</a:t>
            </a:r>
            <a:r>
              <a:rPr lang="de-DE" sz="800" dirty="0"/>
              <a:t>. Port.</a:t>
            </a:r>
            <a:br>
              <a:rPr lang="de-DE" sz="800" dirty="0"/>
            </a:br>
            <a:br>
              <a:rPr lang="de-DE" sz="800" dirty="0"/>
            </a:br>
            <a:r>
              <a:rPr lang="de-DE" sz="800" b="1" dirty="0">
                <a:sym typeface="Wingdings" pitchFamily="2" charset="2"/>
              </a:rPr>
              <a:t> Vgl. mit einem </a:t>
            </a:r>
            <a:r>
              <a:rPr lang="de-DE" sz="800" b="1" dirty="0" err="1">
                <a:sym typeface="Wingdings" pitchFamily="2" charset="2"/>
              </a:rPr>
              <a:t>Pod</a:t>
            </a:r>
            <a:r>
              <a:rPr lang="de-DE" sz="800" b="1" dirty="0">
                <a:sym typeface="Wingdings" pitchFamily="2" charset="2"/>
              </a:rPr>
              <a:t> bei </a:t>
            </a:r>
            <a:r>
              <a:rPr lang="de-DE" sz="800" b="1" dirty="0" err="1">
                <a:sym typeface="Wingdings" pitchFamily="2" charset="2"/>
              </a:rPr>
              <a:t>Kubernetes</a:t>
            </a:r>
            <a:endParaRPr lang="de-DE" sz="800" b="1" dirty="0"/>
          </a:p>
        </p:txBody>
      </p:sp>
    </p:spTree>
    <p:extLst>
      <p:ext uri="{BB962C8B-B14F-4D97-AF65-F5344CB8AC3E}">
        <p14:creationId xmlns:p14="http://schemas.microsoft.com/office/powerpoint/2010/main" val="30714913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AECB5427-EFE0-E449-BD0C-70322F842EBF}"/>
              </a:ext>
            </a:extLst>
          </p:cNvPr>
          <p:cNvSpPr txBox="1"/>
          <p:nvPr/>
        </p:nvSpPr>
        <p:spPr>
          <a:xfrm>
            <a:off x="3437681" y="1875099"/>
            <a:ext cx="4930815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Den Rest nun so lassen und auf „Finish“ klicken.</a:t>
            </a:r>
            <a:br>
              <a:rPr lang="de-DE" dirty="0"/>
            </a:br>
            <a:r>
              <a:rPr lang="de-DE" dirty="0">
                <a:sym typeface="Wingdings" pitchFamily="2" charset="2"/>
              </a:rPr>
              <a:t> Somit sollte die Task-</a:t>
            </a:r>
            <a:r>
              <a:rPr lang="de-DE" dirty="0" err="1">
                <a:sym typeface="Wingdings" pitchFamily="2" charset="2"/>
              </a:rPr>
              <a:t>Def</a:t>
            </a:r>
            <a:r>
              <a:rPr lang="de-DE" dirty="0">
                <a:sym typeface="Wingdings" pitchFamily="2" charset="2"/>
              </a:rPr>
              <a:t> nun angelegt sein.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32357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0F05C561-7DE5-994C-8B9E-E358882CB7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9D7704B3-EF27-B640-9B9E-3D438203B4BC}"/>
              </a:ext>
            </a:extLst>
          </p:cNvPr>
          <p:cNvSpPr/>
          <p:nvPr/>
        </p:nvSpPr>
        <p:spPr>
          <a:xfrm>
            <a:off x="0" y="225287"/>
            <a:ext cx="12192000" cy="1484243"/>
          </a:xfrm>
          <a:prstGeom prst="rect">
            <a:avLst/>
          </a:prstGeom>
          <a:solidFill>
            <a:srgbClr val="00B0F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4000" b="1" dirty="0" err="1">
                <a:solidFill>
                  <a:schemeClr val="bg1"/>
                </a:solidFill>
              </a:rPr>
              <a:t>Step</a:t>
            </a:r>
            <a:r>
              <a:rPr lang="de-DE" sz="4000" b="1" dirty="0">
                <a:solidFill>
                  <a:schemeClr val="bg1"/>
                </a:solidFill>
              </a:rPr>
              <a:t> 3: Create Service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194E4FB-FA6E-1F48-8898-8C018E1F38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3478" y="532296"/>
            <a:ext cx="720035" cy="720035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316F448D-078D-9C41-BD7F-C0E08F493F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60000" y="532296"/>
            <a:ext cx="720035" cy="720035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3E8718A1-D136-494F-B542-BD46D7B14F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052" y="532296"/>
            <a:ext cx="720035" cy="720035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31A3A25C-0432-574E-BEDB-AE01F3F20C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1530" y="532296"/>
            <a:ext cx="720035" cy="720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8888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>
            <a:extLst>
              <a:ext uri="{FF2B5EF4-FFF2-40B4-BE49-F238E27FC236}">
                <a16:creationId xmlns:a16="http://schemas.microsoft.com/office/drawing/2014/main" id="{0F050B74-BB82-E047-826D-7A6E5C16EDC1}"/>
              </a:ext>
            </a:extLst>
          </p:cNvPr>
          <p:cNvSpPr/>
          <p:nvPr/>
        </p:nvSpPr>
        <p:spPr>
          <a:xfrm>
            <a:off x="851031" y="2299304"/>
            <a:ext cx="1760872" cy="3903735"/>
          </a:xfrm>
          <a:prstGeom prst="rect">
            <a:avLst/>
          </a:prstGeom>
          <a:noFill/>
          <a:ln w="1270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100" dirty="0">
                <a:solidFill>
                  <a:srgbClr val="00B0F0"/>
                </a:solidFill>
              </a:rPr>
              <a:t>AZ 1</a:t>
            </a:r>
          </a:p>
        </p:txBody>
      </p:sp>
      <p:sp>
        <p:nvSpPr>
          <p:cNvPr id="3" name="Rectangle 8">
            <a:extLst>
              <a:ext uri="{FF2B5EF4-FFF2-40B4-BE49-F238E27FC236}">
                <a16:creationId xmlns:a16="http://schemas.microsoft.com/office/drawing/2014/main" id="{715AE46E-15CF-9447-AA57-9534F5B055BC}"/>
              </a:ext>
            </a:extLst>
          </p:cNvPr>
          <p:cNvSpPr/>
          <p:nvPr/>
        </p:nvSpPr>
        <p:spPr>
          <a:xfrm>
            <a:off x="2832231" y="2299304"/>
            <a:ext cx="1760872" cy="3844891"/>
          </a:xfrm>
          <a:prstGeom prst="rect">
            <a:avLst/>
          </a:prstGeom>
          <a:noFill/>
          <a:ln w="1270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100" dirty="0">
                <a:solidFill>
                  <a:srgbClr val="00B0F0"/>
                </a:solidFill>
              </a:rPr>
              <a:t>AZ 2</a:t>
            </a:r>
          </a:p>
        </p:txBody>
      </p:sp>
      <p:sp>
        <p:nvSpPr>
          <p:cNvPr id="4" name="Rectangle 8">
            <a:extLst>
              <a:ext uri="{FF2B5EF4-FFF2-40B4-BE49-F238E27FC236}">
                <a16:creationId xmlns:a16="http://schemas.microsoft.com/office/drawing/2014/main" id="{79A60345-5157-1F4C-9F9A-01D07A1865AD}"/>
              </a:ext>
            </a:extLst>
          </p:cNvPr>
          <p:cNvSpPr/>
          <p:nvPr/>
        </p:nvSpPr>
        <p:spPr>
          <a:xfrm>
            <a:off x="4813431" y="2299302"/>
            <a:ext cx="1760872" cy="3903735"/>
          </a:xfrm>
          <a:prstGeom prst="rect">
            <a:avLst/>
          </a:prstGeom>
          <a:noFill/>
          <a:ln w="1270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100" dirty="0">
                <a:solidFill>
                  <a:srgbClr val="00B0F0"/>
                </a:solidFill>
              </a:rPr>
              <a:t>AZ 3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5369DF9B-3DB3-EF43-AC3E-8E95746B2E25}"/>
              </a:ext>
            </a:extLst>
          </p:cNvPr>
          <p:cNvSpPr/>
          <p:nvPr/>
        </p:nvSpPr>
        <p:spPr>
          <a:xfrm>
            <a:off x="573496" y="1116498"/>
            <a:ext cx="6701511" cy="4857782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900" dirty="0">
                <a:ln w="0"/>
                <a:solidFill>
                  <a:srgbClr val="00B050"/>
                </a:solidFill>
              </a:rPr>
              <a:t>VPC</a:t>
            </a:r>
            <a:br>
              <a:rPr lang="en-US" sz="900" dirty="0">
                <a:ln w="0"/>
                <a:solidFill>
                  <a:srgbClr val="00B050"/>
                </a:solidFill>
              </a:rPr>
            </a:br>
            <a:r>
              <a:rPr lang="en-US" sz="900" dirty="0">
                <a:ln w="0"/>
                <a:solidFill>
                  <a:srgbClr val="00B050"/>
                </a:solidFill>
              </a:rPr>
              <a:t>192.168.0.0/25</a:t>
            </a:r>
          </a:p>
        </p:txBody>
      </p:sp>
      <p:pic>
        <p:nvPicPr>
          <p:cNvPr id="6" name="Graphic 12">
            <a:extLst>
              <a:ext uri="{FF2B5EF4-FFF2-40B4-BE49-F238E27FC236}">
                <a16:creationId xmlns:a16="http://schemas.microsoft.com/office/drawing/2014/main" id="{DC98DCEC-FCEF-C048-8A3A-6DB7262152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2357" y="1116498"/>
            <a:ext cx="338373" cy="338373"/>
          </a:xfrm>
          <a:prstGeom prst="rect">
            <a:avLst/>
          </a:prstGeom>
        </p:spPr>
      </p:pic>
      <p:sp>
        <p:nvSpPr>
          <p:cNvPr id="7" name="Rectangle 28">
            <a:extLst>
              <a:ext uri="{FF2B5EF4-FFF2-40B4-BE49-F238E27FC236}">
                <a16:creationId xmlns:a16="http://schemas.microsoft.com/office/drawing/2014/main" id="{7CAED2F3-6FBF-7744-9B6D-AE72F153CD50}"/>
              </a:ext>
            </a:extLst>
          </p:cNvPr>
          <p:cNvSpPr/>
          <p:nvPr/>
        </p:nvSpPr>
        <p:spPr>
          <a:xfrm>
            <a:off x="846603" y="4146665"/>
            <a:ext cx="1765300" cy="1821528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800" dirty="0">
                <a:solidFill>
                  <a:schemeClr val="accent3"/>
                </a:solidFill>
              </a:rPr>
              <a:t>Private subnet 1</a:t>
            </a:r>
            <a:br>
              <a:rPr lang="en-US" sz="800" dirty="0">
                <a:solidFill>
                  <a:schemeClr val="accent3"/>
                </a:solidFill>
              </a:rPr>
            </a:br>
            <a:r>
              <a:rPr lang="en-US" sz="800" dirty="0">
                <a:solidFill>
                  <a:schemeClr val="accent3"/>
                </a:solidFill>
              </a:rPr>
              <a:t>192.168.0.0/27</a:t>
            </a:r>
          </a:p>
        </p:txBody>
      </p:sp>
      <p:pic>
        <p:nvPicPr>
          <p:cNvPr id="8" name="Graphic 13">
            <a:extLst>
              <a:ext uri="{FF2B5EF4-FFF2-40B4-BE49-F238E27FC236}">
                <a16:creationId xmlns:a16="http://schemas.microsoft.com/office/drawing/2014/main" id="{FE48426B-DC1E-8341-BEF8-1710AA37EF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6603" y="4170175"/>
            <a:ext cx="274320" cy="274320"/>
          </a:xfrm>
          <a:prstGeom prst="rect">
            <a:avLst/>
          </a:prstGeom>
        </p:spPr>
      </p:pic>
      <p:sp>
        <p:nvSpPr>
          <p:cNvPr id="9" name="Rectangle 28">
            <a:extLst>
              <a:ext uri="{FF2B5EF4-FFF2-40B4-BE49-F238E27FC236}">
                <a16:creationId xmlns:a16="http://schemas.microsoft.com/office/drawing/2014/main" id="{175B019F-699C-F545-BE9F-5EFDD6CC121B}"/>
              </a:ext>
            </a:extLst>
          </p:cNvPr>
          <p:cNvSpPr/>
          <p:nvPr/>
        </p:nvSpPr>
        <p:spPr>
          <a:xfrm>
            <a:off x="2827803" y="4153429"/>
            <a:ext cx="1765300" cy="179392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800" dirty="0">
                <a:solidFill>
                  <a:schemeClr val="accent3"/>
                </a:solidFill>
              </a:rPr>
              <a:t>Private subnet 2</a:t>
            </a:r>
            <a:br>
              <a:rPr lang="en-US" sz="800" dirty="0">
                <a:solidFill>
                  <a:schemeClr val="accent3"/>
                </a:solidFill>
              </a:rPr>
            </a:br>
            <a:r>
              <a:rPr lang="en-US" sz="800" dirty="0">
                <a:solidFill>
                  <a:schemeClr val="accent3"/>
                </a:solidFill>
              </a:rPr>
              <a:t>192.168.0.32/27</a:t>
            </a:r>
          </a:p>
        </p:txBody>
      </p:sp>
      <p:pic>
        <p:nvPicPr>
          <p:cNvPr id="10" name="Graphic 13">
            <a:extLst>
              <a:ext uri="{FF2B5EF4-FFF2-40B4-BE49-F238E27FC236}">
                <a16:creationId xmlns:a16="http://schemas.microsoft.com/office/drawing/2014/main" id="{DE752ABC-44DB-FF4A-98C0-8AB785A988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27803" y="4170175"/>
            <a:ext cx="274320" cy="274320"/>
          </a:xfrm>
          <a:prstGeom prst="rect">
            <a:avLst/>
          </a:prstGeom>
        </p:spPr>
      </p:pic>
      <p:sp>
        <p:nvSpPr>
          <p:cNvPr id="11" name="Rectangle 28">
            <a:extLst>
              <a:ext uri="{FF2B5EF4-FFF2-40B4-BE49-F238E27FC236}">
                <a16:creationId xmlns:a16="http://schemas.microsoft.com/office/drawing/2014/main" id="{4D5F67F6-C42F-DA4A-BF43-77D870DFB347}"/>
              </a:ext>
            </a:extLst>
          </p:cNvPr>
          <p:cNvSpPr/>
          <p:nvPr/>
        </p:nvSpPr>
        <p:spPr>
          <a:xfrm>
            <a:off x="4809003" y="4154195"/>
            <a:ext cx="1765300" cy="1790802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800" dirty="0">
                <a:solidFill>
                  <a:schemeClr val="accent3"/>
                </a:solidFill>
              </a:rPr>
              <a:t>Private subnet 3</a:t>
            </a:r>
            <a:br>
              <a:rPr lang="en-US" sz="800" dirty="0">
                <a:solidFill>
                  <a:schemeClr val="accent3"/>
                </a:solidFill>
              </a:rPr>
            </a:br>
            <a:r>
              <a:rPr lang="en-US" sz="800" dirty="0">
                <a:solidFill>
                  <a:schemeClr val="accent3"/>
                </a:solidFill>
              </a:rPr>
              <a:t>192.168.0.64/27</a:t>
            </a:r>
          </a:p>
        </p:txBody>
      </p:sp>
      <p:pic>
        <p:nvPicPr>
          <p:cNvPr id="12" name="Graphic 13">
            <a:extLst>
              <a:ext uri="{FF2B5EF4-FFF2-40B4-BE49-F238E27FC236}">
                <a16:creationId xmlns:a16="http://schemas.microsoft.com/office/drawing/2014/main" id="{F49C0608-8F88-BC44-981C-3C550E03AA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09003" y="4170175"/>
            <a:ext cx="274320" cy="274320"/>
          </a:xfrm>
          <a:prstGeom prst="rect">
            <a:avLst/>
          </a:prstGeom>
        </p:spPr>
      </p:pic>
      <p:pic>
        <p:nvPicPr>
          <p:cNvPr id="13" name="Graphic 36">
            <a:extLst>
              <a:ext uri="{FF2B5EF4-FFF2-40B4-BE49-F238E27FC236}">
                <a16:creationId xmlns:a16="http://schemas.microsoft.com/office/drawing/2014/main" id="{127B2E7B-A3C1-CC45-B3D6-FD8EAD547C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440160" y="1004184"/>
            <a:ext cx="357134" cy="357134"/>
          </a:xfrm>
          <a:prstGeom prst="rect">
            <a:avLst/>
          </a:prstGeom>
        </p:spPr>
      </p:pic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C9EFA53E-AA81-D44A-965D-B80E893B76A2}"/>
              </a:ext>
            </a:extLst>
          </p:cNvPr>
          <p:cNvCxnSpPr>
            <a:cxnSpLocks/>
          </p:cNvCxnSpPr>
          <p:nvPr/>
        </p:nvCxnSpPr>
        <p:spPr>
          <a:xfrm flipV="1">
            <a:off x="3617587" y="1408845"/>
            <a:ext cx="0" cy="3295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8">
            <a:extLst>
              <a:ext uri="{FF2B5EF4-FFF2-40B4-BE49-F238E27FC236}">
                <a16:creationId xmlns:a16="http://schemas.microsoft.com/office/drawing/2014/main" id="{01861041-16B0-C24B-A924-C1C5261ED880}"/>
              </a:ext>
            </a:extLst>
          </p:cNvPr>
          <p:cNvSpPr/>
          <p:nvPr/>
        </p:nvSpPr>
        <p:spPr>
          <a:xfrm>
            <a:off x="911869" y="4701490"/>
            <a:ext cx="5593706" cy="1082401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900" dirty="0">
              <a:solidFill>
                <a:srgbClr val="D86613"/>
              </a:solidFill>
            </a:endParaRPr>
          </a:p>
          <a:p>
            <a:pPr algn="ctr"/>
            <a:r>
              <a:rPr lang="en-US" sz="900" dirty="0">
                <a:solidFill>
                  <a:srgbClr val="D86613"/>
                </a:solidFill>
              </a:rPr>
              <a:t>ASG</a:t>
            </a:r>
          </a:p>
        </p:txBody>
      </p:sp>
      <p:pic>
        <p:nvPicPr>
          <p:cNvPr id="41" name="Graphic 9">
            <a:extLst>
              <a:ext uri="{FF2B5EF4-FFF2-40B4-BE49-F238E27FC236}">
                <a16:creationId xmlns:a16="http://schemas.microsoft.com/office/drawing/2014/main" id="{2DEB92C0-F833-9442-A925-A4573937B56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620150" y="4704581"/>
            <a:ext cx="177144" cy="192854"/>
          </a:xfrm>
          <a:prstGeom prst="rect">
            <a:avLst/>
          </a:prstGeom>
        </p:spPr>
      </p:pic>
      <p:pic>
        <p:nvPicPr>
          <p:cNvPr id="53" name="Graphic 24">
            <a:extLst>
              <a:ext uri="{FF2B5EF4-FFF2-40B4-BE49-F238E27FC236}">
                <a16:creationId xmlns:a16="http://schemas.microsoft.com/office/drawing/2014/main" id="{BD61F26C-3679-CD4C-9C60-788B6BBE0D3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498165" y="5166183"/>
            <a:ext cx="437925" cy="437925"/>
          </a:xfrm>
          <a:prstGeom prst="rect">
            <a:avLst/>
          </a:prstGeom>
        </p:spPr>
      </p:pic>
      <p:pic>
        <p:nvPicPr>
          <p:cNvPr id="54" name="Graphic 24">
            <a:extLst>
              <a:ext uri="{FF2B5EF4-FFF2-40B4-BE49-F238E27FC236}">
                <a16:creationId xmlns:a16="http://schemas.microsoft.com/office/drawing/2014/main" id="{99611D3E-46BE-DC47-A42F-9246AAAEEA4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475368" y="5174708"/>
            <a:ext cx="437925" cy="437925"/>
          </a:xfrm>
          <a:prstGeom prst="rect">
            <a:avLst/>
          </a:prstGeom>
        </p:spPr>
      </p:pic>
      <p:pic>
        <p:nvPicPr>
          <p:cNvPr id="55" name="Graphic 24">
            <a:extLst>
              <a:ext uri="{FF2B5EF4-FFF2-40B4-BE49-F238E27FC236}">
                <a16:creationId xmlns:a16="http://schemas.microsoft.com/office/drawing/2014/main" id="{520D058F-E151-3043-BD84-DEDAAB3AC12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472690" y="5170044"/>
            <a:ext cx="437925" cy="437925"/>
          </a:xfrm>
          <a:prstGeom prst="rect">
            <a:avLst/>
          </a:prstGeom>
        </p:spPr>
      </p:pic>
      <p:sp>
        <p:nvSpPr>
          <p:cNvPr id="56" name="Rectangle 34">
            <a:extLst>
              <a:ext uri="{FF2B5EF4-FFF2-40B4-BE49-F238E27FC236}">
                <a16:creationId xmlns:a16="http://schemas.microsoft.com/office/drawing/2014/main" id="{3FC4393B-F4F7-2448-B31B-4845879B9590}"/>
              </a:ext>
            </a:extLst>
          </p:cNvPr>
          <p:cNvSpPr/>
          <p:nvPr/>
        </p:nvSpPr>
        <p:spPr>
          <a:xfrm>
            <a:off x="259199" y="654961"/>
            <a:ext cx="11155727" cy="581617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ysClr val="windowText" lastClr="000000"/>
                </a:solidFill>
              </a:rPr>
              <a:t>AWS Cloud</a:t>
            </a:r>
          </a:p>
        </p:txBody>
      </p:sp>
      <p:pic>
        <p:nvPicPr>
          <p:cNvPr id="57" name="Graphic 11">
            <a:extLst>
              <a:ext uri="{FF2B5EF4-FFF2-40B4-BE49-F238E27FC236}">
                <a16:creationId xmlns:a16="http://schemas.microsoft.com/office/drawing/2014/main" id="{805D6FFB-B8A5-C84E-BC3B-CA0EEBF7266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59199" y="662045"/>
            <a:ext cx="330200" cy="330200"/>
          </a:xfrm>
          <a:prstGeom prst="rect">
            <a:avLst/>
          </a:prstGeom>
        </p:spPr>
      </p:pic>
      <p:sp>
        <p:nvSpPr>
          <p:cNvPr id="58" name="Rectangle 38">
            <a:extLst>
              <a:ext uri="{FF2B5EF4-FFF2-40B4-BE49-F238E27FC236}">
                <a16:creationId xmlns:a16="http://schemas.microsoft.com/office/drawing/2014/main" id="{99334029-9DEE-224B-9CBF-65E6E6B2DB54}"/>
              </a:ext>
            </a:extLst>
          </p:cNvPr>
          <p:cNvSpPr/>
          <p:nvPr/>
        </p:nvSpPr>
        <p:spPr>
          <a:xfrm>
            <a:off x="2834574" y="2596996"/>
            <a:ext cx="1765300" cy="797064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7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59" name="Graphic 10">
            <a:extLst>
              <a:ext uri="{FF2B5EF4-FFF2-40B4-BE49-F238E27FC236}">
                <a16:creationId xmlns:a16="http://schemas.microsoft.com/office/drawing/2014/main" id="{3CAEBFA7-91D8-CB4D-8CEE-0F845045C84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834574" y="2590481"/>
            <a:ext cx="236692" cy="236692"/>
          </a:xfrm>
          <a:prstGeom prst="rect">
            <a:avLst/>
          </a:prstGeom>
        </p:spPr>
      </p:pic>
      <p:pic>
        <p:nvPicPr>
          <p:cNvPr id="60" name="Graphic 24">
            <a:extLst>
              <a:ext uri="{FF2B5EF4-FFF2-40B4-BE49-F238E27FC236}">
                <a16:creationId xmlns:a16="http://schemas.microsoft.com/office/drawing/2014/main" id="{2B4FC6ED-E3BD-D847-ABAD-83120337A3A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163236" y="2804362"/>
            <a:ext cx="230520" cy="230520"/>
          </a:xfrm>
          <a:prstGeom prst="rect">
            <a:avLst/>
          </a:prstGeom>
        </p:spPr>
      </p:pic>
      <p:sp>
        <p:nvSpPr>
          <p:cNvPr id="61" name="Rectangle 79">
            <a:extLst>
              <a:ext uri="{FF2B5EF4-FFF2-40B4-BE49-F238E27FC236}">
                <a16:creationId xmlns:a16="http://schemas.microsoft.com/office/drawing/2014/main" id="{6ED83F6F-BB1A-BA48-B360-4591788D995B}"/>
              </a:ext>
            </a:extLst>
          </p:cNvPr>
          <p:cNvSpPr/>
          <p:nvPr/>
        </p:nvSpPr>
        <p:spPr>
          <a:xfrm>
            <a:off x="4068277" y="2767923"/>
            <a:ext cx="413059" cy="305389"/>
          </a:xfrm>
          <a:prstGeom prst="rect">
            <a:avLst/>
          </a:prstGeom>
          <a:noFill/>
          <a:ln w="12700">
            <a:solidFill>
              <a:srgbClr val="DF331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1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rgbClr val="DF3312"/>
              </a:solidFill>
            </a:endParaRPr>
          </a:p>
        </p:txBody>
      </p:sp>
      <p:sp>
        <p:nvSpPr>
          <p:cNvPr id="62" name="Textfeld 61">
            <a:extLst>
              <a:ext uri="{FF2B5EF4-FFF2-40B4-BE49-F238E27FC236}">
                <a16:creationId xmlns:a16="http://schemas.microsoft.com/office/drawing/2014/main" id="{B3068077-8476-E746-A320-AFD56801DC64}"/>
              </a:ext>
            </a:extLst>
          </p:cNvPr>
          <p:cNvSpPr txBox="1"/>
          <p:nvPr/>
        </p:nvSpPr>
        <p:spPr>
          <a:xfrm>
            <a:off x="3976228" y="2609392"/>
            <a:ext cx="3048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00" dirty="0">
                <a:solidFill>
                  <a:srgbClr val="FF0000"/>
                </a:solidFill>
              </a:rPr>
              <a:t>SG</a:t>
            </a:r>
          </a:p>
        </p:txBody>
      </p:sp>
      <p:sp>
        <p:nvSpPr>
          <p:cNvPr id="63" name="Textfeld 62">
            <a:extLst>
              <a:ext uri="{FF2B5EF4-FFF2-40B4-BE49-F238E27FC236}">
                <a16:creationId xmlns:a16="http://schemas.microsoft.com/office/drawing/2014/main" id="{6977FB93-A4E9-D043-B80A-21721F8001B3}"/>
              </a:ext>
            </a:extLst>
          </p:cNvPr>
          <p:cNvSpPr txBox="1"/>
          <p:nvPr/>
        </p:nvSpPr>
        <p:spPr>
          <a:xfrm>
            <a:off x="4132746" y="2816854"/>
            <a:ext cx="3048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00" dirty="0">
                <a:solidFill>
                  <a:schemeClr val="accent2">
                    <a:lumMod val="75000"/>
                  </a:schemeClr>
                </a:solidFill>
              </a:rPr>
              <a:t>BH</a:t>
            </a:r>
          </a:p>
        </p:txBody>
      </p:sp>
      <p:sp>
        <p:nvSpPr>
          <p:cNvPr id="64" name="Rectangle 79">
            <a:extLst>
              <a:ext uri="{FF2B5EF4-FFF2-40B4-BE49-F238E27FC236}">
                <a16:creationId xmlns:a16="http://schemas.microsoft.com/office/drawing/2014/main" id="{DC3E93B4-1298-4B43-954A-EBC8E8E8ECD8}"/>
              </a:ext>
            </a:extLst>
          </p:cNvPr>
          <p:cNvSpPr/>
          <p:nvPr/>
        </p:nvSpPr>
        <p:spPr>
          <a:xfrm>
            <a:off x="1355675" y="5137953"/>
            <a:ext cx="4740325" cy="522207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1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rgbClr val="DF3312"/>
              </a:solidFill>
            </a:endParaRPr>
          </a:p>
        </p:txBody>
      </p:sp>
      <p:sp>
        <p:nvSpPr>
          <p:cNvPr id="65" name="Textfeld 64">
            <a:extLst>
              <a:ext uri="{FF2B5EF4-FFF2-40B4-BE49-F238E27FC236}">
                <a16:creationId xmlns:a16="http://schemas.microsoft.com/office/drawing/2014/main" id="{EACDDBC8-4979-C44D-8C55-474ADEE85196}"/>
              </a:ext>
            </a:extLst>
          </p:cNvPr>
          <p:cNvSpPr txBox="1"/>
          <p:nvPr/>
        </p:nvSpPr>
        <p:spPr>
          <a:xfrm>
            <a:off x="1265173" y="4990558"/>
            <a:ext cx="3048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00" dirty="0">
                <a:solidFill>
                  <a:srgbClr val="FF0000"/>
                </a:solidFill>
              </a:rPr>
              <a:t>SG</a:t>
            </a:r>
          </a:p>
        </p:txBody>
      </p:sp>
      <p:sp>
        <p:nvSpPr>
          <p:cNvPr id="69" name="Textfeld 68">
            <a:extLst>
              <a:ext uri="{FF2B5EF4-FFF2-40B4-BE49-F238E27FC236}">
                <a16:creationId xmlns:a16="http://schemas.microsoft.com/office/drawing/2014/main" id="{4478EC26-F68B-4144-BA6A-D3D22D5E5D79}"/>
              </a:ext>
            </a:extLst>
          </p:cNvPr>
          <p:cNvSpPr txBox="1"/>
          <p:nvPr/>
        </p:nvSpPr>
        <p:spPr>
          <a:xfrm>
            <a:off x="7521835" y="4629743"/>
            <a:ext cx="71269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00" b="1" dirty="0">
                <a:solidFill>
                  <a:schemeClr val="accent2">
                    <a:lumMod val="75000"/>
                  </a:schemeClr>
                </a:solidFill>
              </a:rPr>
              <a:t>Launch-</a:t>
            </a:r>
            <a:r>
              <a:rPr lang="de-DE" sz="700" b="1" dirty="0" err="1">
                <a:solidFill>
                  <a:schemeClr val="accent2">
                    <a:lumMod val="75000"/>
                  </a:schemeClr>
                </a:solidFill>
              </a:rPr>
              <a:t>Config</a:t>
            </a:r>
            <a:endParaRPr lang="de-DE" sz="7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71" name="Gerade Verbindung 70">
            <a:extLst>
              <a:ext uri="{FF2B5EF4-FFF2-40B4-BE49-F238E27FC236}">
                <a16:creationId xmlns:a16="http://schemas.microsoft.com/office/drawing/2014/main" id="{1A9B0F5B-FC51-5C44-9760-C3F0C6B61E43}"/>
              </a:ext>
            </a:extLst>
          </p:cNvPr>
          <p:cNvCxnSpPr>
            <a:cxnSpLocks/>
            <a:stCxn id="40" idx="3"/>
            <a:endCxn id="77" idx="1"/>
          </p:cNvCxnSpPr>
          <p:nvPr/>
        </p:nvCxnSpPr>
        <p:spPr>
          <a:xfrm>
            <a:off x="6505575" y="5242691"/>
            <a:ext cx="1200091" cy="672904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4" name="Textfeld 73">
            <a:extLst>
              <a:ext uri="{FF2B5EF4-FFF2-40B4-BE49-F238E27FC236}">
                <a16:creationId xmlns:a16="http://schemas.microsoft.com/office/drawing/2014/main" id="{A7636D4C-2921-C64A-B767-2D13D402492C}"/>
              </a:ext>
            </a:extLst>
          </p:cNvPr>
          <p:cNvSpPr txBox="1"/>
          <p:nvPr/>
        </p:nvSpPr>
        <p:spPr>
          <a:xfrm>
            <a:off x="8209867" y="4749497"/>
            <a:ext cx="847964" cy="52322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700" b="1" dirty="0">
                <a:solidFill>
                  <a:schemeClr val="accent2">
                    <a:lumMod val="75000"/>
                  </a:schemeClr>
                </a:solidFill>
              </a:rPr>
              <a:t>- IAM </a:t>
            </a:r>
            <a:r>
              <a:rPr lang="de-DE" sz="700" b="1" dirty="0" err="1">
                <a:solidFill>
                  <a:schemeClr val="accent2">
                    <a:lumMod val="75000"/>
                  </a:schemeClr>
                </a:solidFill>
              </a:rPr>
              <a:t>Role</a:t>
            </a:r>
            <a:br>
              <a:rPr lang="de-DE" sz="700" b="1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de-DE" sz="700" b="1" dirty="0">
                <a:solidFill>
                  <a:schemeClr val="accent2">
                    <a:lumMod val="75000"/>
                  </a:schemeClr>
                </a:solidFill>
              </a:rPr>
              <a:t>- user-</a:t>
            </a:r>
            <a:r>
              <a:rPr lang="de-DE" sz="700" b="1" dirty="0" err="1">
                <a:solidFill>
                  <a:schemeClr val="accent2">
                    <a:lumMod val="75000"/>
                  </a:schemeClr>
                </a:solidFill>
              </a:rPr>
              <a:t>data</a:t>
            </a:r>
            <a:br>
              <a:rPr lang="de-DE" sz="700" b="1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de-DE" sz="700" b="1" dirty="0">
                <a:solidFill>
                  <a:schemeClr val="accent2">
                    <a:lumMod val="75000"/>
                  </a:schemeClr>
                </a:solidFill>
              </a:rPr>
              <a:t>- </a:t>
            </a:r>
            <a:r>
              <a:rPr lang="de-DE" sz="700" b="1" dirty="0" err="1">
                <a:solidFill>
                  <a:schemeClr val="accent2">
                    <a:lumMod val="75000"/>
                  </a:schemeClr>
                </a:solidFill>
              </a:rPr>
              <a:t>ssh-key</a:t>
            </a:r>
            <a:br>
              <a:rPr lang="de-DE" sz="700" b="1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de-DE" sz="700" b="1" dirty="0">
                <a:solidFill>
                  <a:schemeClr val="accent2">
                    <a:lumMod val="75000"/>
                  </a:schemeClr>
                </a:solidFill>
              </a:rPr>
              <a:t>- </a:t>
            </a:r>
            <a:r>
              <a:rPr lang="de-DE" sz="700" b="1" dirty="0" err="1">
                <a:solidFill>
                  <a:schemeClr val="accent2">
                    <a:lumMod val="75000"/>
                  </a:schemeClr>
                </a:solidFill>
              </a:rPr>
              <a:t>SecurityGroup</a:t>
            </a:r>
            <a:endParaRPr lang="de-DE" sz="7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75" name="Graphic 54">
            <a:extLst>
              <a:ext uri="{FF2B5EF4-FFF2-40B4-BE49-F238E27FC236}">
                <a16:creationId xmlns:a16="http://schemas.microsoft.com/office/drawing/2014/main" id="{BA162660-8802-6D4A-B786-A3C24116B95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860699" y="4680614"/>
            <a:ext cx="253640" cy="253640"/>
          </a:xfrm>
          <a:prstGeom prst="rect">
            <a:avLst/>
          </a:prstGeom>
        </p:spPr>
      </p:pic>
      <p:pic>
        <p:nvPicPr>
          <p:cNvPr id="76" name="Graphic 54">
            <a:extLst>
              <a:ext uri="{FF2B5EF4-FFF2-40B4-BE49-F238E27FC236}">
                <a16:creationId xmlns:a16="http://schemas.microsoft.com/office/drawing/2014/main" id="{8B67E3DD-C67B-3948-A854-E9FFB56B626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727839" y="4736123"/>
            <a:ext cx="199306" cy="199306"/>
          </a:xfrm>
          <a:prstGeom prst="rect">
            <a:avLst/>
          </a:prstGeom>
        </p:spPr>
      </p:pic>
      <p:sp>
        <p:nvSpPr>
          <p:cNvPr id="78" name="Textfeld 77">
            <a:extLst>
              <a:ext uri="{FF2B5EF4-FFF2-40B4-BE49-F238E27FC236}">
                <a16:creationId xmlns:a16="http://schemas.microsoft.com/office/drawing/2014/main" id="{2B43CEE1-681A-E64A-873C-32704D57107A}"/>
              </a:ext>
            </a:extLst>
          </p:cNvPr>
          <p:cNvSpPr txBox="1"/>
          <p:nvPr/>
        </p:nvSpPr>
        <p:spPr>
          <a:xfrm>
            <a:off x="7751488" y="5525750"/>
            <a:ext cx="457201" cy="2021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00" b="1" dirty="0">
                <a:solidFill>
                  <a:schemeClr val="accent2">
                    <a:lumMod val="75000"/>
                  </a:schemeClr>
                </a:solidFill>
              </a:rPr>
              <a:t>ASG</a:t>
            </a:r>
          </a:p>
        </p:txBody>
      </p:sp>
      <p:sp>
        <p:nvSpPr>
          <p:cNvPr id="66" name="Abgerundetes Rechteck 65">
            <a:extLst>
              <a:ext uri="{FF2B5EF4-FFF2-40B4-BE49-F238E27FC236}">
                <a16:creationId xmlns:a16="http://schemas.microsoft.com/office/drawing/2014/main" id="{36D3AD17-3011-2E4E-8D2B-33D1CD832C69}"/>
              </a:ext>
            </a:extLst>
          </p:cNvPr>
          <p:cNvSpPr/>
          <p:nvPr/>
        </p:nvSpPr>
        <p:spPr>
          <a:xfrm>
            <a:off x="7691717" y="4801008"/>
            <a:ext cx="555811" cy="450436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68" name="Grafik 67" descr="Einzelnes Zahnrad">
            <a:extLst>
              <a:ext uri="{FF2B5EF4-FFF2-40B4-BE49-F238E27FC236}">
                <a16:creationId xmlns:a16="http://schemas.microsoft.com/office/drawing/2014/main" id="{F9FD3A2C-7679-3C40-BF59-24B2571DF4D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741022" y="4801008"/>
            <a:ext cx="457200" cy="457200"/>
          </a:xfrm>
          <a:prstGeom prst="rect">
            <a:avLst/>
          </a:prstGeom>
        </p:spPr>
      </p:pic>
      <p:sp>
        <p:nvSpPr>
          <p:cNvPr id="79" name="Textfeld 78">
            <a:extLst>
              <a:ext uri="{FF2B5EF4-FFF2-40B4-BE49-F238E27FC236}">
                <a16:creationId xmlns:a16="http://schemas.microsoft.com/office/drawing/2014/main" id="{BCDAA459-1B77-1B43-A9B9-5BD6B581B6EE}"/>
              </a:ext>
            </a:extLst>
          </p:cNvPr>
          <p:cNvSpPr txBox="1"/>
          <p:nvPr/>
        </p:nvSpPr>
        <p:spPr>
          <a:xfrm>
            <a:off x="8131173" y="5753566"/>
            <a:ext cx="847964" cy="30777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700" b="1" dirty="0">
                <a:solidFill>
                  <a:schemeClr val="accent2">
                    <a:lumMod val="75000"/>
                  </a:schemeClr>
                </a:solidFill>
              </a:rPr>
              <a:t>- </a:t>
            </a:r>
            <a:r>
              <a:rPr lang="de-DE" sz="700" b="1" dirty="0" err="1">
                <a:solidFill>
                  <a:schemeClr val="accent2">
                    <a:lumMod val="75000"/>
                  </a:schemeClr>
                </a:solidFill>
              </a:rPr>
              <a:t>Scaling</a:t>
            </a:r>
            <a:r>
              <a:rPr lang="de-DE" sz="7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700" b="1" dirty="0" err="1">
                <a:solidFill>
                  <a:schemeClr val="accent2">
                    <a:lumMod val="75000"/>
                  </a:schemeClr>
                </a:solidFill>
              </a:rPr>
              <a:t>details</a:t>
            </a:r>
            <a:br>
              <a:rPr lang="de-DE" sz="700" b="1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de-DE" sz="700" b="1" dirty="0">
                <a:solidFill>
                  <a:schemeClr val="accent2">
                    <a:lumMod val="75000"/>
                  </a:schemeClr>
                </a:solidFill>
              </a:rPr>
              <a:t>- </a:t>
            </a:r>
            <a:r>
              <a:rPr lang="de-DE" sz="700" b="1" dirty="0" err="1">
                <a:solidFill>
                  <a:schemeClr val="accent2">
                    <a:lumMod val="75000"/>
                  </a:schemeClr>
                </a:solidFill>
              </a:rPr>
              <a:t>VPC+Subnets</a:t>
            </a:r>
            <a:endParaRPr lang="de-DE" sz="7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77" name="Graphic 28">
            <a:extLst>
              <a:ext uri="{FF2B5EF4-FFF2-40B4-BE49-F238E27FC236}">
                <a16:creationId xmlns:a16="http://schemas.microsoft.com/office/drawing/2014/main" id="{4FEC2B61-85AA-EA4A-8190-F8DE248101A4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7705666" y="5686995"/>
            <a:ext cx="457200" cy="457200"/>
          </a:xfrm>
          <a:prstGeom prst="rect">
            <a:avLst/>
          </a:prstGeom>
        </p:spPr>
      </p:pic>
      <p:sp>
        <p:nvSpPr>
          <p:cNvPr id="81" name="Eingebuchteter Pfeil nach rechts 80">
            <a:extLst>
              <a:ext uri="{FF2B5EF4-FFF2-40B4-BE49-F238E27FC236}">
                <a16:creationId xmlns:a16="http://schemas.microsoft.com/office/drawing/2014/main" id="{BE56D688-6C33-BB41-8FE6-B2F533380C25}"/>
              </a:ext>
            </a:extLst>
          </p:cNvPr>
          <p:cNvSpPr/>
          <p:nvPr/>
        </p:nvSpPr>
        <p:spPr>
          <a:xfrm rot="5400000">
            <a:off x="8102200" y="5355230"/>
            <a:ext cx="197436" cy="151187"/>
          </a:xfrm>
          <a:prstGeom prst="notched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67" name="Graphic 9">
            <a:extLst>
              <a:ext uri="{FF2B5EF4-FFF2-40B4-BE49-F238E27FC236}">
                <a16:creationId xmlns:a16="http://schemas.microsoft.com/office/drawing/2014/main" id="{67D59195-0A17-684C-838F-DE4D54B10462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585342" y="3539866"/>
            <a:ext cx="250222" cy="250222"/>
          </a:xfrm>
          <a:prstGeom prst="rect">
            <a:avLst/>
          </a:prstGeom>
        </p:spPr>
      </p:pic>
      <p:pic>
        <p:nvPicPr>
          <p:cNvPr id="70" name="Graphic 39">
            <a:extLst>
              <a:ext uri="{FF2B5EF4-FFF2-40B4-BE49-F238E27FC236}">
                <a16:creationId xmlns:a16="http://schemas.microsoft.com/office/drawing/2014/main" id="{40FBEDD6-4324-7246-8F74-A63712430762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3850767" y="3550943"/>
            <a:ext cx="236974" cy="236974"/>
          </a:xfrm>
          <a:prstGeom prst="rect">
            <a:avLst/>
          </a:prstGeom>
        </p:spPr>
      </p:pic>
      <p:cxnSp>
        <p:nvCxnSpPr>
          <p:cNvPr id="23" name="Gewinkelte Verbindung 22">
            <a:extLst>
              <a:ext uri="{FF2B5EF4-FFF2-40B4-BE49-F238E27FC236}">
                <a16:creationId xmlns:a16="http://schemas.microsoft.com/office/drawing/2014/main" id="{64FB7842-5833-0141-8273-97653BE54AC5}"/>
              </a:ext>
            </a:extLst>
          </p:cNvPr>
          <p:cNvCxnSpPr>
            <a:stCxn id="7" idx="0"/>
            <a:endCxn id="67" idx="2"/>
          </p:cNvCxnSpPr>
          <p:nvPr/>
        </p:nvCxnSpPr>
        <p:spPr>
          <a:xfrm rot="5400000" flipH="1" flipV="1">
            <a:off x="2541565" y="2977777"/>
            <a:ext cx="356577" cy="19812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Gewinkelte Verbindung 71">
            <a:extLst>
              <a:ext uri="{FF2B5EF4-FFF2-40B4-BE49-F238E27FC236}">
                <a16:creationId xmlns:a16="http://schemas.microsoft.com/office/drawing/2014/main" id="{0765F9FB-96A3-EA4D-8955-57F05AE9752C}"/>
              </a:ext>
            </a:extLst>
          </p:cNvPr>
          <p:cNvCxnSpPr>
            <a:cxnSpLocks/>
            <a:stCxn id="11" idx="0"/>
            <a:endCxn id="67" idx="2"/>
          </p:cNvCxnSpPr>
          <p:nvPr/>
        </p:nvCxnSpPr>
        <p:spPr>
          <a:xfrm rot="16200000" flipV="1">
            <a:off x="4519000" y="2981542"/>
            <a:ext cx="364107" cy="198120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FF40C001-B466-394D-82FE-03348D743A0F}"/>
              </a:ext>
            </a:extLst>
          </p:cNvPr>
          <p:cNvCxnSpPr>
            <a:stCxn id="9" idx="0"/>
            <a:endCxn id="67" idx="2"/>
          </p:cNvCxnSpPr>
          <p:nvPr/>
        </p:nvCxnSpPr>
        <p:spPr>
          <a:xfrm flipV="1">
            <a:off x="3710453" y="3790088"/>
            <a:ext cx="0" cy="3633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3" name="Graphic 9">
            <a:extLst>
              <a:ext uri="{FF2B5EF4-FFF2-40B4-BE49-F238E27FC236}">
                <a16:creationId xmlns:a16="http://schemas.microsoft.com/office/drawing/2014/main" id="{907F37DA-0EE7-0B43-A458-A8DB187A1FFA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495039" y="1772186"/>
            <a:ext cx="250222" cy="250222"/>
          </a:xfrm>
          <a:prstGeom prst="rect">
            <a:avLst/>
          </a:prstGeom>
        </p:spPr>
      </p:pic>
      <p:pic>
        <p:nvPicPr>
          <p:cNvPr id="80" name="Graphic 39">
            <a:extLst>
              <a:ext uri="{FF2B5EF4-FFF2-40B4-BE49-F238E27FC236}">
                <a16:creationId xmlns:a16="http://schemas.microsoft.com/office/drawing/2014/main" id="{1BEFC2AB-8C8D-C04B-AB1A-A2F3EED2184D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3760464" y="1783263"/>
            <a:ext cx="236974" cy="236974"/>
          </a:xfrm>
          <a:prstGeom prst="rect">
            <a:avLst/>
          </a:prstGeom>
        </p:spPr>
      </p:pic>
      <p:pic>
        <p:nvPicPr>
          <p:cNvPr id="82" name="Graphic 40">
            <a:extLst>
              <a:ext uri="{FF2B5EF4-FFF2-40B4-BE49-F238E27FC236}">
                <a16:creationId xmlns:a16="http://schemas.microsoft.com/office/drawing/2014/main" id="{53A23F11-FD4F-8045-A489-64B551A61DBF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2973802" y="2908418"/>
            <a:ext cx="297692" cy="297692"/>
          </a:xfrm>
          <a:prstGeom prst="rect">
            <a:avLst/>
          </a:prstGeom>
        </p:spPr>
      </p:pic>
      <p:cxnSp>
        <p:nvCxnSpPr>
          <p:cNvPr id="35" name="Gewinkelte Verbindung 34">
            <a:extLst>
              <a:ext uri="{FF2B5EF4-FFF2-40B4-BE49-F238E27FC236}">
                <a16:creationId xmlns:a16="http://schemas.microsoft.com/office/drawing/2014/main" id="{4F89CD3E-E931-564D-B366-86CF80DB00AA}"/>
              </a:ext>
            </a:extLst>
          </p:cNvPr>
          <p:cNvCxnSpPr>
            <a:stCxn id="67" idx="0"/>
            <a:endCxn id="82" idx="3"/>
          </p:cNvCxnSpPr>
          <p:nvPr/>
        </p:nvCxnSpPr>
        <p:spPr>
          <a:xfrm rot="16200000" flipV="1">
            <a:off x="3249673" y="3079085"/>
            <a:ext cx="482602" cy="43895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Gewinkelte Verbindung 82">
            <a:extLst>
              <a:ext uri="{FF2B5EF4-FFF2-40B4-BE49-F238E27FC236}">
                <a16:creationId xmlns:a16="http://schemas.microsoft.com/office/drawing/2014/main" id="{975BABED-D1C4-734A-8697-96621D285F5C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2928394" y="2216662"/>
            <a:ext cx="886010" cy="497502"/>
          </a:xfrm>
          <a:prstGeom prst="bentConnector3">
            <a:avLst>
              <a:gd name="adj1" fmla="val 7888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Grafik 45">
            <a:extLst>
              <a:ext uri="{FF2B5EF4-FFF2-40B4-BE49-F238E27FC236}">
                <a16:creationId xmlns:a16="http://schemas.microsoft.com/office/drawing/2014/main" id="{6E0011A7-F696-7649-9CF8-1199F02C41A9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4112390" y="3526762"/>
            <a:ext cx="778405" cy="294275"/>
          </a:xfrm>
          <a:prstGeom prst="rect">
            <a:avLst/>
          </a:prstGeom>
        </p:spPr>
      </p:pic>
      <p:pic>
        <p:nvPicPr>
          <p:cNvPr id="48" name="Grafik 47">
            <a:extLst>
              <a:ext uri="{FF2B5EF4-FFF2-40B4-BE49-F238E27FC236}">
                <a16:creationId xmlns:a16="http://schemas.microsoft.com/office/drawing/2014/main" id="{A67DD0C6-C483-714C-B1D1-7B144349443E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4029823" y="1754949"/>
            <a:ext cx="777315" cy="293863"/>
          </a:xfrm>
          <a:prstGeom prst="rect">
            <a:avLst/>
          </a:prstGeom>
        </p:spPr>
      </p:pic>
      <p:pic>
        <p:nvPicPr>
          <p:cNvPr id="85" name="Graphic 129">
            <a:extLst>
              <a:ext uri="{FF2B5EF4-FFF2-40B4-BE49-F238E27FC236}">
                <a16:creationId xmlns:a16="http://schemas.microsoft.com/office/drawing/2014/main" id="{E112ACE5-8F29-504F-9DE8-D1977A4E2F66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2994015" y="3136943"/>
            <a:ext cx="255175" cy="255175"/>
          </a:xfrm>
          <a:prstGeom prst="rect">
            <a:avLst/>
          </a:prstGeom>
        </p:spPr>
      </p:pic>
      <p:pic>
        <p:nvPicPr>
          <p:cNvPr id="86" name="Grafik 85">
            <a:extLst>
              <a:ext uri="{FF2B5EF4-FFF2-40B4-BE49-F238E27FC236}">
                <a16:creationId xmlns:a16="http://schemas.microsoft.com/office/drawing/2014/main" id="{841F45C2-6F9A-354C-B4BE-0440AA6614F3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7572208" y="1939996"/>
            <a:ext cx="1457340" cy="274231"/>
          </a:xfrm>
          <a:prstGeom prst="rect">
            <a:avLst/>
          </a:prstGeom>
        </p:spPr>
      </p:pic>
      <p:sp>
        <p:nvSpPr>
          <p:cNvPr id="52" name="Rechteck 51">
            <a:extLst>
              <a:ext uri="{FF2B5EF4-FFF2-40B4-BE49-F238E27FC236}">
                <a16:creationId xmlns:a16="http://schemas.microsoft.com/office/drawing/2014/main" id="{2F4A6699-6F52-BA4D-A4C1-95A5EBF80732}"/>
              </a:ext>
            </a:extLst>
          </p:cNvPr>
          <p:cNvSpPr/>
          <p:nvPr/>
        </p:nvSpPr>
        <p:spPr>
          <a:xfrm>
            <a:off x="7741022" y="1897297"/>
            <a:ext cx="3524386" cy="189062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Wolke 13">
            <a:extLst>
              <a:ext uri="{FF2B5EF4-FFF2-40B4-BE49-F238E27FC236}">
                <a16:creationId xmlns:a16="http://schemas.microsoft.com/office/drawing/2014/main" id="{C6A71BD0-6398-0A4E-8E03-A6EC05CBA711}"/>
              </a:ext>
            </a:extLst>
          </p:cNvPr>
          <p:cNvSpPr/>
          <p:nvPr/>
        </p:nvSpPr>
        <p:spPr>
          <a:xfrm>
            <a:off x="5083323" y="147044"/>
            <a:ext cx="696028" cy="406068"/>
          </a:xfrm>
          <a:prstGeom prst="cloud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cxnSp>
        <p:nvCxnSpPr>
          <p:cNvPr id="17" name="Gewinkelte Verbindung 16">
            <a:extLst>
              <a:ext uri="{FF2B5EF4-FFF2-40B4-BE49-F238E27FC236}">
                <a16:creationId xmlns:a16="http://schemas.microsoft.com/office/drawing/2014/main" id="{F11FD5DF-9DFE-5941-931F-82CAA022452A}"/>
              </a:ext>
            </a:extLst>
          </p:cNvPr>
          <p:cNvCxnSpPr>
            <a:stCxn id="13" idx="0"/>
            <a:endCxn id="14" idx="2"/>
          </p:cNvCxnSpPr>
          <p:nvPr/>
        </p:nvCxnSpPr>
        <p:spPr>
          <a:xfrm rot="5400000" flipH="1" flipV="1">
            <a:off x="4025051" y="-56246"/>
            <a:ext cx="654106" cy="146675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winkelte Verbindung 18">
            <a:extLst>
              <a:ext uri="{FF2B5EF4-FFF2-40B4-BE49-F238E27FC236}">
                <a16:creationId xmlns:a16="http://schemas.microsoft.com/office/drawing/2014/main" id="{D5CAB9DC-F6C7-654E-AB88-76FFBBBEBE40}"/>
              </a:ext>
            </a:extLst>
          </p:cNvPr>
          <p:cNvCxnSpPr>
            <a:cxnSpLocks/>
            <a:stCxn id="20" idx="0"/>
            <a:endCxn id="14" idx="0"/>
          </p:cNvCxnSpPr>
          <p:nvPr/>
        </p:nvCxnSpPr>
        <p:spPr>
          <a:xfrm rot="16200000" flipV="1">
            <a:off x="7553518" y="-1424669"/>
            <a:ext cx="174950" cy="372444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hteck 19">
            <a:extLst>
              <a:ext uri="{FF2B5EF4-FFF2-40B4-BE49-F238E27FC236}">
                <a16:creationId xmlns:a16="http://schemas.microsoft.com/office/drawing/2014/main" id="{53030D7D-A7B8-C642-AAED-56118332C114}"/>
              </a:ext>
            </a:extLst>
          </p:cNvPr>
          <p:cNvSpPr/>
          <p:nvPr/>
        </p:nvSpPr>
        <p:spPr>
          <a:xfrm>
            <a:off x="9367725" y="525028"/>
            <a:ext cx="270980" cy="27403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cxnSp>
        <p:nvCxnSpPr>
          <p:cNvPr id="24" name="Gerade Verbindung 23">
            <a:extLst>
              <a:ext uri="{FF2B5EF4-FFF2-40B4-BE49-F238E27FC236}">
                <a16:creationId xmlns:a16="http://schemas.microsoft.com/office/drawing/2014/main" id="{1C993BDC-09C2-3B4B-9074-FE838350AA67}"/>
              </a:ext>
            </a:extLst>
          </p:cNvPr>
          <p:cNvCxnSpPr>
            <a:stCxn id="20" idx="2"/>
            <a:endCxn id="52" idx="0"/>
          </p:cNvCxnSpPr>
          <p:nvPr/>
        </p:nvCxnSpPr>
        <p:spPr>
          <a:xfrm>
            <a:off x="9503215" y="799061"/>
            <a:ext cx="0" cy="1098236"/>
          </a:xfrm>
          <a:prstGeom prst="lin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63299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2015B613-74A5-B74B-B723-732DB5E34D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2777" y="1536539"/>
            <a:ext cx="7610836" cy="318593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47A82639-EA93-EF40-82C5-A164FBB2CFF9}"/>
              </a:ext>
            </a:extLst>
          </p:cNvPr>
          <p:cNvSpPr/>
          <p:nvPr/>
        </p:nvSpPr>
        <p:spPr>
          <a:xfrm>
            <a:off x="4394895" y="4369084"/>
            <a:ext cx="1612367" cy="353386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54F27D5-9BDE-1645-A1D7-97247DD19077}"/>
              </a:ext>
            </a:extLst>
          </p:cNvPr>
          <p:cNvSpPr/>
          <p:nvPr/>
        </p:nvSpPr>
        <p:spPr>
          <a:xfrm>
            <a:off x="7893934" y="2892947"/>
            <a:ext cx="948828" cy="336389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8009D614-6B9C-A741-9B7D-3EF2A25168ED}"/>
              </a:ext>
            </a:extLst>
          </p:cNvPr>
          <p:cNvSpPr/>
          <p:nvPr/>
        </p:nvSpPr>
        <p:spPr>
          <a:xfrm>
            <a:off x="7755411" y="3554513"/>
            <a:ext cx="1573784" cy="253196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8" name="Gewinkelte Verbindung 7">
            <a:extLst>
              <a:ext uri="{FF2B5EF4-FFF2-40B4-BE49-F238E27FC236}">
                <a16:creationId xmlns:a16="http://schemas.microsoft.com/office/drawing/2014/main" id="{2A9EEDB0-0775-0A40-917C-0D6321D79477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 flipV="1">
            <a:off x="6007262" y="3061142"/>
            <a:ext cx="1886672" cy="1484635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488C5FC1-2451-AC42-9AD9-DA94C0DFD89F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>
            <a:off x="8368348" y="3229336"/>
            <a:ext cx="173955" cy="32517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38889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7178E088-FF18-894E-89D6-8DC25C45C0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3119" y="1093682"/>
            <a:ext cx="6951924" cy="467063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14F1A005-4C9A-D840-AA3B-F77256451925}"/>
              </a:ext>
            </a:extLst>
          </p:cNvPr>
          <p:cNvSpPr/>
          <p:nvPr/>
        </p:nvSpPr>
        <p:spPr>
          <a:xfrm>
            <a:off x="5749134" y="3963969"/>
            <a:ext cx="1658664" cy="260790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ige Legende 10">
            <a:extLst>
              <a:ext uri="{FF2B5EF4-FFF2-40B4-BE49-F238E27FC236}">
                <a16:creationId xmlns:a16="http://schemas.microsoft.com/office/drawing/2014/main" id="{6A23529C-3659-2645-9F70-83A7A77590AB}"/>
              </a:ext>
            </a:extLst>
          </p:cNvPr>
          <p:cNvSpPr/>
          <p:nvPr/>
        </p:nvSpPr>
        <p:spPr>
          <a:xfrm>
            <a:off x="2748238" y="3253738"/>
            <a:ext cx="3000896" cy="299157"/>
          </a:xfrm>
          <a:prstGeom prst="wedgeRectCallout">
            <a:avLst>
              <a:gd name="adj1" fmla="val 51039"/>
              <a:gd name="adj2" fmla="val 150351"/>
            </a:avLst>
          </a:prstGeom>
          <a:solidFill>
            <a:schemeClr val="bg1">
              <a:lumMod val="95000"/>
            </a:scheme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r>
              <a:rPr lang="de-DE" sz="1000" dirty="0">
                <a:solidFill>
                  <a:schemeClr val="tx1"/>
                </a:solidFill>
              </a:rPr>
              <a:t>Service-Namen vergeben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F0F8CC50-B3FD-C249-8CFA-71B407F7934C}"/>
              </a:ext>
            </a:extLst>
          </p:cNvPr>
          <p:cNvSpPr/>
          <p:nvPr/>
        </p:nvSpPr>
        <p:spPr>
          <a:xfrm>
            <a:off x="5609749" y="4693708"/>
            <a:ext cx="1658664" cy="260790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ige Legende 12">
            <a:extLst>
              <a:ext uri="{FF2B5EF4-FFF2-40B4-BE49-F238E27FC236}">
                <a16:creationId xmlns:a16="http://schemas.microsoft.com/office/drawing/2014/main" id="{6A77E98F-8D54-A24F-B021-75568A93269B}"/>
              </a:ext>
            </a:extLst>
          </p:cNvPr>
          <p:cNvSpPr/>
          <p:nvPr/>
        </p:nvSpPr>
        <p:spPr>
          <a:xfrm>
            <a:off x="2101985" y="4224759"/>
            <a:ext cx="3000896" cy="468949"/>
          </a:xfrm>
          <a:prstGeom prst="wedgeRectCallout">
            <a:avLst>
              <a:gd name="adj1" fmla="val 61839"/>
              <a:gd name="adj2" fmla="val 91848"/>
            </a:avLst>
          </a:prstGeom>
          <a:solidFill>
            <a:schemeClr val="bg1">
              <a:lumMod val="95000"/>
            </a:scheme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r>
              <a:rPr lang="de-DE" sz="1000" dirty="0">
                <a:solidFill>
                  <a:schemeClr val="tx1"/>
                </a:solidFill>
              </a:rPr>
              <a:t>Anzahl der Tasks für diesen Service.</a:t>
            </a:r>
            <a:br>
              <a:rPr lang="de-DE" sz="1000" dirty="0">
                <a:solidFill>
                  <a:schemeClr val="tx1"/>
                </a:solidFill>
              </a:rPr>
            </a:br>
            <a:r>
              <a:rPr lang="de-DE" sz="1000" dirty="0">
                <a:solidFill>
                  <a:schemeClr val="tx1"/>
                </a:solidFill>
                <a:sym typeface="Wingdings" pitchFamily="2" charset="2"/>
              </a:rPr>
              <a:t> Der </a:t>
            </a:r>
            <a:r>
              <a:rPr lang="de-DE" sz="1000" dirty="0" err="1">
                <a:solidFill>
                  <a:schemeClr val="tx1"/>
                </a:solidFill>
                <a:sym typeface="Wingdings" pitchFamily="2" charset="2"/>
              </a:rPr>
              <a:t>desired</a:t>
            </a:r>
            <a:r>
              <a:rPr lang="de-DE" sz="1000" dirty="0">
                <a:solidFill>
                  <a:schemeClr val="tx1"/>
                </a:solidFill>
                <a:sym typeface="Wingdings" pitchFamily="2" charset="2"/>
              </a:rPr>
              <a:t> State</a:t>
            </a:r>
            <a:endParaRPr lang="de-DE" sz="1000" dirty="0">
              <a:solidFill>
                <a:schemeClr val="tx1"/>
              </a:solidFill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EA091648-91B3-7A44-A035-32BB92F05DFC}"/>
              </a:ext>
            </a:extLst>
          </p:cNvPr>
          <p:cNvSpPr txBox="1"/>
          <p:nvPr/>
        </p:nvSpPr>
        <p:spPr>
          <a:xfrm>
            <a:off x="8078210" y="4224759"/>
            <a:ext cx="1049437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s. </a:t>
            </a:r>
            <a:r>
              <a:rPr lang="de-DE" dirty="0" err="1"/>
              <a:t>Docu</a:t>
            </a:r>
            <a:endParaRPr lang="de-DE" dirty="0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306FB0E7-E035-B246-AA23-99BBB7C44D79}"/>
              </a:ext>
            </a:extLst>
          </p:cNvPr>
          <p:cNvSpPr txBox="1"/>
          <p:nvPr/>
        </p:nvSpPr>
        <p:spPr>
          <a:xfrm>
            <a:off x="8734267" y="5220895"/>
            <a:ext cx="1049437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s. </a:t>
            </a:r>
            <a:r>
              <a:rPr lang="de-DE" dirty="0" err="1"/>
              <a:t>Docu</a:t>
            </a:r>
            <a:endParaRPr lang="de-DE" dirty="0"/>
          </a:p>
        </p:txBody>
      </p:sp>
      <p:sp>
        <p:nvSpPr>
          <p:cNvPr id="15" name="Geschweifte Klammer rechts 14">
            <a:extLst>
              <a:ext uri="{FF2B5EF4-FFF2-40B4-BE49-F238E27FC236}">
                <a16:creationId xmlns:a16="http://schemas.microsoft.com/office/drawing/2014/main" id="{0E07839C-6A32-D347-8470-86A8BE541948}"/>
              </a:ext>
            </a:extLst>
          </p:cNvPr>
          <p:cNvSpPr/>
          <p:nvPr/>
        </p:nvSpPr>
        <p:spPr>
          <a:xfrm>
            <a:off x="7622680" y="4245079"/>
            <a:ext cx="431372" cy="35740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Geschweifte Klammer rechts 15">
            <a:extLst>
              <a:ext uri="{FF2B5EF4-FFF2-40B4-BE49-F238E27FC236}">
                <a16:creationId xmlns:a16="http://schemas.microsoft.com/office/drawing/2014/main" id="{4A4A2559-E4A7-8749-9925-BFF600C8C29A}"/>
              </a:ext>
            </a:extLst>
          </p:cNvPr>
          <p:cNvSpPr/>
          <p:nvPr/>
        </p:nvSpPr>
        <p:spPr>
          <a:xfrm>
            <a:off x="8280638" y="5046804"/>
            <a:ext cx="322291" cy="71751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747897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58A6D4FD-01AA-014E-8054-C0184AF1F3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9027" y="741759"/>
            <a:ext cx="6076709" cy="491955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EAC3073B-FC7B-5149-906C-B44085969C10}"/>
              </a:ext>
            </a:extLst>
          </p:cNvPr>
          <p:cNvSpPr/>
          <p:nvPr/>
        </p:nvSpPr>
        <p:spPr>
          <a:xfrm>
            <a:off x="4753711" y="1371240"/>
            <a:ext cx="3661084" cy="1244638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Rechteckige Legende 3">
            <a:extLst>
              <a:ext uri="{FF2B5EF4-FFF2-40B4-BE49-F238E27FC236}">
                <a16:creationId xmlns:a16="http://schemas.microsoft.com/office/drawing/2014/main" id="{E6A7022E-2849-8F4B-94AA-74AB1F7E84F5}"/>
              </a:ext>
            </a:extLst>
          </p:cNvPr>
          <p:cNvSpPr/>
          <p:nvPr/>
        </p:nvSpPr>
        <p:spPr>
          <a:xfrm>
            <a:off x="896289" y="1650817"/>
            <a:ext cx="3000896" cy="299157"/>
          </a:xfrm>
          <a:prstGeom prst="wedgeRectCallout">
            <a:avLst>
              <a:gd name="adj1" fmla="val 74181"/>
              <a:gd name="adj2" fmla="val 173565"/>
            </a:avLst>
          </a:prstGeom>
          <a:solidFill>
            <a:schemeClr val="bg1">
              <a:lumMod val="95000"/>
            </a:scheme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r>
              <a:rPr lang="de-DE" sz="1000" dirty="0" err="1">
                <a:solidFill>
                  <a:schemeClr val="tx1"/>
                </a:solidFill>
              </a:rPr>
              <a:t>Deployment</a:t>
            </a:r>
            <a:r>
              <a:rPr lang="de-DE" sz="1000" dirty="0">
                <a:solidFill>
                  <a:schemeClr val="tx1"/>
                </a:solidFill>
              </a:rPr>
              <a:t>-Strategie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E733E6E7-C1A9-4542-AE27-8C51CEC8DD65}"/>
              </a:ext>
            </a:extLst>
          </p:cNvPr>
          <p:cNvSpPr txBox="1"/>
          <p:nvPr/>
        </p:nvSpPr>
        <p:spPr>
          <a:xfrm>
            <a:off x="2295137" y="3509218"/>
            <a:ext cx="1049437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s. </a:t>
            </a:r>
            <a:r>
              <a:rPr lang="de-DE" dirty="0" err="1"/>
              <a:t>Docu</a:t>
            </a:r>
            <a:endParaRPr lang="de-DE" dirty="0"/>
          </a:p>
        </p:txBody>
      </p:sp>
      <p:sp>
        <p:nvSpPr>
          <p:cNvPr id="7" name="Geschweifte Klammer links 6">
            <a:extLst>
              <a:ext uri="{FF2B5EF4-FFF2-40B4-BE49-F238E27FC236}">
                <a16:creationId xmlns:a16="http://schemas.microsoft.com/office/drawing/2014/main" id="{AD468FDA-71C2-9241-AFEC-A86BCEDA14C9}"/>
              </a:ext>
            </a:extLst>
          </p:cNvPr>
          <p:cNvSpPr/>
          <p:nvPr/>
        </p:nvSpPr>
        <p:spPr>
          <a:xfrm>
            <a:off x="3446174" y="3343364"/>
            <a:ext cx="386080" cy="70104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921669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E1BBF5F0-8572-824F-A8C1-5D78B78B8C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6154" y="1238492"/>
            <a:ext cx="5350695" cy="402799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EB643BE1-4103-CC45-908C-5587842953CC}"/>
              </a:ext>
            </a:extLst>
          </p:cNvPr>
          <p:cNvSpPr/>
          <p:nvPr/>
        </p:nvSpPr>
        <p:spPr>
          <a:xfrm>
            <a:off x="7187878" y="2215849"/>
            <a:ext cx="2338085" cy="217714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529E2CA2-3992-634E-97A1-15B09DFBD528}"/>
              </a:ext>
            </a:extLst>
          </p:cNvPr>
          <p:cNvSpPr/>
          <p:nvPr/>
        </p:nvSpPr>
        <p:spPr>
          <a:xfrm>
            <a:off x="7341502" y="2556681"/>
            <a:ext cx="2068716" cy="1997958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ige Legende 4">
            <a:extLst>
              <a:ext uri="{FF2B5EF4-FFF2-40B4-BE49-F238E27FC236}">
                <a16:creationId xmlns:a16="http://schemas.microsoft.com/office/drawing/2014/main" id="{F376346C-74B2-2345-A89D-06F1962456B0}"/>
              </a:ext>
            </a:extLst>
          </p:cNvPr>
          <p:cNvSpPr/>
          <p:nvPr/>
        </p:nvSpPr>
        <p:spPr>
          <a:xfrm>
            <a:off x="2781782" y="2116151"/>
            <a:ext cx="3000896" cy="634823"/>
          </a:xfrm>
          <a:prstGeom prst="wedgeRectCallout">
            <a:avLst>
              <a:gd name="adj1" fmla="val 90055"/>
              <a:gd name="adj2" fmla="val 39735"/>
            </a:avLst>
          </a:prstGeom>
          <a:solidFill>
            <a:schemeClr val="bg1">
              <a:lumMod val="95000"/>
            </a:scheme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r>
              <a:rPr lang="de-DE" sz="1000" dirty="0">
                <a:solidFill>
                  <a:schemeClr val="tx1"/>
                </a:solidFill>
              </a:rPr>
              <a:t>VPC und. Private-Subnetze hier auswählen.</a:t>
            </a:r>
            <a:br>
              <a:rPr lang="de-DE" sz="1000" dirty="0">
                <a:solidFill>
                  <a:schemeClr val="tx1"/>
                </a:solidFill>
              </a:rPr>
            </a:br>
            <a:r>
              <a:rPr lang="de-DE" sz="1000" dirty="0">
                <a:solidFill>
                  <a:schemeClr val="tx1"/>
                </a:solidFill>
              </a:rPr>
              <a:t>In diesen Netzwerksettings platziert der Service die Tasks/Container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0E4E3A36-21B1-F948-AB9D-567A580C6E37}"/>
              </a:ext>
            </a:extLst>
          </p:cNvPr>
          <p:cNvSpPr/>
          <p:nvPr/>
        </p:nvSpPr>
        <p:spPr>
          <a:xfrm>
            <a:off x="7072134" y="4604739"/>
            <a:ext cx="1655178" cy="279778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ige Legende 6">
            <a:extLst>
              <a:ext uri="{FF2B5EF4-FFF2-40B4-BE49-F238E27FC236}">
                <a16:creationId xmlns:a16="http://schemas.microsoft.com/office/drawing/2014/main" id="{B4D06DF4-1795-214A-B09A-25CAF6193FA0}"/>
              </a:ext>
            </a:extLst>
          </p:cNvPr>
          <p:cNvSpPr/>
          <p:nvPr/>
        </p:nvSpPr>
        <p:spPr>
          <a:xfrm>
            <a:off x="2652411" y="3692324"/>
            <a:ext cx="3423403" cy="1192193"/>
          </a:xfrm>
          <a:prstGeom prst="wedgeRectCallout">
            <a:avLst>
              <a:gd name="adj1" fmla="val 79581"/>
              <a:gd name="adj2" fmla="val 36818"/>
            </a:avLst>
          </a:prstGeom>
          <a:solidFill>
            <a:schemeClr val="bg1">
              <a:lumMod val="95000"/>
            </a:scheme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r>
              <a:rPr lang="de-DE" sz="1000" dirty="0">
                <a:solidFill>
                  <a:schemeClr val="tx1"/>
                </a:solidFill>
              </a:rPr>
              <a:t>Security Group für den Service.</a:t>
            </a:r>
            <a:br>
              <a:rPr lang="de-DE" sz="1000" dirty="0">
                <a:solidFill>
                  <a:schemeClr val="tx1"/>
                </a:solidFill>
              </a:rPr>
            </a:br>
            <a:r>
              <a:rPr lang="de-DE" sz="1000" dirty="0">
                <a:solidFill>
                  <a:schemeClr val="tx1"/>
                </a:solidFill>
              </a:rPr>
              <a:t>Sollte min. den Traffic/Port erlauben, über welchen meine </a:t>
            </a:r>
            <a:r>
              <a:rPr lang="de-DE" sz="1000" dirty="0" err="1">
                <a:solidFill>
                  <a:schemeClr val="tx1"/>
                </a:solidFill>
              </a:rPr>
              <a:t>Webapp</a:t>
            </a:r>
            <a:r>
              <a:rPr lang="de-DE" sz="1000" dirty="0">
                <a:solidFill>
                  <a:schemeClr val="tx1"/>
                </a:solidFill>
              </a:rPr>
              <a:t> im Container erreichbar sein soll und auf welche der LB weiterroutet.</a:t>
            </a:r>
            <a:br>
              <a:rPr lang="de-DE" sz="1000" dirty="0">
                <a:solidFill>
                  <a:schemeClr val="tx1"/>
                </a:solidFill>
              </a:rPr>
            </a:br>
            <a:br>
              <a:rPr lang="de-DE" sz="1000" dirty="0">
                <a:solidFill>
                  <a:schemeClr val="tx1"/>
                </a:solidFill>
              </a:rPr>
            </a:br>
            <a:r>
              <a:rPr lang="de-DE" sz="1000" dirty="0" err="1">
                <a:solidFill>
                  <a:schemeClr val="tx1"/>
                </a:solidFill>
              </a:rPr>
              <a:t>Defaultmäßig</a:t>
            </a:r>
            <a:r>
              <a:rPr lang="de-DE" sz="1000" dirty="0">
                <a:solidFill>
                  <a:schemeClr val="tx1"/>
                </a:solidFill>
              </a:rPr>
              <a:t> wird hier für mich eine miterstellt, welche HTTP über TCÜ auf Port 80 als INBOUND erlaubt.</a:t>
            </a:r>
          </a:p>
        </p:txBody>
      </p:sp>
    </p:spTree>
    <p:extLst>
      <p:ext uri="{BB962C8B-B14F-4D97-AF65-F5344CB8AC3E}">
        <p14:creationId xmlns:p14="http://schemas.microsoft.com/office/powerpoint/2010/main" val="4953015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E69F1710-84FA-F847-8879-8F3CEDF1FE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82" y="416689"/>
            <a:ext cx="3693874" cy="261720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2FD61662-716A-F849-A1F2-8B4DF5B41BAF}"/>
              </a:ext>
            </a:extLst>
          </p:cNvPr>
          <p:cNvSpPr/>
          <p:nvPr/>
        </p:nvSpPr>
        <p:spPr>
          <a:xfrm>
            <a:off x="1357391" y="845859"/>
            <a:ext cx="3000896" cy="1531582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Rechteckige Legende 3">
            <a:extLst>
              <a:ext uri="{FF2B5EF4-FFF2-40B4-BE49-F238E27FC236}">
                <a16:creationId xmlns:a16="http://schemas.microsoft.com/office/drawing/2014/main" id="{5A130D5F-334E-0E4A-B897-7857CEED79F6}"/>
              </a:ext>
            </a:extLst>
          </p:cNvPr>
          <p:cNvSpPr/>
          <p:nvPr/>
        </p:nvSpPr>
        <p:spPr>
          <a:xfrm>
            <a:off x="4485609" y="660879"/>
            <a:ext cx="3000896" cy="634823"/>
          </a:xfrm>
          <a:prstGeom prst="wedgeRectCallout">
            <a:avLst>
              <a:gd name="adj1" fmla="val -65060"/>
              <a:gd name="adj2" fmla="val 31348"/>
            </a:avLst>
          </a:prstGeom>
          <a:solidFill>
            <a:schemeClr val="bg1">
              <a:lumMod val="95000"/>
            </a:scheme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r>
              <a:rPr lang="de-DE" sz="1000" dirty="0">
                <a:solidFill>
                  <a:schemeClr val="tx1"/>
                </a:solidFill>
              </a:rPr>
              <a:t>Hier wähle ich nun den von mir gewünschten </a:t>
            </a:r>
            <a:r>
              <a:rPr lang="de-DE" sz="1000" dirty="0" err="1">
                <a:solidFill>
                  <a:schemeClr val="tx1"/>
                </a:solidFill>
              </a:rPr>
              <a:t>Loadbalancer</a:t>
            </a:r>
            <a:r>
              <a:rPr lang="de-DE" sz="1000" dirty="0">
                <a:solidFill>
                  <a:schemeClr val="tx1"/>
                </a:solidFill>
              </a:rPr>
              <a:t> aus.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EC96BD03-2393-C84E-9C05-3220CFB89E3F}"/>
              </a:ext>
            </a:extLst>
          </p:cNvPr>
          <p:cNvSpPr/>
          <p:nvPr/>
        </p:nvSpPr>
        <p:spPr>
          <a:xfrm>
            <a:off x="1166794" y="2801665"/>
            <a:ext cx="2340335" cy="232227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ige Legende 5">
            <a:extLst>
              <a:ext uri="{FF2B5EF4-FFF2-40B4-BE49-F238E27FC236}">
                <a16:creationId xmlns:a16="http://schemas.microsoft.com/office/drawing/2014/main" id="{688CEEFA-0A84-0048-B87C-A89E9776AE8A}"/>
              </a:ext>
            </a:extLst>
          </p:cNvPr>
          <p:cNvSpPr/>
          <p:nvPr/>
        </p:nvSpPr>
        <p:spPr>
          <a:xfrm>
            <a:off x="1374815" y="4052031"/>
            <a:ext cx="2453833" cy="566267"/>
          </a:xfrm>
          <a:prstGeom prst="wedgeRectCallout">
            <a:avLst>
              <a:gd name="adj1" fmla="val 81469"/>
              <a:gd name="adj2" fmla="val 38641"/>
            </a:avLst>
          </a:prstGeom>
          <a:solidFill>
            <a:schemeClr val="bg1">
              <a:lumMod val="95000"/>
            </a:scheme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r>
              <a:rPr lang="de-DE" sz="1000" dirty="0">
                <a:solidFill>
                  <a:schemeClr val="tx1"/>
                </a:solidFill>
              </a:rPr>
              <a:t>Hier konfiguriere ich nun den </a:t>
            </a:r>
            <a:r>
              <a:rPr lang="de-DE" sz="1000" dirty="0" err="1">
                <a:solidFill>
                  <a:schemeClr val="tx1"/>
                </a:solidFill>
              </a:rPr>
              <a:t>Loadbalancer</a:t>
            </a:r>
            <a:r>
              <a:rPr lang="de-DE" sz="1000" dirty="0">
                <a:solidFill>
                  <a:schemeClr val="tx1"/>
                </a:solidFill>
              </a:rPr>
              <a:t> </a:t>
            </a:r>
            <a:r>
              <a:rPr lang="de-DE" sz="1000" dirty="0" err="1">
                <a:solidFill>
                  <a:schemeClr val="tx1"/>
                </a:solidFill>
              </a:rPr>
              <a:t>entspr</a:t>
            </a:r>
            <a:r>
              <a:rPr lang="de-DE" sz="1000" dirty="0">
                <a:solidFill>
                  <a:schemeClr val="tx1"/>
                </a:solidFill>
              </a:rPr>
              <a:t>.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9C2358C4-124F-2D40-BDEA-5549A26F6B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9140" y="3579471"/>
            <a:ext cx="4831128" cy="289867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35E073ED-275A-0540-A376-13FEFBE3371D}"/>
              </a:ext>
            </a:extLst>
          </p:cNvPr>
          <p:cNvSpPr/>
          <p:nvPr/>
        </p:nvSpPr>
        <p:spPr>
          <a:xfrm>
            <a:off x="5532380" y="4502552"/>
            <a:ext cx="2176360" cy="333607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ige Legende 8">
            <a:extLst>
              <a:ext uri="{FF2B5EF4-FFF2-40B4-BE49-F238E27FC236}">
                <a16:creationId xmlns:a16="http://schemas.microsoft.com/office/drawing/2014/main" id="{51A10A87-FF3F-564E-802E-BA5F2F96AD99}"/>
              </a:ext>
            </a:extLst>
          </p:cNvPr>
          <p:cNvSpPr/>
          <p:nvPr/>
        </p:nvSpPr>
        <p:spPr>
          <a:xfrm>
            <a:off x="8228957" y="3949789"/>
            <a:ext cx="2453833" cy="566267"/>
          </a:xfrm>
          <a:prstGeom prst="wedgeRectCallout">
            <a:avLst>
              <a:gd name="adj1" fmla="val -69946"/>
              <a:gd name="adj2" fmla="val 50905"/>
            </a:avLst>
          </a:prstGeom>
          <a:solidFill>
            <a:schemeClr val="bg1">
              <a:lumMod val="95000"/>
            </a:scheme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r>
              <a:rPr lang="de-DE" sz="1000" dirty="0">
                <a:solidFill>
                  <a:schemeClr val="tx1"/>
                </a:solidFill>
              </a:rPr>
              <a:t>Vorhandene </a:t>
            </a:r>
            <a:r>
              <a:rPr lang="de-DE" sz="1000" dirty="0" err="1">
                <a:solidFill>
                  <a:schemeClr val="tx1"/>
                </a:solidFill>
              </a:rPr>
              <a:t>TargetGroup</a:t>
            </a:r>
            <a:r>
              <a:rPr lang="de-DE" sz="1000" dirty="0">
                <a:solidFill>
                  <a:schemeClr val="tx1"/>
                </a:solidFill>
              </a:rPr>
              <a:t> auswählen.</a:t>
            </a:r>
          </a:p>
        </p:txBody>
      </p:sp>
    </p:spTree>
    <p:extLst>
      <p:ext uri="{BB962C8B-B14F-4D97-AF65-F5344CB8AC3E}">
        <p14:creationId xmlns:p14="http://schemas.microsoft.com/office/powerpoint/2010/main" val="36963833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C2617E27-F9C8-1E45-A116-94B0D56AD7E0}"/>
              </a:ext>
            </a:extLst>
          </p:cNvPr>
          <p:cNvSpPr txBox="1"/>
          <p:nvPr/>
        </p:nvSpPr>
        <p:spPr>
          <a:xfrm>
            <a:off x="416690" y="567160"/>
            <a:ext cx="4062714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Service </a:t>
            </a:r>
            <a:r>
              <a:rPr lang="de-DE" dirty="0" err="1"/>
              <a:t>discovery</a:t>
            </a:r>
            <a:r>
              <a:rPr lang="de-DE" dirty="0"/>
              <a:t> mit den vordefinierten Settings so belassen wie es ist.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3308EE6C-23E0-474A-9DEB-CB2A1EF737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0990" y="936492"/>
            <a:ext cx="5823216" cy="512263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191288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EF19B9E5-A401-D94C-8BCD-7D682DDE1FC1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0394" y="363418"/>
            <a:ext cx="4078726" cy="613116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2B2A34D5-30C8-7843-93E1-C0CAB79115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156" y="196770"/>
            <a:ext cx="5976395" cy="224051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940515B1-5A85-334A-A33D-C31D794E17E5}"/>
              </a:ext>
            </a:extLst>
          </p:cNvPr>
          <p:cNvSpPr txBox="1"/>
          <p:nvPr/>
        </p:nvSpPr>
        <p:spPr>
          <a:xfrm>
            <a:off x="2660250" y="3220388"/>
            <a:ext cx="4062714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Kann hier Auto-</a:t>
            </a:r>
            <a:r>
              <a:rPr lang="de-DE" dirty="0" err="1"/>
              <a:t>Scaling</a:t>
            </a:r>
            <a:r>
              <a:rPr lang="de-DE" dirty="0"/>
              <a:t> auf Container-Ebene definieren. Rechts sehe ich hier ein Beispiel für </a:t>
            </a:r>
            <a:r>
              <a:rPr lang="de-DE" dirty="0" err="1"/>
              <a:t>ScaleOut</a:t>
            </a:r>
            <a:r>
              <a:rPr lang="de-DE" dirty="0"/>
              <a:t> &amp; </a:t>
            </a:r>
            <a:r>
              <a:rPr lang="de-DE" dirty="0" err="1"/>
              <a:t>ScaleIn</a:t>
            </a:r>
            <a:r>
              <a:rPr lang="de-DE" dirty="0"/>
              <a:t> mit </a:t>
            </a:r>
            <a:r>
              <a:rPr lang="de-DE" dirty="0" err="1"/>
              <a:t>CloudWatch</a:t>
            </a:r>
            <a:r>
              <a:rPr lang="de-DE" dirty="0"/>
              <a:t> Alarms</a:t>
            </a:r>
          </a:p>
        </p:txBody>
      </p:sp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5FD24E51-1130-5A49-9748-136ED748CE00}"/>
              </a:ext>
            </a:extLst>
          </p:cNvPr>
          <p:cNvCxnSpPr>
            <a:cxnSpLocks/>
            <a:endCxn id="4" idx="0"/>
          </p:cNvCxnSpPr>
          <p:nvPr/>
        </p:nvCxnSpPr>
        <p:spPr>
          <a:xfrm>
            <a:off x="4691607" y="2708476"/>
            <a:ext cx="0" cy="5119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2D861CC1-769C-F34C-9340-B8D27636FBEC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6722964" y="3820553"/>
            <a:ext cx="6616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91377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>
            <a:extLst>
              <a:ext uri="{FF2B5EF4-FFF2-40B4-BE49-F238E27FC236}">
                <a16:creationId xmlns:a16="http://schemas.microsoft.com/office/drawing/2014/main" id="{0F050B74-BB82-E047-826D-7A6E5C16EDC1}"/>
              </a:ext>
            </a:extLst>
          </p:cNvPr>
          <p:cNvSpPr/>
          <p:nvPr/>
        </p:nvSpPr>
        <p:spPr>
          <a:xfrm>
            <a:off x="851031" y="1897297"/>
            <a:ext cx="1760872" cy="4305742"/>
          </a:xfrm>
          <a:prstGeom prst="rect">
            <a:avLst/>
          </a:prstGeom>
          <a:noFill/>
          <a:ln w="1270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100" dirty="0">
                <a:solidFill>
                  <a:srgbClr val="00B0F0"/>
                </a:solidFill>
              </a:rPr>
              <a:t>AZ 1</a:t>
            </a:r>
          </a:p>
        </p:txBody>
      </p:sp>
      <p:sp>
        <p:nvSpPr>
          <p:cNvPr id="3" name="Rectangle 8">
            <a:extLst>
              <a:ext uri="{FF2B5EF4-FFF2-40B4-BE49-F238E27FC236}">
                <a16:creationId xmlns:a16="http://schemas.microsoft.com/office/drawing/2014/main" id="{715AE46E-15CF-9447-AA57-9534F5B055BC}"/>
              </a:ext>
            </a:extLst>
          </p:cNvPr>
          <p:cNvSpPr/>
          <p:nvPr/>
        </p:nvSpPr>
        <p:spPr>
          <a:xfrm>
            <a:off x="2832231" y="3787917"/>
            <a:ext cx="1760872" cy="2422152"/>
          </a:xfrm>
          <a:prstGeom prst="rect">
            <a:avLst/>
          </a:prstGeom>
          <a:noFill/>
          <a:ln w="1270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100" dirty="0">
                <a:solidFill>
                  <a:srgbClr val="00B0F0"/>
                </a:solidFill>
              </a:rPr>
              <a:t>AZ 2</a:t>
            </a:r>
          </a:p>
        </p:txBody>
      </p:sp>
      <p:sp>
        <p:nvSpPr>
          <p:cNvPr id="4" name="Rectangle 8">
            <a:extLst>
              <a:ext uri="{FF2B5EF4-FFF2-40B4-BE49-F238E27FC236}">
                <a16:creationId xmlns:a16="http://schemas.microsoft.com/office/drawing/2014/main" id="{79A60345-5157-1F4C-9F9A-01D07A1865AD}"/>
              </a:ext>
            </a:extLst>
          </p:cNvPr>
          <p:cNvSpPr/>
          <p:nvPr/>
        </p:nvSpPr>
        <p:spPr>
          <a:xfrm>
            <a:off x="4813431" y="1897296"/>
            <a:ext cx="1760872" cy="4305742"/>
          </a:xfrm>
          <a:prstGeom prst="rect">
            <a:avLst/>
          </a:prstGeom>
          <a:noFill/>
          <a:ln w="1270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100" dirty="0">
                <a:solidFill>
                  <a:srgbClr val="00B0F0"/>
                </a:solidFill>
              </a:rPr>
              <a:t>AZ 3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5369DF9B-3DB3-EF43-AC3E-8E95746B2E25}"/>
              </a:ext>
            </a:extLst>
          </p:cNvPr>
          <p:cNvSpPr/>
          <p:nvPr/>
        </p:nvSpPr>
        <p:spPr>
          <a:xfrm>
            <a:off x="573497" y="910645"/>
            <a:ext cx="6301950" cy="5063636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900" dirty="0">
                <a:ln w="0"/>
                <a:solidFill>
                  <a:srgbClr val="00B050"/>
                </a:solidFill>
              </a:rPr>
              <a:t>VPC</a:t>
            </a:r>
            <a:br>
              <a:rPr lang="en-US" sz="900" dirty="0">
                <a:ln w="0"/>
                <a:solidFill>
                  <a:srgbClr val="00B050"/>
                </a:solidFill>
              </a:rPr>
            </a:br>
            <a:r>
              <a:rPr lang="en-US" sz="900" dirty="0">
                <a:ln w="0"/>
                <a:solidFill>
                  <a:srgbClr val="00B050"/>
                </a:solidFill>
              </a:rPr>
              <a:t>192.168.0.0/25</a:t>
            </a:r>
          </a:p>
        </p:txBody>
      </p:sp>
      <p:pic>
        <p:nvPicPr>
          <p:cNvPr id="6" name="Graphic 12">
            <a:extLst>
              <a:ext uri="{FF2B5EF4-FFF2-40B4-BE49-F238E27FC236}">
                <a16:creationId xmlns:a16="http://schemas.microsoft.com/office/drawing/2014/main" id="{DC98DCEC-FCEF-C048-8A3A-6DB7262152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2357" y="923458"/>
            <a:ext cx="338373" cy="338373"/>
          </a:xfrm>
          <a:prstGeom prst="rect">
            <a:avLst/>
          </a:prstGeom>
        </p:spPr>
      </p:pic>
      <p:sp>
        <p:nvSpPr>
          <p:cNvPr id="7" name="Rectangle 28">
            <a:extLst>
              <a:ext uri="{FF2B5EF4-FFF2-40B4-BE49-F238E27FC236}">
                <a16:creationId xmlns:a16="http://schemas.microsoft.com/office/drawing/2014/main" id="{7CAED2F3-6FBF-7744-9B6D-AE72F153CD50}"/>
              </a:ext>
            </a:extLst>
          </p:cNvPr>
          <p:cNvSpPr/>
          <p:nvPr/>
        </p:nvSpPr>
        <p:spPr>
          <a:xfrm>
            <a:off x="846603" y="4146665"/>
            <a:ext cx="1765300" cy="1821528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800" dirty="0">
                <a:solidFill>
                  <a:schemeClr val="accent3"/>
                </a:solidFill>
              </a:rPr>
              <a:t>Private subnet 1</a:t>
            </a:r>
            <a:br>
              <a:rPr lang="en-US" sz="800" dirty="0">
                <a:solidFill>
                  <a:schemeClr val="accent3"/>
                </a:solidFill>
              </a:rPr>
            </a:br>
            <a:r>
              <a:rPr lang="en-US" sz="800" dirty="0">
                <a:solidFill>
                  <a:schemeClr val="accent3"/>
                </a:solidFill>
              </a:rPr>
              <a:t>192.168.0.0/27</a:t>
            </a:r>
          </a:p>
        </p:txBody>
      </p:sp>
      <p:pic>
        <p:nvPicPr>
          <p:cNvPr id="8" name="Graphic 13">
            <a:extLst>
              <a:ext uri="{FF2B5EF4-FFF2-40B4-BE49-F238E27FC236}">
                <a16:creationId xmlns:a16="http://schemas.microsoft.com/office/drawing/2014/main" id="{FE48426B-DC1E-8341-BEF8-1710AA37EF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6603" y="4170175"/>
            <a:ext cx="274320" cy="274320"/>
          </a:xfrm>
          <a:prstGeom prst="rect">
            <a:avLst/>
          </a:prstGeom>
        </p:spPr>
      </p:pic>
      <p:sp>
        <p:nvSpPr>
          <p:cNvPr id="9" name="Rectangle 28">
            <a:extLst>
              <a:ext uri="{FF2B5EF4-FFF2-40B4-BE49-F238E27FC236}">
                <a16:creationId xmlns:a16="http://schemas.microsoft.com/office/drawing/2014/main" id="{175B019F-699C-F545-BE9F-5EFDD6CC121B}"/>
              </a:ext>
            </a:extLst>
          </p:cNvPr>
          <p:cNvSpPr/>
          <p:nvPr/>
        </p:nvSpPr>
        <p:spPr>
          <a:xfrm>
            <a:off x="2827803" y="4153429"/>
            <a:ext cx="1765300" cy="179392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800" dirty="0">
                <a:solidFill>
                  <a:schemeClr val="accent3"/>
                </a:solidFill>
              </a:rPr>
              <a:t>Private subnet 2</a:t>
            </a:r>
            <a:br>
              <a:rPr lang="en-US" sz="800" dirty="0">
                <a:solidFill>
                  <a:schemeClr val="accent3"/>
                </a:solidFill>
              </a:rPr>
            </a:br>
            <a:r>
              <a:rPr lang="en-US" sz="800" dirty="0">
                <a:solidFill>
                  <a:schemeClr val="accent3"/>
                </a:solidFill>
              </a:rPr>
              <a:t>192.168.0.32/27</a:t>
            </a:r>
          </a:p>
        </p:txBody>
      </p:sp>
      <p:pic>
        <p:nvPicPr>
          <p:cNvPr id="10" name="Graphic 13">
            <a:extLst>
              <a:ext uri="{FF2B5EF4-FFF2-40B4-BE49-F238E27FC236}">
                <a16:creationId xmlns:a16="http://schemas.microsoft.com/office/drawing/2014/main" id="{DE752ABC-44DB-FF4A-98C0-8AB785A988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27803" y="4170175"/>
            <a:ext cx="274320" cy="274320"/>
          </a:xfrm>
          <a:prstGeom prst="rect">
            <a:avLst/>
          </a:prstGeom>
        </p:spPr>
      </p:pic>
      <p:sp>
        <p:nvSpPr>
          <p:cNvPr id="11" name="Rectangle 28">
            <a:extLst>
              <a:ext uri="{FF2B5EF4-FFF2-40B4-BE49-F238E27FC236}">
                <a16:creationId xmlns:a16="http://schemas.microsoft.com/office/drawing/2014/main" id="{4D5F67F6-C42F-DA4A-BF43-77D870DFB347}"/>
              </a:ext>
            </a:extLst>
          </p:cNvPr>
          <p:cNvSpPr/>
          <p:nvPr/>
        </p:nvSpPr>
        <p:spPr>
          <a:xfrm>
            <a:off x="4809003" y="4154195"/>
            <a:ext cx="1765300" cy="1790802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800" dirty="0">
                <a:solidFill>
                  <a:schemeClr val="accent3"/>
                </a:solidFill>
              </a:rPr>
              <a:t>Private subnet 3</a:t>
            </a:r>
            <a:br>
              <a:rPr lang="en-US" sz="800" dirty="0">
                <a:solidFill>
                  <a:schemeClr val="accent3"/>
                </a:solidFill>
              </a:rPr>
            </a:br>
            <a:r>
              <a:rPr lang="en-US" sz="800" dirty="0">
                <a:solidFill>
                  <a:schemeClr val="accent3"/>
                </a:solidFill>
              </a:rPr>
              <a:t>192.168.0.64/27</a:t>
            </a:r>
          </a:p>
        </p:txBody>
      </p:sp>
      <p:pic>
        <p:nvPicPr>
          <p:cNvPr id="12" name="Graphic 13">
            <a:extLst>
              <a:ext uri="{FF2B5EF4-FFF2-40B4-BE49-F238E27FC236}">
                <a16:creationId xmlns:a16="http://schemas.microsoft.com/office/drawing/2014/main" id="{F49C0608-8F88-BC44-981C-3C550E03AA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09003" y="4170175"/>
            <a:ext cx="274320" cy="274320"/>
          </a:xfrm>
          <a:prstGeom prst="rect">
            <a:avLst/>
          </a:prstGeom>
        </p:spPr>
      </p:pic>
      <p:pic>
        <p:nvPicPr>
          <p:cNvPr id="13" name="Graphic 36">
            <a:extLst>
              <a:ext uri="{FF2B5EF4-FFF2-40B4-BE49-F238E27FC236}">
                <a16:creationId xmlns:a16="http://schemas.microsoft.com/office/drawing/2014/main" id="{127B2E7B-A3C1-CC45-B3D6-FD8EAD547C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440160" y="683980"/>
            <a:ext cx="357134" cy="357134"/>
          </a:xfrm>
          <a:prstGeom prst="rect">
            <a:avLst/>
          </a:prstGeom>
        </p:spPr>
      </p:pic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C9EFA53E-AA81-D44A-965D-B80E893B76A2}"/>
              </a:ext>
            </a:extLst>
          </p:cNvPr>
          <p:cNvCxnSpPr>
            <a:cxnSpLocks/>
            <a:stCxn id="96" idx="1"/>
            <a:endCxn id="13" idx="3"/>
          </p:cNvCxnSpPr>
          <p:nvPr/>
        </p:nvCxnSpPr>
        <p:spPr>
          <a:xfrm flipH="1" flipV="1">
            <a:off x="3797294" y="862547"/>
            <a:ext cx="693870" cy="2714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8">
            <a:extLst>
              <a:ext uri="{FF2B5EF4-FFF2-40B4-BE49-F238E27FC236}">
                <a16:creationId xmlns:a16="http://schemas.microsoft.com/office/drawing/2014/main" id="{01861041-16B0-C24B-A924-C1C5261ED880}"/>
              </a:ext>
            </a:extLst>
          </p:cNvPr>
          <p:cNvSpPr/>
          <p:nvPr/>
        </p:nvSpPr>
        <p:spPr>
          <a:xfrm>
            <a:off x="911869" y="4701490"/>
            <a:ext cx="5593706" cy="1205153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900" dirty="0">
              <a:solidFill>
                <a:srgbClr val="D86613"/>
              </a:solidFill>
            </a:endParaRPr>
          </a:p>
          <a:p>
            <a:pPr algn="ctr"/>
            <a:r>
              <a:rPr lang="en-US" sz="900" dirty="0">
                <a:solidFill>
                  <a:srgbClr val="D86613"/>
                </a:solidFill>
              </a:rPr>
              <a:t>ASG</a:t>
            </a:r>
          </a:p>
        </p:txBody>
      </p:sp>
      <p:pic>
        <p:nvPicPr>
          <p:cNvPr id="41" name="Graphic 9">
            <a:extLst>
              <a:ext uri="{FF2B5EF4-FFF2-40B4-BE49-F238E27FC236}">
                <a16:creationId xmlns:a16="http://schemas.microsoft.com/office/drawing/2014/main" id="{2DEB92C0-F833-9442-A925-A4573937B56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620150" y="4704581"/>
            <a:ext cx="177144" cy="192854"/>
          </a:xfrm>
          <a:prstGeom prst="rect">
            <a:avLst/>
          </a:prstGeom>
        </p:spPr>
      </p:pic>
      <p:pic>
        <p:nvPicPr>
          <p:cNvPr id="53" name="Graphic 24">
            <a:extLst>
              <a:ext uri="{FF2B5EF4-FFF2-40B4-BE49-F238E27FC236}">
                <a16:creationId xmlns:a16="http://schemas.microsoft.com/office/drawing/2014/main" id="{BD61F26C-3679-CD4C-9C60-788B6BBE0D3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498165" y="5166183"/>
            <a:ext cx="628934" cy="628934"/>
          </a:xfrm>
          <a:prstGeom prst="rect">
            <a:avLst/>
          </a:prstGeom>
        </p:spPr>
      </p:pic>
      <p:pic>
        <p:nvPicPr>
          <p:cNvPr id="54" name="Graphic 24">
            <a:extLst>
              <a:ext uri="{FF2B5EF4-FFF2-40B4-BE49-F238E27FC236}">
                <a16:creationId xmlns:a16="http://schemas.microsoft.com/office/drawing/2014/main" id="{99611D3E-46BE-DC47-A42F-9246AAAEEA4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426800" y="5176420"/>
            <a:ext cx="632931" cy="632931"/>
          </a:xfrm>
          <a:prstGeom prst="rect">
            <a:avLst/>
          </a:prstGeom>
        </p:spPr>
      </p:pic>
      <p:pic>
        <p:nvPicPr>
          <p:cNvPr id="55" name="Graphic 24">
            <a:extLst>
              <a:ext uri="{FF2B5EF4-FFF2-40B4-BE49-F238E27FC236}">
                <a16:creationId xmlns:a16="http://schemas.microsoft.com/office/drawing/2014/main" id="{520D058F-E151-3043-BD84-DEDAAB3AC12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281136" y="5170044"/>
            <a:ext cx="629480" cy="629480"/>
          </a:xfrm>
          <a:prstGeom prst="rect">
            <a:avLst/>
          </a:prstGeom>
        </p:spPr>
      </p:pic>
      <p:sp>
        <p:nvSpPr>
          <p:cNvPr id="56" name="Rectangle 34">
            <a:extLst>
              <a:ext uri="{FF2B5EF4-FFF2-40B4-BE49-F238E27FC236}">
                <a16:creationId xmlns:a16="http://schemas.microsoft.com/office/drawing/2014/main" id="{3FC4393B-F4F7-2448-B31B-4845879B9590}"/>
              </a:ext>
            </a:extLst>
          </p:cNvPr>
          <p:cNvSpPr/>
          <p:nvPr/>
        </p:nvSpPr>
        <p:spPr>
          <a:xfrm>
            <a:off x="259199" y="525028"/>
            <a:ext cx="11673602" cy="594610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ysClr val="windowText" lastClr="000000"/>
                </a:solidFill>
              </a:rPr>
              <a:t>AWS Cloud</a:t>
            </a:r>
          </a:p>
        </p:txBody>
      </p:sp>
      <p:pic>
        <p:nvPicPr>
          <p:cNvPr id="57" name="Graphic 11">
            <a:extLst>
              <a:ext uri="{FF2B5EF4-FFF2-40B4-BE49-F238E27FC236}">
                <a16:creationId xmlns:a16="http://schemas.microsoft.com/office/drawing/2014/main" id="{805D6FFB-B8A5-C84E-BC3B-CA0EEBF7266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59199" y="531813"/>
            <a:ext cx="330200" cy="330200"/>
          </a:xfrm>
          <a:prstGeom prst="rect">
            <a:avLst/>
          </a:prstGeom>
        </p:spPr>
      </p:pic>
      <p:sp>
        <p:nvSpPr>
          <p:cNvPr id="58" name="Rectangle 38">
            <a:extLst>
              <a:ext uri="{FF2B5EF4-FFF2-40B4-BE49-F238E27FC236}">
                <a16:creationId xmlns:a16="http://schemas.microsoft.com/office/drawing/2014/main" id="{99334029-9DEE-224B-9CBF-65E6E6B2DB54}"/>
              </a:ext>
            </a:extLst>
          </p:cNvPr>
          <p:cNvSpPr/>
          <p:nvPr/>
        </p:nvSpPr>
        <p:spPr>
          <a:xfrm>
            <a:off x="2851581" y="2154278"/>
            <a:ext cx="1830257" cy="1138913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7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59" name="Graphic 10">
            <a:extLst>
              <a:ext uri="{FF2B5EF4-FFF2-40B4-BE49-F238E27FC236}">
                <a16:creationId xmlns:a16="http://schemas.microsoft.com/office/drawing/2014/main" id="{3CAEBFA7-91D8-CB4D-8CEE-0F845045C84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851582" y="2176686"/>
            <a:ext cx="236692" cy="236692"/>
          </a:xfrm>
          <a:prstGeom prst="rect">
            <a:avLst/>
          </a:prstGeom>
        </p:spPr>
      </p:pic>
      <p:sp>
        <p:nvSpPr>
          <p:cNvPr id="64" name="Rectangle 79">
            <a:extLst>
              <a:ext uri="{FF2B5EF4-FFF2-40B4-BE49-F238E27FC236}">
                <a16:creationId xmlns:a16="http://schemas.microsoft.com/office/drawing/2014/main" id="{DC3E93B4-1298-4B43-954A-EBC8E8E8ECD8}"/>
              </a:ext>
            </a:extLst>
          </p:cNvPr>
          <p:cNvSpPr/>
          <p:nvPr/>
        </p:nvSpPr>
        <p:spPr>
          <a:xfrm>
            <a:off x="1355675" y="5118419"/>
            <a:ext cx="4740325" cy="700116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1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rgbClr val="DF3312"/>
              </a:solidFill>
            </a:endParaRPr>
          </a:p>
        </p:txBody>
      </p:sp>
      <p:sp>
        <p:nvSpPr>
          <p:cNvPr id="65" name="Textfeld 64">
            <a:extLst>
              <a:ext uri="{FF2B5EF4-FFF2-40B4-BE49-F238E27FC236}">
                <a16:creationId xmlns:a16="http://schemas.microsoft.com/office/drawing/2014/main" id="{EACDDBC8-4979-C44D-8C55-474ADEE85196}"/>
              </a:ext>
            </a:extLst>
          </p:cNvPr>
          <p:cNvSpPr txBox="1"/>
          <p:nvPr/>
        </p:nvSpPr>
        <p:spPr>
          <a:xfrm>
            <a:off x="1234885" y="4957266"/>
            <a:ext cx="145999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00" b="1" dirty="0">
                <a:solidFill>
                  <a:srgbClr val="FF0000"/>
                </a:solidFill>
              </a:rPr>
              <a:t>SG</a:t>
            </a:r>
            <a:r>
              <a:rPr lang="de-DE" sz="700" dirty="0">
                <a:solidFill>
                  <a:srgbClr val="FF0000"/>
                </a:solidFill>
              </a:rPr>
              <a:t>: IB: TCP – Custom – </a:t>
            </a:r>
            <a:r>
              <a:rPr lang="de-DE" sz="700" dirty="0" err="1">
                <a:solidFill>
                  <a:srgbClr val="FF0000"/>
                </a:solidFill>
              </a:rPr>
              <a:t>SG_of_ALB</a:t>
            </a:r>
            <a:endParaRPr lang="de-DE" sz="700" dirty="0">
              <a:solidFill>
                <a:srgbClr val="FF0000"/>
              </a:solidFill>
            </a:endParaRPr>
          </a:p>
        </p:txBody>
      </p:sp>
      <p:sp>
        <p:nvSpPr>
          <p:cNvPr id="69" name="Textfeld 68">
            <a:extLst>
              <a:ext uri="{FF2B5EF4-FFF2-40B4-BE49-F238E27FC236}">
                <a16:creationId xmlns:a16="http://schemas.microsoft.com/office/drawing/2014/main" id="{4478EC26-F68B-4144-BA6A-D3D22D5E5D79}"/>
              </a:ext>
            </a:extLst>
          </p:cNvPr>
          <p:cNvSpPr txBox="1"/>
          <p:nvPr/>
        </p:nvSpPr>
        <p:spPr>
          <a:xfrm>
            <a:off x="6918290" y="4659959"/>
            <a:ext cx="71269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00" b="1" dirty="0">
                <a:solidFill>
                  <a:schemeClr val="accent2">
                    <a:lumMod val="75000"/>
                  </a:schemeClr>
                </a:solidFill>
              </a:rPr>
              <a:t>Launch-</a:t>
            </a:r>
            <a:r>
              <a:rPr lang="de-DE" sz="700" b="1" dirty="0" err="1">
                <a:solidFill>
                  <a:schemeClr val="accent2">
                    <a:lumMod val="75000"/>
                  </a:schemeClr>
                </a:solidFill>
              </a:rPr>
              <a:t>Config</a:t>
            </a:r>
            <a:endParaRPr lang="de-DE" sz="7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71" name="Gerade Verbindung 70">
            <a:extLst>
              <a:ext uri="{FF2B5EF4-FFF2-40B4-BE49-F238E27FC236}">
                <a16:creationId xmlns:a16="http://schemas.microsoft.com/office/drawing/2014/main" id="{1A9B0F5B-FC51-5C44-9760-C3F0C6B61E43}"/>
              </a:ext>
            </a:extLst>
          </p:cNvPr>
          <p:cNvCxnSpPr>
            <a:cxnSpLocks/>
            <a:stCxn id="40" idx="3"/>
            <a:endCxn id="77" idx="1"/>
          </p:cNvCxnSpPr>
          <p:nvPr/>
        </p:nvCxnSpPr>
        <p:spPr>
          <a:xfrm>
            <a:off x="6505575" y="5304067"/>
            <a:ext cx="593811" cy="539589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4" name="Textfeld 73">
            <a:extLst>
              <a:ext uri="{FF2B5EF4-FFF2-40B4-BE49-F238E27FC236}">
                <a16:creationId xmlns:a16="http://schemas.microsoft.com/office/drawing/2014/main" id="{A7636D4C-2921-C64A-B767-2D13D402492C}"/>
              </a:ext>
            </a:extLst>
          </p:cNvPr>
          <p:cNvSpPr txBox="1"/>
          <p:nvPr/>
        </p:nvSpPr>
        <p:spPr>
          <a:xfrm>
            <a:off x="7606322" y="4779713"/>
            <a:ext cx="847964" cy="52322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700" b="1" dirty="0">
                <a:solidFill>
                  <a:schemeClr val="accent2">
                    <a:lumMod val="75000"/>
                  </a:schemeClr>
                </a:solidFill>
              </a:rPr>
              <a:t>- IAM </a:t>
            </a:r>
            <a:r>
              <a:rPr lang="de-DE" sz="700" b="1" dirty="0" err="1">
                <a:solidFill>
                  <a:schemeClr val="accent2">
                    <a:lumMod val="75000"/>
                  </a:schemeClr>
                </a:solidFill>
              </a:rPr>
              <a:t>Role</a:t>
            </a:r>
            <a:br>
              <a:rPr lang="de-DE" sz="700" b="1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de-DE" sz="700" b="1" dirty="0">
                <a:solidFill>
                  <a:schemeClr val="accent2">
                    <a:lumMod val="75000"/>
                  </a:schemeClr>
                </a:solidFill>
              </a:rPr>
              <a:t>- user-</a:t>
            </a:r>
            <a:r>
              <a:rPr lang="de-DE" sz="700" b="1" dirty="0" err="1">
                <a:solidFill>
                  <a:schemeClr val="accent2">
                    <a:lumMod val="75000"/>
                  </a:schemeClr>
                </a:solidFill>
              </a:rPr>
              <a:t>data</a:t>
            </a:r>
            <a:br>
              <a:rPr lang="de-DE" sz="700" b="1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de-DE" sz="700" b="1" dirty="0">
                <a:solidFill>
                  <a:schemeClr val="accent2">
                    <a:lumMod val="75000"/>
                  </a:schemeClr>
                </a:solidFill>
              </a:rPr>
              <a:t>- </a:t>
            </a:r>
            <a:r>
              <a:rPr lang="de-DE" sz="700" b="1" dirty="0" err="1">
                <a:solidFill>
                  <a:schemeClr val="accent2">
                    <a:lumMod val="75000"/>
                  </a:schemeClr>
                </a:solidFill>
              </a:rPr>
              <a:t>ssh-key</a:t>
            </a:r>
            <a:br>
              <a:rPr lang="de-DE" sz="700" b="1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de-DE" sz="700" b="1" dirty="0">
                <a:solidFill>
                  <a:schemeClr val="accent2">
                    <a:lumMod val="75000"/>
                  </a:schemeClr>
                </a:solidFill>
              </a:rPr>
              <a:t>- </a:t>
            </a:r>
            <a:r>
              <a:rPr lang="de-DE" sz="700" b="1" dirty="0" err="1">
                <a:solidFill>
                  <a:schemeClr val="accent2">
                    <a:lumMod val="75000"/>
                  </a:schemeClr>
                </a:solidFill>
              </a:rPr>
              <a:t>SecurityGroup</a:t>
            </a:r>
            <a:endParaRPr lang="de-DE" sz="7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75" name="Graphic 54">
            <a:extLst>
              <a:ext uri="{FF2B5EF4-FFF2-40B4-BE49-F238E27FC236}">
                <a16:creationId xmlns:a16="http://schemas.microsoft.com/office/drawing/2014/main" id="{BA162660-8802-6D4A-B786-A3C24116B95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830219" y="4680614"/>
            <a:ext cx="253640" cy="253640"/>
          </a:xfrm>
          <a:prstGeom prst="rect">
            <a:avLst/>
          </a:prstGeom>
        </p:spPr>
      </p:pic>
      <p:pic>
        <p:nvPicPr>
          <p:cNvPr id="76" name="Graphic 54">
            <a:extLst>
              <a:ext uri="{FF2B5EF4-FFF2-40B4-BE49-F238E27FC236}">
                <a16:creationId xmlns:a16="http://schemas.microsoft.com/office/drawing/2014/main" id="{8B67E3DD-C67B-3948-A854-E9FFB56B626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124294" y="4766339"/>
            <a:ext cx="199306" cy="199306"/>
          </a:xfrm>
          <a:prstGeom prst="rect">
            <a:avLst/>
          </a:prstGeom>
        </p:spPr>
      </p:pic>
      <p:sp>
        <p:nvSpPr>
          <p:cNvPr id="78" name="Textfeld 77">
            <a:extLst>
              <a:ext uri="{FF2B5EF4-FFF2-40B4-BE49-F238E27FC236}">
                <a16:creationId xmlns:a16="http://schemas.microsoft.com/office/drawing/2014/main" id="{2B43CEE1-681A-E64A-873C-32704D57107A}"/>
              </a:ext>
            </a:extLst>
          </p:cNvPr>
          <p:cNvSpPr txBox="1"/>
          <p:nvPr/>
        </p:nvSpPr>
        <p:spPr>
          <a:xfrm>
            <a:off x="7145208" y="5453811"/>
            <a:ext cx="457201" cy="2021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00" b="1" dirty="0">
                <a:solidFill>
                  <a:schemeClr val="accent2">
                    <a:lumMod val="75000"/>
                  </a:schemeClr>
                </a:solidFill>
              </a:rPr>
              <a:t>ASG</a:t>
            </a:r>
          </a:p>
        </p:txBody>
      </p:sp>
      <p:sp>
        <p:nvSpPr>
          <p:cNvPr id="66" name="Abgerundetes Rechteck 65">
            <a:extLst>
              <a:ext uri="{FF2B5EF4-FFF2-40B4-BE49-F238E27FC236}">
                <a16:creationId xmlns:a16="http://schemas.microsoft.com/office/drawing/2014/main" id="{36D3AD17-3011-2E4E-8D2B-33D1CD832C69}"/>
              </a:ext>
            </a:extLst>
          </p:cNvPr>
          <p:cNvSpPr/>
          <p:nvPr/>
        </p:nvSpPr>
        <p:spPr>
          <a:xfrm>
            <a:off x="7088172" y="4831224"/>
            <a:ext cx="555811" cy="450436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68" name="Grafik 67" descr="Einzelnes Zahnrad">
            <a:extLst>
              <a:ext uri="{FF2B5EF4-FFF2-40B4-BE49-F238E27FC236}">
                <a16:creationId xmlns:a16="http://schemas.microsoft.com/office/drawing/2014/main" id="{F9FD3A2C-7679-3C40-BF59-24B2571DF4D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137477" y="4831224"/>
            <a:ext cx="457200" cy="457200"/>
          </a:xfrm>
          <a:prstGeom prst="rect">
            <a:avLst/>
          </a:prstGeom>
        </p:spPr>
      </p:pic>
      <p:sp>
        <p:nvSpPr>
          <p:cNvPr id="79" name="Textfeld 78">
            <a:extLst>
              <a:ext uri="{FF2B5EF4-FFF2-40B4-BE49-F238E27FC236}">
                <a16:creationId xmlns:a16="http://schemas.microsoft.com/office/drawing/2014/main" id="{BCDAA459-1B77-1B43-A9B9-5BD6B581B6EE}"/>
              </a:ext>
            </a:extLst>
          </p:cNvPr>
          <p:cNvSpPr txBox="1"/>
          <p:nvPr/>
        </p:nvSpPr>
        <p:spPr>
          <a:xfrm>
            <a:off x="7524893" y="5681627"/>
            <a:ext cx="847964" cy="30777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700" b="1" dirty="0">
                <a:solidFill>
                  <a:schemeClr val="accent2">
                    <a:lumMod val="75000"/>
                  </a:schemeClr>
                </a:solidFill>
              </a:rPr>
              <a:t>- </a:t>
            </a:r>
            <a:r>
              <a:rPr lang="de-DE" sz="700" b="1" dirty="0" err="1">
                <a:solidFill>
                  <a:schemeClr val="accent2">
                    <a:lumMod val="75000"/>
                  </a:schemeClr>
                </a:solidFill>
              </a:rPr>
              <a:t>Scaling</a:t>
            </a:r>
            <a:r>
              <a:rPr lang="de-DE" sz="7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700" b="1" dirty="0" err="1">
                <a:solidFill>
                  <a:schemeClr val="accent2">
                    <a:lumMod val="75000"/>
                  </a:schemeClr>
                </a:solidFill>
              </a:rPr>
              <a:t>details</a:t>
            </a:r>
            <a:br>
              <a:rPr lang="de-DE" sz="700" b="1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de-DE" sz="700" b="1" dirty="0">
                <a:solidFill>
                  <a:schemeClr val="accent2">
                    <a:lumMod val="75000"/>
                  </a:schemeClr>
                </a:solidFill>
              </a:rPr>
              <a:t>- </a:t>
            </a:r>
            <a:r>
              <a:rPr lang="de-DE" sz="700" b="1" dirty="0" err="1">
                <a:solidFill>
                  <a:schemeClr val="accent2">
                    <a:lumMod val="75000"/>
                  </a:schemeClr>
                </a:solidFill>
              </a:rPr>
              <a:t>VPC+Subnets</a:t>
            </a:r>
            <a:endParaRPr lang="de-DE" sz="7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77" name="Graphic 28">
            <a:extLst>
              <a:ext uri="{FF2B5EF4-FFF2-40B4-BE49-F238E27FC236}">
                <a16:creationId xmlns:a16="http://schemas.microsoft.com/office/drawing/2014/main" id="{4FEC2B61-85AA-EA4A-8190-F8DE248101A4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7099386" y="5615056"/>
            <a:ext cx="457200" cy="457200"/>
          </a:xfrm>
          <a:prstGeom prst="rect">
            <a:avLst/>
          </a:prstGeom>
        </p:spPr>
      </p:pic>
      <p:sp>
        <p:nvSpPr>
          <p:cNvPr id="81" name="Eingebuchteter Pfeil nach rechts 80">
            <a:extLst>
              <a:ext uri="{FF2B5EF4-FFF2-40B4-BE49-F238E27FC236}">
                <a16:creationId xmlns:a16="http://schemas.microsoft.com/office/drawing/2014/main" id="{BE56D688-6C33-BB41-8FE6-B2F533380C25}"/>
              </a:ext>
            </a:extLst>
          </p:cNvPr>
          <p:cNvSpPr/>
          <p:nvPr/>
        </p:nvSpPr>
        <p:spPr>
          <a:xfrm rot="5400000">
            <a:off x="7515218" y="5366048"/>
            <a:ext cx="197436" cy="151187"/>
          </a:xfrm>
          <a:prstGeom prst="notched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cxnSp>
        <p:nvCxnSpPr>
          <p:cNvPr id="23" name="Gewinkelte Verbindung 22">
            <a:extLst>
              <a:ext uri="{FF2B5EF4-FFF2-40B4-BE49-F238E27FC236}">
                <a16:creationId xmlns:a16="http://schemas.microsoft.com/office/drawing/2014/main" id="{64FB7842-5833-0141-8273-97653BE54AC5}"/>
              </a:ext>
            </a:extLst>
          </p:cNvPr>
          <p:cNvCxnSpPr>
            <a:cxnSpLocks/>
            <a:stCxn id="7" idx="0"/>
            <a:endCxn id="91" idx="2"/>
          </p:cNvCxnSpPr>
          <p:nvPr/>
        </p:nvCxnSpPr>
        <p:spPr>
          <a:xfrm rot="5400000" flipH="1" flipV="1">
            <a:off x="2459852" y="2895728"/>
            <a:ext cx="520339" cy="198153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Gewinkelte Verbindung 71">
            <a:extLst>
              <a:ext uri="{FF2B5EF4-FFF2-40B4-BE49-F238E27FC236}">
                <a16:creationId xmlns:a16="http://schemas.microsoft.com/office/drawing/2014/main" id="{0765F9FB-96A3-EA4D-8955-57F05AE9752C}"/>
              </a:ext>
            </a:extLst>
          </p:cNvPr>
          <p:cNvCxnSpPr>
            <a:cxnSpLocks/>
            <a:stCxn id="11" idx="0"/>
            <a:endCxn id="91" idx="2"/>
          </p:cNvCxnSpPr>
          <p:nvPr/>
        </p:nvCxnSpPr>
        <p:spPr>
          <a:xfrm rot="16200000" flipV="1">
            <a:off x="4437288" y="2899829"/>
            <a:ext cx="527869" cy="198086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FF40C001-B466-394D-82FE-03348D743A0F}"/>
              </a:ext>
            </a:extLst>
          </p:cNvPr>
          <p:cNvCxnSpPr>
            <a:cxnSpLocks/>
            <a:stCxn id="9" idx="0"/>
            <a:endCxn id="91" idx="2"/>
          </p:cNvCxnSpPr>
          <p:nvPr/>
        </p:nvCxnSpPr>
        <p:spPr>
          <a:xfrm flipV="1">
            <a:off x="3710453" y="3626326"/>
            <a:ext cx="337" cy="5271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6" name="Grafik 85">
            <a:extLst>
              <a:ext uri="{FF2B5EF4-FFF2-40B4-BE49-F238E27FC236}">
                <a16:creationId xmlns:a16="http://schemas.microsoft.com/office/drawing/2014/main" id="{841F45C2-6F9A-354C-B4BE-0440AA6614F3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7018843" y="986769"/>
            <a:ext cx="1457340" cy="274231"/>
          </a:xfrm>
          <a:prstGeom prst="rect">
            <a:avLst/>
          </a:prstGeom>
        </p:spPr>
      </p:pic>
      <p:sp>
        <p:nvSpPr>
          <p:cNvPr id="52" name="Rechteck 51">
            <a:extLst>
              <a:ext uri="{FF2B5EF4-FFF2-40B4-BE49-F238E27FC236}">
                <a16:creationId xmlns:a16="http://schemas.microsoft.com/office/drawing/2014/main" id="{2F4A6699-6F52-BA4D-A4C1-95A5EBF80732}"/>
              </a:ext>
            </a:extLst>
          </p:cNvPr>
          <p:cNvSpPr/>
          <p:nvPr/>
        </p:nvSpPr>
        <p:spPr>
          <a:xfrm>
            <a:off x="7160009" y="953022"/>
            <a:ext cx="4568672" cy="2547198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Wolke 13">
            <a:extLst>
              <a:ext uri="{FF2B5EF4-FFF2-40B4-BE49-F238E27FC236}">
                <a16:creationId xmlns:a16="http://schemas.microsoft.com/office/drawing/2014/main" id="{C6A71BD0-6398-0A4E-8E03-A6EC05CBA711}"/>
              </a:ext>
            </a:extLst>
          </p:cNvPr>
          <p:cNvSpPr/>
          <p:nvPr/>
        </p:nvSpPr>
        <p:spPr>
          <a:xfrm>
            <a:off x="5083323" y="45263"/>
            <a:ext cx="696028" cy="406068"/>
          </a:xfrm>
          <a:prstGeom prst="cloud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cxnSp>
        <p:nvCxnSpPr>
          <p:cNvPr id="17" name="Gewinkelte Verbindung 16">
            <a:extLst>
              <a:ext uri="{FF2B5EF4-FFF2-40B4-BE49-F238E27FC236}">
                <a16:creationId xmlns:a16="http://schemas.microsoft.com/office/drawing/2014/main" id="{F11FD5DF-9DFE-5941-931F-82CAA022452A}"/>
              </a:ext>
            </a:extLst>
          </p:cNvPr>
          <p:cNvCxnSpPr>
            <a:stCxn id="13" idx="0"/>
            <a:endCxn id="14" idx="2"/>
          </p:cNvCxnSpPr>
          <p:nvPr/>
        </p:nvCxnSpPr>
        <p:spPr>
          <a:xfrm rot="5400000" flipH="1" flipV="1">
            <a:off x="4134263" y="-267238"/>
            <a:ext cx="435683" cy="146675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winkelte Verbindung 18">
            <a:extLst>
              <a:ext uri="{FF2B5EF4-FFF2-40B4-BE49-F238E27FC236}">
                <a16:creationId xmlns:a16="http://schemas.microsoft.com/office/drawing/2014/main" id="{D5CAB9DC-F6C7-654E-AB88-76FFBBBEBE40}"/>
              </a:ext>
            </a:extLst>
          </p:cNvPr>
          <p:cNvCxnSpPr>
            <a:cxnSpLocks/>
            <a:stCxn id="20" idx="0"/>
            <a:endCxn id="14" idx="0"/>
          </p:cNvCxnSpPr>
          <p:nvPr/>
        </p:nvCxnSpPr>
        <p:spPr>
          <a:xfrm rot="16200000" flipV="1">
            <a:off x="7498769" y="-1471701"/>
            <a:ext cx="217842" cy="365783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hteck 19">
            <a:extLst>
              <a:ext uri="{FF2B5EF4-FFF2-40B4-BE49-F238E27FC236}">
                <a16:creationId xmlns:a16="http://schemas.microsoft.com/office/drawing/2014/main" id="{53030D7D-A7B8-C642-AAED-56118332C114}"/>
              </a:ext>
            </a:extLst>
          </p:cNvPr>
          <p:cNvSpPr/>
          <p:nvPr/>
        </p:nvSpPr>
        <p:spPr>
          <a:xfrm>
            <a:off x="9301119" y="466139"/>
            <a:ext cx="270980" cy="27403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cxnSp>
        <p:nvCxnSpPr>
          <p:cNvPr id="24" name="Gerade Verbindung 23">
            <a:extLst>
              <a:ext uri="{FF2B5EF4-FFF2-40B4-BE49-F238E27FC236}">
                <a16:creationId xmlns:a16="http://schemas.microsoft.com/office/drawing/2014/main" id="{1C993BDC-09C2-3B4B-9074-FE838350AA67}"/>
              </a:ext>
            </a:extLst>
          </p:cNvPr>
          <p:cNvCxnSpPr>
            <a:cxnSpLocks/>
            <a:stCxn id="20" idx="2"/>
            <a:endCxn id="52" idx="0"/>
          </p:cNvCxnSpPr>
          <p:nvPr/>
        </p:nvCxnSpPr>
        <p:spPr>
          <a:xfrm>
            <a:off x="9436609" y="740172"/>
            <a:ext cx="7736" cy="212850"/>
          </a:xfrm>
          <a:prstGeom prst="lin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4" name="Rectangle 38">
            <a:extLst>
              <a:ext uri="{FF2B5EF4-FFF2-40B4-BE49-F238E27FC236}">
                <a16:creationId xmlns:a16="http://schemas.microsoft.com/office/drawing/2014/main" id="{1ABAE454-CCFF-F543-9754-490C44CA3C75}"/>
              </a:ext>
            </a:extLst>
          </p:cNvPr>
          <p:cNvSpPr/>
          <p:nvPr/>
        </p:nvSpPr>
        <p:spPr>
          <a:xfrm>
            <a:off x="870382" y="2184758"/>
            <a:ext cx="1765300" cy="1138913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7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87" name="Graphic 10">
            <a:extLst>
              <a:ext uri="{FF2B5EF4-FFF2-40B4-BE49-F238E27FC236}">
                <a16:creationId xmlns:a16="http://schemas.microsoft.com/office/drawing/2014/main" id="{A5EC6FB2-6A9B-1448-9096-9BD711795BE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70382" y="2197006"/>
            <a:ext cx="236692" cy="236692"/>
          </a:xfrm>
          <a:prstGeom prst="rect">
            <a:avLst/>
          </a:prstGeom>
        </p:spPr>
      </p:pic>
      <p:sp>
        <p:nvSpPr>
          <p:cNvPr id="88" name="Rectangle 38">
            <a:extLst>
              <a:ext uri="{FF2B5EF4-FFF2-40B4-BE49-F238E27FC236}">
                <a16:creationId xmlns:a16="http://schemas.microsoft.com/office/drawing/2014/main" id="{A5249CFF-DDB1-A444-ACF6-A86D83CF1501}"/>
              </a:ext>
            </a:extLst>
          </p:cNvPr>
          <p:cNvSpPr/>
          <p:nvPr/>
        </p:nvSpPr>
        <p:spPr>
          <a:xfrm>
            <a:off x="4823668" y="2184758"/>
            <a:ext cx="1765300" cy="1138913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7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89" name="Graphic 10">
            <a:extLst>
              <a:ext uri="{FF2B5EF4-FFF2-40B4-BE49-F238E27FC236}">
                <a16:creationId xmlns:a16="http://schemas.microsoft.com/office/drawing/2014/main" id="{CB887066-B5DF-C840-A304-639B7CA6C99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823668" y="2197006"/>
            <a:ext cx="236692" cy="236692"/>
          </a:xfrm>
          <a:prstGeom prst="rect">
            <a:avLst/>
          </a:prstGeom>
        </p:spPr>
      </p:pic>
      <p:sp>
        <p:nvSpPr>
          <p:cNvPr id="90" name="Rectangle 8">
            <a:extLst>
              <a:ext uri="{FF2B5EF4-FFF2-40B4-BE49-F238E27FC236}">
                <a16:creationId xmlns:a16="http://schemas.microsoft.com/office/drawing/2014/main" id="{DBF33C31-DA27-6B4F-AEDA-914777CA49CE}"/>
              </a:ext>
            </a:extLst>
          </p:cNvPr>
          <p:cNvSpPr/>
          <p:nvPr/>
        </p:nvSpPr>
        <p:spPr>
          <a:xfrm>
            <a:off x="2851582" y="1897297"/>
            <a:ext cx="1830257" cy="1395894"/>
          </a:xfrm>
          <a:prstGeom prst="rect">
            <a:avLst/>
          </a:prstGeom>
          <a:noFill/>
          <a:ln w="1270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100" dirty="0">
                <a:solidFill>
                  <a:srgbClr val="00B0F0"/>
                </a:solidFill>
              </a:rPr>
              <a:t>AZ 2</a:t>
            </a:r>
          </a:p>
        </p:txBody>
      </p:sp>
      <p:pic>
        <p:nvPicPr>
          <p:cNvPr id="91" name="Graphic 9">
            <a:extLst>
              <a:ext uri="{FF2B5EF4-FFF2-40B4-BE49-F238E27FC236}">
                <a16:creationId xmlns:a16="http://schemas.microsoft.com/office/drawing/2014/main" id="{F5ABB182-655E-5346-8792-CF21D5A20487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3585679" y="3376104"/>
            <a:ext cx="250222" cy="250222"/>
          </a:xfrm>
          <a:prstGeom prst="rect">
            <a:avLst/>
          </a:prstGeom>
        </p:spPr>
      </p:pic>
      <p:pic>
        <p:nvPicPr>
          <p:cNvPr id="92" name="Graphic 39">
            <a:extLst>
              <a:ext uri="{FF2B5EF4-FFF2-40B4-BE49-F238E27FC236}">
                <a16:creationId xmlns:a16="http://schemas.microsoft.com/office/drawing/2014/main" id="{9FE6371A-09A0-264B-A96D-7F617E83B4D6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3851104" y="3387181"/>
            <a:ext cx="236974" cy="236974"/>
          </a:xfrm>
          <a:prstGeom prst="rect">
            <a:avLst/>
          </a:prstGeom>
        </p:spPr>
      </p:pic>
      <p:pic>
        <p:nvPicPr>
          <p:cNvPr id="93" name="Grafik 92">
            <a:extLst>
              <a:ext uri="{FF2B5EF4-FFF2-40B4-BE49-F238E27FC236}">
                <a16:creationId xmlns:a16="http://schemas.microsoft.com/office/drawing/2014/main" id="{832A1D7C-741B-3741-8571-9F7C4972F86D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4112727" y="3363000"/>
            <a:ext cx="778405" cy="294275"/>
          </a:xfrm>
          <a:prstGeom prst="rect">
            <a:avLst/>
          </a:prstGeom>
        </p:spPr>
      </p:pic>
      <p:pic>
        <p:nvPicPr>
          <p:cNvPr id="94" name="Graphic 40">
            <a:extLst>
              <a:ext uri="{FF2B5EF4-FFF2-40B4-BE49-F238E27FC236}">
                <a16:creationId xmlns:a16="http://schemas.microsoft.com/office/drawing/2014/main" id="{F20CFA13-78A0-954E-AFA3-AAFA9911E665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4289977" y="2509978"/>
            <a:ext cx="297692" cy="297692"/>
          </a:xfrm>
          <a:prstGeom prst="rect">
            <a:avLst/>
          </a:prstGeom>
        </p:spPr>
      </p:pic>
      <p:pic>
        <p:nvPicPr>
          <p:cNvPr id="96" name="Graphic 9">
            <a:extLst>
              <a:ext uri="{FF2B5EF4-FFF2-40B4-BE49-F238E27FC236}">
                <a16:creationId xmlns:a16="http://schemas.microsoft.com/office/drawing/2014/main" id="{3D7E163F-3513-AF4E-94D5-D3A41E17BCCC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4491164" y="1008854"/>
            <a:ext cx="250222" cy="250222"/>
          </a:xfrm>
          <a:prstGeom prst="rect">
            <a:avLst/>
          </a:prstGeom>
        </p:spPr>
      </p:pic>
      <p:pic>
        <p:nvPicPr>
          <p:cNvPr id="97" name="Graphic 39">
            <a:extLst>
              <a:ext uri="{FF2B5EF4-FFF2-40B4-BE49-F238E27FC236}">
                <a16:creationId xmlns:a16="http://schemas.microsoft.com/office/drawing/2014/main" id="{0410C8C7-3FE0-5646-9EB3-DC1D870CE275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4756589" y="1019931"/>
            <a:ext cx="236974" cy="236974"/>
          </a:xfrm>
          <a:prstGeom prst="rect">
            <a:avLst/>
          </a:prstGeom>
        </p:spPr>
      </p:pic>
      <p:pic>
        <p:nvPicPr>
          <p:cNvPr id="98" name="Grafik 97">
            <a:extLst>
              <a:ext uri="{FF2B5EF4-FFF2-40B4-BE49-F238E27FC236}">
                <a16:creationId xmlns:a16="http://schemas.microsoft.com/office/drawing/2014/main" id="{3907B2AA-B62A-A04D-9D62-8C4E32D2EB54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5025948" y="991617"/>
            <a:ext cx="777315" cy="293863"/>
          </a:xfrm>
          <a:prstGeom prst="rect">
            <a:avLst/>
          </a:prstGeom>
        </p:spPr>
      </p:pic>
      <p:cxnSp>
        <p:nvCxnSpPr>
          <p:cNvPr id="32" name="Gewinkelte Verbindung 31">
            <a:extLst>
              <a:ext uri="{FF2B5EF4-FFF2-40B4-BE49-F238E27FC236}">
                <a16:creationId xmlns:a16="http://schemas.microsoft.com/office/drawing/2014/main" id="{B558ABE5-C0F3-824D-A108-3B35806F31CC}"/>
              </a:ext>
            </a:extLst>
          </p:cNvPr>
          <p:cNvCxnSpPr>
            <a:cxnSpLocks/>
            <a:stCxn id="91" idx="0"/>
            <a:endCxn id="94" idx="2"/>
          </p:cNvCxnSpPr>
          <p:nvPr/>
        </p:nvCxnSpPr>
        <p:spPr>
          <a:xfrm rot="5400000" flipH="1" flipV="1">
            <a:off x="3790589" y="2727871"/>
            <a:ext cx="568434" cy="72803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0" name="Graphic 16">
            <a:extLst>
              <a:ext uri="{FF2B5EF4-FFF2-40B4-BE49-F238E27FC236}">
                <a16:creationId xmlns:a16="http://schemas.microsoft.com/office/drawing/2014/main" id="{A4DC61AF-99BE-BC45-8462-DEABC6CE9812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3458922" y="1323137"/>
            <a:ext cx="338372" cy="338372"/>
          </a:xfrm>
          <a:prstGeom prst="rect">
            <a:avLst/>
          </a:prstGeom>
        </p:spPr>
      </p:pic>
      <p:cxnSp>
        <p:nvCxnSpPr>
          <p:cNvPr id="73" name="Gerade Verbindung mit Pfeil 72">
            <a:extLst>
              <a:ext uri="{FF2B5EF4-FFF2-40B4-BE49-F238E27FC236}">
                <a16:creationId xmlns:a16="http://schemas.microsoft.com/office/drawing/2014/main" id="{673314E4-EE03-DC4D-9283-416A0069B301}"/>
              </a:ext>
            </a:extLst>
          </p:cNvPr>
          <p:cNvCxnSpPr>
            <a:cxnSpLocks/>
            <a:stCxn id="94" idx="0"/>
            <a:endCxn id="96" idx="2"/>
          </p:cNvCxnSpPr>
          <p:nvPr/>
        </p:nvCxnSpPr>
        <p:spPr>
          <a:xfrm flipV="1">
            <a:off x="4438823" y="1259076"/>
            <a:ext cx="177452" cy="12509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feld 32">
            <a:extLst>
              <a:ext uri="{FF2B5EF4-FFF2-40B4-BE49-F238E27FC236}">
                <a16:creationId xmlns:a16="http://schemas.microsoft.com/office/drawing/2014/main" id="{F66BFC0D-D1BB-534C-A554-D7C74A2CA76A}"/>
              </a:ext>
            </a:extLst>
          </p:cNvPr>
          <p:cNvSpPr txBox="1"/>
          <p:nvPr/>
        </p:nvSpPr>
        <p:spPr>
          <a:xfrm>
            <a:off x="3718344" y="1404388"/>
            <a:ext cx="44704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b="1" dirty="0"/>
              <a:t>ALB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A13C7F96-435A-8640-84CA-95E0DC99B801}"/>
              </a:ext>
            </a:extLst>
          </p:cNvPr>
          <p:cNvSpPr/>
          <p:nvPr/>
        </p:nvSpPr>
        <p:spPr>
          <a:xfrm>
            <a:off x="3284251" y="1287528"/>
            <a:ext cx="711042" cy="522207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1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rgbClr val="DF3312"/>
              </a:solidFill>
            </a:endParaRPr>
          </a:p>
        </p:txBody>
      </p:sp>
      <p:sp>
        <p:nvSpPr>
          <p:cNvPr id="83" name="Textfeld 82">
            <a:extLst>
              <a:ext uri="{FF2B5EF4-FFF2-40B4-BE49-F238E27FC236}">
                <a16:creationId xmlns:a16="http://schemas.microsoft.com/office/drawing/2014/main" id="{D3670156-EB09-AE4F-8752-EB102C063F66}"/>
              </a:ext>
            </a:extLst>
          </p:cNvPr>
          <p:cNvSpPr txBox="1"/>
          <p:nvPr/>
        </p:nvSpPr>
        <p:spPr>
          <a:xfrm>
            <a:off x="3205544" y="1116771"/>
            <a:ext cx="88359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00" b="1" dirty="0">
                <a:solidFill>
                  <a:srgbClr val="FF0000"/>
                </a:solidFill>
              </a:rPr>
              <a:t>SG</a:t>
            </a:r>
            <a:r>
              <a:rPr lang="de-DE" sz="700" dirty="0">
                <a:solidFill>
                  <a:srgbClr val="FF0000"/>
                </a:solidFill>
              </a:rPr>
              <a:t>: IB: TCP - 8080</a:t>
            </a:r>
          </a:p>
        </p:txBody>
      </p:sp>
      <p:sp>
        <p:nvSpPr>
          <p:cNvPr id="35" name="Würfel 34">
            <a:extLst>
              <a:ext uri="{FF2B5EF4-FFF2-40B4-BE49-F238E27FC236}">
                <a16:creationId xmlns:a16="http://schemas.microsoft.com/office/drawing/2014/main" id="{741984F0-EE94-9342-B544-A6C5613F5749}"/>
              </a:ext>
            </a:extLst>
          </p:cNvPr>
          <p:cNvSpPr/>
          <p:nvPr/>
        </p:nvSpPr>
        <p:spPr>
          <a:xfrm>
            <a:off x="1729253" y="5441430"/>
            <a:ext cx="163690" cy="131609"/>
          </a:xfrm>
          <a:prstGeom prst="cub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5" name="Würfel 84">
            <a:extLst>
              <a:ext uri="{FF2B5EF4-FFF2-40B4-BE49-F238E27FC236}">
                <a16:creationId xmlns:a16="http://schemas.microsoft.com/office/drawing/2014/main" id="{CED183EC-8F00-C94E-A8CD-7199A3EA102A}"/>
              </a:ext>
            </a:extLst>
          </p:cNvPr>
          <p:cNvSpPr/>
          <p:nvPr/>
        </p:nvSpPr>
        <p:spPr>
          <a:xfrm>
            <a:off x="3665728" y="5438863"/>
            <a:ext cx="163690" cy="131609"/>
          </a:xfrm>
          <a:prstGeom prst="cub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5" name="Würfel 94">
            <a:extLst>
              <a:ext uri="{FF2B5EF4-FFF2-40B4-BE49-F238E27FC236}">
                <a16:creationId xmlns:a16="http://schemas.microsoft.com/office/drawing/2014/main" id="{0BE87E2C-98E2-9F45-A54A-3EBF365FDD67}"/>
              </a:ext>
            </a:extLst>
          </p:cNvPr>
          <p:cNvSpPr/>
          <p:nvPr/>
        </p:nvSpPr>
        <p:spPr>
          <a:xfrm>
            <a:off x="5514031" y="5440175"/>
            <a:ext cx="163690" cy="131609"/>
          </a:xfrm>
          <a:prstGeom prst="cub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0" name="Rectangle 79">
            <a:extLst>
              <a:ext uri="{FF2B5EF4-FFF2-40B4-BE49-F238E27FC236}">
                <a16:creationId xmlns:a16="http://schemas.microsoft.com/office/drawing/2014/main" id="{8F35D2EA-3461-6A4F-A927-B4D6AD60C1B0}"/>
              </a:ext>
            </a:extLst>
          </p:cNvPr>
          <p:cNvSpPr/>
          <p:nvPr/>
        </p:nvSpPr>
        <p:spPr>
          <a:xfrm>
            <a:off x="1669901" y="5316849"/>
            <a:ext cx="273699" cy="307444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1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rgbClr val="DF3312"/>
              </a:solidFill>
            </a:endParaRPr>
          </a:p>
        </p:txBody>
      </p:sp>
      <p:sp>
        <p:nvSpPr>
          <p:cNvPr id="101" name="Rectangle 79">
            <a:extLst>
              <a:ext uri="{FF2B5EF4-FFF2-40B4-BE49-F238E27FC236}">
                <a16:creationId xmlns:a16="http://schemas.microsoft.com/office/drawing/2014/main" id="{2076E4A2-FAE6-7F40-BBD5-BF8764E253C6}"/>
              </a:ext>
            </a:extLst>
          </p:cNvPr>
          <p:cNvSpPr/>
          <p:nvPr/>
        </p:nvSpPr>
        <p:spPr>
          <a:xfrm>
            <a:off x="3613101" y="5314365"/>
            <a:ext cx="273699" cy="309928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1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rgbClr val="DF3312"/>
              </a:solidFill>
            </a:endParaRPr>
          </a:p>
        </p:txBody>
      </p:sp>
      <p:sp>
        <p:nvSpPr>
          <p:cNvPr id="102" name="Rectangle 79">
            <a:extLst>
              <a:ext uri="{FF2B5EF4-FFF2-40B4-BE49-F238E27FC236}">
                <a16:creationId xmlns:a16="http://schemas.microsoft.com/office/drawing/2014/main" id="{3868776B-6E5A-A147-9127-F150A2E0C546}"/>
              </a:ext>
            </a:extLst>
          </p:cNvPr>
          <p:cNvSpPr/>
          <p:nvPr/>
        </p:nvSpPr>
        <p:spPr>
          <a:xfrm>
            <a:off x="5461404" y="5309301"/>
            <a:ext cx="273699" cy="316016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1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rgbClr val="DF3312"/>
              </a:solidFill>
            </a:endParaRPr>
          </a:p>
        </p:txBody>
      </p:sp>
      <p:sp>
        <p:nvSpPr>
          <p:cNvPr id="103" name="Textfeld 102">
            <a:extLst>
              <a:ext uri="{FF2B5EF4-FFF2-40B4-BE49-F238E27FC236}">
                <a16:creationId xmlns:a16="http://schemas.microsoft.com/office/drawing/2014/main" id="{368295BB-4F29-764A-A87B-6F4FBCB3A2C7}"/>
              </a:ext>
            </a:extLst>
          </p:cNvPr>
          <p:cNvSpPr txBox="1"/>
          <p:nvPr/>
        </p:nvSpPr>
        <p:spPr>
          <a:xfrm>
            <a:off x="5335111" y="4651115"/>
            <a:ext cx="1037545" cy="30777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FF0000"/>
            </a:solidFill>
            <a:prstDash val="sysDash"/>
          </a:ln>
        </p:spPr>
        <p:txBody>
          <a:bodyPr wrap="square" rtlCol="0">
            <a:spAutoFit/>
          </a:bodyPr>
          <a:lstStyle/>
          <a:p>
            <a:r>
              <a:rPr lang="de-DE" sz="700" b="1" dirty="0">
                <a:solidFill>
                  <a:srgbClr val="FF0000"/>
                </a:solidFill>
              </a:rPr>
              <a:t>SG</a:t>
            </a:r>
            <a:r>
              <a:rPr lang="de-DE" sz="700" dirty="0">
                <a:solidFill>
                  <a:srgbClr val="FF0000"/>
                </a:solidFill>
              </a:rPr>
              <a:t>: IB: TCP – Custom – </a:t>
            </a:r>
            <a:br>
              <a:rPr lang="de-DE" sz="700" dirty="0">
                <a:solidFill>
                  <a:srgbClr val="FF0000"/>
                </a:solidFill>
              </a:rPr>
            </a:br>
            <a:r>
              <a:rPr lang="de-DE" sz="700" dirty="0">
                <a:solidFill>
                  <a:srgbClr val="FF0000"/>
                </a:solidFill>
              </a:rPr>
              <a:t>8080 – </a:t>
            </a:r>
            <a:r>
              <a:rPr lang="de-DE" sz="700" dirty="0" err="1">
                <a:solidFill>
                  <a:srgbClr val="FF0000"/>
                </a:solidFill>
              </a:rPr>
              <a:t>SG_of_ALB</a:t>
            </a:r>
            <a:endParaRPr lang="de-DE" sz="700" dirty="0">
              <a:solidFill>
                <a:srgbClr val="FF0000"/>
              </a:solidFill>
            </a:endParaRPr>
          </a:p>
        </p:txBody>
      </p:sp>
      <p:cxnSp>
        <p:nvCxnSpPr>
          <p:cNvPr id="38" name="Gerade Verbindung 37">
            <a:extLst>
              <a:ext uri="{FF2B5EF4-FFF2-40B4-BE49-F238E27FC236}">
                <a16:creationId xmlns:a16="http://schemas.microsoft.com/office/drawing/2014/main" id="{F1E78F56-F5DD-3343-BE31-5221053D3157}"/>
              </a:ext>
            </a:extLst>
          </p:cNvPr>
          <p:cNvCxnSpPr>
            <a:cxnSpLocks/>
            <a:stCxn id="103" idx="2"/>
          </p:cNvCxnSpPr>
          <p:nvPr/>
        </p:nvCxnSpPr>
        <p:spPr>
          <a:xfrm flipH="1">
            <a:off x="5580185" y="4958892"/>
            <a:ext cx="273699" cy="357957"/>
          </a:xfrm>
          <a:prstGeom prst="line">
            <a:avLst/>
          </a:prstGeom>
          <a:ln w="127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feld 103">
            <a:extLst>
              <a:ext uri="{FF2B5EF4-FFF2-40B4-BE49-F238E27FC236}">
                <a16:creationId xmlns:a16="http://schemas.microsoft.com/office/drawing/2014/main" id="{834EF9B0-9B27-404B-AC72-EE723539BCB7}"/>
              </a:ext>
            </a:extLst>
          </p:cNvPr>
          <p:cNvSpPr txBox="1"/>
          <p:nvPr/>
        </p:nvSpPr>
        <p:spPr>
          <a:xfrm>
            <a:off x="7282743" y="1344898"/>
            <a:ext cx="1702739" cy="21882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800" b="1" dirty="0"/>
              <a:t>Task-</a:t>
            </a:r>
            <a:r>
              <a:rPr lang="de-DE" sz="800" b="1" dirty="0" err="1"/>
              <a:t>Def</a:t>
            </a:r>
            <a:endParaRPr lang="de-DE" sz="800" b="1" dirty="0"/>
          </a:p>
        </p:txBody>
      </p:sp>
      <p:sp>
        <p:nvSpPr>
          <p:cNvPr id="106" name="Textfeld 105">
            <a:extLst>
              <a:ext uri="{FF2B5EF4-FFF2-40B4-BE49-F238E27FC236}">
                <a16:creationId xmlns:a16="http://schemas.microsoft.com/office/drawing/2014/main" id="{1D13B9A9-F184-0E45-9F77-3E670378CC90}"/>
              </a:ext>
            </a:extLst>
          </p:cNvPr>
          <p:cNvSpPr txBox="1"/>
          <p:nvPr/>
        </p:nvSpPr>
        <p:spPr>
          <a:xfrm>
            <a:off x="7282744" y="1589829"/>
            <a:ext cx="1706014" cy="1308050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marL="171450" indent="-171450">
              <a:buClr>
                <a:schemeClr val="accent2">
                  <a:lumMod val="75000"/>
                </a:schemeClr>
              </a:buClr>
              <a:buFont typeface="Wingdings" pitchFamily="2" charset="2"/>
              <a:buChar char="Ø"/>
            </a:pPr>
            <a:r>
              <a:rPr lang="de-DE" sz="800" dirty="0" err="1"/>
              <a:t>Role</a:t>
            </a:r>
            <a:endParaRPr lang="de-DE" sz="800" dirty="0"/>
          </a:p>
          <a:p>
            <a:pPr marL="171450" indent="-171450">
              <a:buClr>
                <a:schemeClr val="accent2">
                  <a:lumMod val="75000"/>
                </a:schemeClr>
              </a:buClr>
              <a:buFont typeface="Wingdings" pitchFamily="2" charset="2"/>
              <a:buChar char="Ø"/>
            </a:pPr>
            <a:r>
              <a:rPr lang="de-DE" sz="800" dirty="0" err="1"/>
              <a:t>ecsTaskExecRole</a:t>
            </a:r>
            <a:br>
              <a:rPr lang="de-DE" sz="800" dirty="0"/>
            </a:br>
            <a:r>
              <a:rPr lang="de-DE" sz="700" i="1" dirty="0"/>
              <a:t>(Image pull + </a:t>
            </a:r>
            <a:r>
              <a:rPr lang="de-DE" sz="700" i="1" dirty="0" err="1"/>
              <a:t>CloudWatch</a:t>
            </a:r>
            <a:r>
              <a:rPr lang="de-DE" sz="700" i="1" dirty="0"/>
              <a:t>-Logs)</a:t>
            </a:r>
          </a:p>
          <a:p>
            <a:pPr marL="171450" indent="-171450">
              <a:buClr>
                <a:schemeClr val="accent2">
                  <a:lumMod val="75000"/>
                </a:schemeClr>
              </a:buClr>
              <a:buFont typeface="Wingdings" pitchFamily="2" charset="2"/>
              <a:buChar char="Ø"/>
            </a:pPr>
            <a:r>
              <a:rPr lang="de-DE" sz="800" dirty="0"/>
              <a:t>Network-Mode</a:t>
            </a:r>
          </a:p>
          <a:p>
            <a:pPr marL="171450" indent="-171450">
              <a:buClr>
                <a:schemeClr val="accent2">
                  <a:lumMod val="75000"/>
                </a:schemeClr>
              </a:buClr>
              <a:buFont typeface="Wingdings" pitchFamily="2" charset="2"/>
              <a:buChar char="Ø"/>
            </a:pPr>
            <a:r>
              <a:rPr lang="de-DE" sz="800" dirty="0"/>
              <a:t>Memory-size + CPU</a:t>
            </a:r>
          </a:p>
          <a:p>
            <a:pPr marL="171450" indent="-171450">
              <a:buClr>
                <a:schemeClr val="accent2">
                  <a:lumMod val="75000"/>
                </a:schemeClr>
              </a:buClr>
              <a:buFont typeface="Wingdings" pitchFamily="2" charset="2"/>
              <a:buChar char="Ø"/>
            </a:pPr>
            <a:r>
              <a:rPr lang="de-DE" sz="800" dirty="0"/>
              <a:t>Container</a:t>
            </a:r>
          </a:p>
          <a:p>
            <a:pPr marL="628650" lvl="1" indent="-171450">
              <a:buClr>
                <a:schemeClr val="accent2">
                  <a:lumMod val="75000"/>
                </a:schemeClr>
              </a:buClr>
              <a:buFont typeface="Wingdings" pitchFamily="2" charset="2"/>
              <a:buChar char="Ø"/>
            </a:pPr>
            <a:r>
              <a:rPr lang="de-DE" sz="800" dirty="0"/>
              <a:t>Image</a:t>
            </a:r>
          </a:p>
          <a:p>
            <a:pPr marL="628650" lvl="1" indent="-171450">
              <a:buClr>
                <a:schemeClr val="accent2">
                  <a:lumMod val="75000"/>
                </a:schemeClr>
              </a:buClr>
              <a:buFont typeface="Wingdings" pitchFamily="2" charset="2"/>
              <a:buChar char="Ø"/>
            </a:pPr>
            <a:r>
              <a:rPr lang="de-DE" sz="800" dirty="0"/>
              <a:t>Memory</a:t>
            </a:r>
          </a:p>
          <a:p>
            <a:pPr marL="628650" lvl="1" indent="-171450">
              <a:buClr>
                <a:schemeClr val="accent2">
                  <a:lumMod val="75000"/>
                </a:schemeClr>
              </a:buClr>
              <a:buFont typeface="Wingdings" pitchFamily="2" charset="2"/>
              <a:buChar char="Ø"/>
            </a:pPr>
            <a:r>
              <a:rPr lang="de-DE" sz="800" dirty="0"/>
              <a:t>Port-Mapping</a:t>
            </a:r>
          </a:p>
          <a:p>
            <a:pPr marL="628650" lvl="1" indent="-171450">
              <a:buClr>
                <a:schemeClr val="accent2">
                  <a:lumMod val="75000"/>
                </a:schemeClr>
              </a:buClr>
              <a:buFont typeface="Wingdings" pitchFamily="2" charset="2"/>
              <a:buChar char="Ø"/>
            </a:pPr>
            <a:endParaRPr lang="de-DE" sz="800" dirty="0"/>
          </a:p>
        </p:txBody>
      </p:sp>
      <p:sp>
        <p:nvSpPr>
          <p:cNvPr id="107" name="Textfeld 106">
            <a:extLst>
              <a:ext uri="{FF2B5EF4-FFF2-40B4-BE49-F238E27FC236}">
                <a16:creationId xmlns:a16="http://schemas.microsoft.com/office/drawing/2014/main" id="{A72389E5-37E5-3A4D-AABF-8ECECDB3381C}"/>
              </a:ext>
            </a:extLst>
          </p:cNvPr>
          <p:cNvSpPr txBox="1"/>
          <p:nvPr/>
        </p:nvSpPr>
        <p:spPr>
          <a:xfrm>
            <a:off x="9423005" y="1344898"/>
            <a:ext cx="2026585" cy="21882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800" b="1" dirty="0"/>
              <a:t>Service</a:t>
            </a:r>
          </a:p>
        </p:txBody>
      </p:sp>
      <p:sp>
        <p:nvSpPr>
          <p:cNvPr id="109" name="Textfeld 108">
            <a:extLst>
              <a:ext uri="{FF2B5EF4-FFF2-40B4-BE49-F238E27FC236}">
                <a16:creationId xmlns:a16="http://schemas.microsoft.com/office/drawing/2014/main" id="{56668EC7-580A-D14C-B49E-671AE6808A58}"/>
              </a:ext>
            </a:extLst>
          </p:cNvPr>
          <p:cNvSpPr txBox="1"/>
          <p:nvPr/>
        </p:nvSpPr>
        <p:spPr>
          <a:xfrm>
            <a:off x="9425001" y="1589828"/>
            <a:ext cx="2026589" cy="1815882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marL="171450" indent="-171450">
              <a:buClr>
                <a:schemeClr val="accent2">
                  <a:lumMod val="75000"/>
                </a:schemeClr>
              </a:buClr>
              <a:buFont typeface="Wingdings" pitchFamily="2" charset="2"/>
              <a:buChar char="Ø"/>
            </a:pPr>
            <a:r>
              <a:rPr lang="de-DE" sz="800" dirty="0"/>
              <a:t>Service Type: REPLICA.  DAEMON</a:t>
            </a:r>
          </a:p>
          <a:p>
            <a:pPr marL="171450" indent="-171450">
              <a:buClr>
                <a:schemeClr val="accent2">
                  <a:lumMod val="75000"/>
                </a:schemeClr>
              </a:buClr>
              <a:buFont typeface="Wingdings" pitchFamily="2" charset="2"/>
              <a:buChar char="Ø"/>
            </a:pPr>
            <a:r>
              <a:rPr lang="de-DE" sz="800" dirty="0" err="1"/>
              <a:t>Number</a:t>
            </a:r>
            <a:r>
              <a:rPr lang="de-DE" sz="800" dirty="0"/>
              <a:t> </a:t>
            </a:r>
            <a:r>
              <a:rPr lang="de-DE" sz="800" dirty="0" err="1"/>
              <a:t>of</a:t>
            </a:r>
            <a:r>
              <a:rPr lang="de-DE" sz="800" dirty="0"/>
              <a:t> Tasks</a:t>
            </a:r>
          </a:p>
          <a:p>
            <a:pPr marL="171450" indent="-171450">
              <a:buClr>
                <a:schemeClr val="accent2">
                  <a:lumMod val="75000"/>
                </a:schemeClr>
              </a:buClr>
              <a:buFont typeface="Wingdings" pitchFamily="2" charset="2"/>
              <a:buChar char="Ø"/>
            </a:pPr>
            <a:r>
              <a:rPr lang="de-DE" sz="800" dirty="0"/>
              <a:t>Min. </a:t>
            </a:r>
            <a:r>
              <a:rPr lang="de-DE" sz="800" dirty="0" err="1"/>
              <a:t>Health</a:t>
            </a:r>
            <a:r>
              <a:rPr lang="de-DE" sz="800" dirty="0"/>
              <a:t> </a:t>
            </a:r>
            <a:r>
              <a:rPr lang="de-DE" sz="800" dirty="0" err="1"/>
              <a:t>Percent</a:t>
            </a:r>
            <a:endParaRPr lang="de-DE" sz="800" dirty="0"/>
          </a:p>
          <a:p>
            <a:pPr marL="171450" indent="-171450">
              <a:buClr>
                <a:schemeClr val="accent2">
                  <a:lumMod val="75000"/>
                </a:schemeClr>
              </a:buClr>
              <a:buFont typeface="Wingdings" pitchFamily="2" charset="2"/>
              <a:buChar char="Ø"/>
            </a:pPr>
            <a:r>
              <a:rPr lang="de-DE" sz="800" dirty="0" err="1"/>
              <a:t>Deployment</a:t>
            </a:r>
            <a:endParaRPr lang="de-DE" sz="800" dirty="0"/>
          </a:p>
          <a:p>
            <a:pPr marL="628650" lvl="1" indent="-171450">
              <a:buClr>
                <a:schemeClr val="accent2">
                  <a:lumMod val="75000"/>
                </a:schemeClr>
              </a:buClr>
              <a:buFont typeface="Wingdings" pitchFamily="2" charset="2"/>
              <a:buChar char="Ø"/>
            </a:pPr>
            <a:r>
              <a:rPr lang="de-DE" sz="800" dirty="0"/>
              <a:t>Rolling	</a:t>
            </a:r>
          </a:p>
          <a:p>
            <a:pPr marL="628650" lvl="1" indent="-171450">
              <a:buClr>
                <a:schemeClr val="accent2">
                  <a:lumMod val="75000"/>
                </a:schemeClr>
              </a:buClr>
              <a:buFont typeface="Wingdings" pitchFamily="2" charset="2"/>
              <a:buChar char="Ø"/>
            </a:pPr>
            <a:r>
              <a:rPr lang="de-DE" sz="800" dirty="0"/>
              <a:t>Blue-Green via </a:t>
            </a:r>
            <a:r>
              <a:rPr lang="de-DE" sz="800" dirty="0" err="1"/>
              <a:t>CodeDeploy</a:t>
            </a:r>
            <a:endParaRPr lang="de-DE" sz="800" dirty="0"/>
          </a:p>
          <a:p>
            <a:pPr marL="171450" indent="-171450">
              <a:buClr>
                <a:schemeClr val="accent2">
                  <a:lumMod val="75000"/>
                </a:schemeClr>
              </a:buClr>
              <a:buFont typeface="Wingdings" pitchFamily="2" charset="2"/>
              <a:buChar char="Ø"/>
            </a:pPr>
            <a:r>
              <a:rPr lang="de-DE" sz="800" dirty="0"/>
              <a:t>Task Placement</a:t>
            </a:r>
            <a:br>
              <a:rPr lang="de-DE" sz="800" dirty="0"/>
            </a:br>
            <a:endParaRPr lang="de-DE" sz="800" dirty="0"/>
          </a:p>
          <a:p>
            <a:pPr marL="171450" indent="-171450">
              <a:buClr>
                <a:schemeClr val="accent2">
                  <a:lumMod val="75000"/>
                </a:schemeClr>
              </a:buClr>
              <a:buFont typeface="Wingdings" pitchFamily="2" charset="2"/>
              <a:buChar char="Ø"/>
            </a:pPr>
            <a:r>
              <a:rPr lang="de-DE" sz="800" dirty="0"/>
              <a:t>VPC + </a:t>
            </a:r>
            <a:r>
              <a:rPr lang="de-DE" sz="800" dirty="0" err="1"/>
              <a:t>Subnet</a:t>
            </a:r>
            <a:r>
              <a:rPr lang="de-DE" sz="800" dirty="0"/>
              <a:t> + </a:t>
            </a:r>
            <a:r>
              <a:rPr lang="de-DE" sz="800" dirty="0" err="1"/>
              <a:t>SecurityGroup</a:t>
            </a:r>
            <a:endParaRPr lang="de-DE" sz="800" dirty="0"/>
          </a:p>
          <a:p>
            <a:pPr marL="171450" indent="-171450">
              <a:buClr>
                <a:schemeClr val="accent2">
                  <a:lumMod val="75000"/>
                </a:schemeClr>
              </a:buClr>
              <a:buFont typeface="Wingdings" pitchFamily="2" charset="2"/>
              <a:buChar char="Ø"/>
            </a:pPr>
            <a:r>
              <a:rPr lang="de-DE" sz="800" dirty="0" err="1"/>
              <a:t>Loadbalancer</a:t>
            </a:r>
            <a:endParaRPr lang="de-DE" sz="800" dirty="0"/>
          </a:p>
          <a:p>
            <a:pPr marL="171450" indent="-171450">
              <a:buClr>
                <a:schemeClr val="accent2">
                  <a:lumMod val="75000"/>
                </a:schemeClr>
              </a:buClr>
              <a:buFont typeface="Wingdings" pitchFamily="2" charset="2"/>
              <a:buChar char="Ø"/>
            </a:pPr>
            <a:r>
              <a:rPr lang="de-DE" sz="800" dirty="0"/>
              <a:t>Service Discovery</a:t>
            </a:r>
          </a:p>
          <a:p>
            <a:pPr marL="171450" indent="-171450">
              <a:buClr>
                <a:schemeClr val="accent2">
                  <a:lumMod val="75000"/>
                </a:schemeClr>
              </a:buClr>
              <a:buFont typeface="Wingdings" pitchFamily="2" charset="2"/>
              <a:buChar char="Ø"/>
            </a:pPr>
            <a:endParaRPr lang="de-DE" sz="800" dirty="0"/>
          </a:p>
          <a:p>
            <a:pPr marL="171450" indent="-171450">
              <a:buClr>
                <a:schemeClr val="accent2">
                  <a:lumMod val="75000"/>
                </a:schemeClr>
              </a:buClr>
              <a:buFont typeface="Wingdings" pitchFamily="2" charset="2"/>
              <a:buChar char="Ø"/>
            </a:pPr>
            <a:r>
              <a:rPr lang="de-DE" sz="800" dirty="0"/>
              <a:t>Task </a:t>
            </a:r>
            <a:r>
              <a:rPr lang="de-DE" sz="800" dirty="0" err="1"/>
              <a:t>Scaling</a:t>
            </a:r>
            <a:r>
              <a:rPr lang="de-DE" sz="800" dirty="0"/>
              <a:t> </a:t>
            </a:r>
            <a:r>
              <a:rPr lang="de-DE" sz="800" dirty="0" err="1"/>
              <a:t>Policies</a:t>
            </a:r>
            <a:endParaRPr lang="de-DE" sz="800" dirty="0"/>
          </a:p>
          <a:p>
            <a:pPr marL="171450" indent="-171450">
              <a:buClr>
                <a:schemeClr val="accent2">
                  <a:lumMod val="75000"/>
                </a:schemeClr>
              </a:buClr>
              <a:buFont typeface="Wingdings" pitchFamily="2" charset="2"/>
              <a:buChar char="Ø"/>
            </a:pPr>
            <a:endParaRPr lang="de-DE" sz="800" dirty="0"/>
          </a:p>
        </p:txBody>
      </p:sp>
      <p:cxnSp>
        <p:nvCxnSpPr>
          <p:cNvPr id="110" name="Gerade Verbindung 109">
            <a:extLst>
              <a:ext uri="{FF2B5EF4-FFF2-40B4-BE49-F238E27FC236}">
                <a16:creationId xmlns:a16="http://schemas.microsoft.com/office/drawing/2014/main" id="{EDCC4BB3-6AA2-BD47-AAD8-244AEDA8F94B}"/>
              </a:ext>
            </a:extLst>
          </p:cNvPr>
          <p:cNvCxnSpPr>
            <a:cxnSpLocks/>
          </p:cNvCxnSpPr>
          <p:nvPr/>
        </p:nvCxnSpPr>
        <p:spPr>
          <a:xfrm>
            <a:off x="9425873" y="2553188"/>
            <a:ext cx="2026589" cy="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Gerade Verbindung 110">
            <a:extLst>
              <a:ext uri="{FF2B5EF4-FFF2-40B4-BE49-F238E27FC236}">
                <a16:creationId xmlns:a16="http://schemas.microsoft.com/office/drawing/2014/main" id="{3CEB4DD9-701D-C340-A8DD-B38C4E8AD0B7}"/>
              </a:ext>
            </a:extLst>
          </p:cNvPr>
          <p:cNvCxnSpPr>
            <a:cxnSpLocks/>
          </p:cNvCxnSpPr>
          <p:nvPr/>
        </p:nvCxnSpPr>
        <p:spPr>
          <a:xfrm>
            <a:off x="9439733" y="3028848"/>
            <a:ext cx="2026589" cy="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Gerade Verbindung mit Pfeil 112">
            <a:extLst>
              <a:ext uri="{FF2B5EF4-FFF2-40B4-BE49-F238E27FC236}">
                <a16:creationId xmlns:a16="http://schemas.microsoft.com/office/drawing/2014/main" id="{A432B263-26E6-BC45-9BBD-814490960367}"/>
              </a:ext>
            </a:extLst>
          </p:cNvPr>
          <p:cNvCxnSpPr>
            <a:stCxn id="70" idx="2"/>
          </p:cNvCxnSpPr>
          <p:nvPr/>
        </p:nvCxnSpPr>
        <p:spPr>
          <a:xfrm flipH="1">
            <a:off x="2032000" y="1661509"/>
            <a:ext cx="1596108" cy="627664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Gerade Verbindung mit Pfeil 113">
            <a:extLst>
              <a:ext uri="{FF2B5EF4-FFF2-40B4-BE49-F238E27FC236}">
                <a16:creationId xmlns:a16="http://schemas.microsoft.com/office/drawing/2014/main" id="{3E2447DD-74BC-A649-917A-33F00A7EC580}"/>
              </a:ext>
            </a:extLst>
          </p:cNvPr>
          <p:cNvCxnSpPr>
            <a:cxnSpLocks/>
            <a:stCxn id="70" idx="2"/>
            <a:endCxn id="89" idx="0"/>
          </p:cNvCxnSpPr>
          <p:nvPr/>
        </p:nvCxnSpPr>
        <p:spPr>
          <a:xfrm>
            <a:off x="3628108" y="1661509"/>
            <a:ext cx="1313906" cy="535497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Gerade Verbindung mit Pfeil 116">
            <a:extLst>
              <a:ext uri="{FF2B5EF4-FFF2-40B4-BE49-F238E27FC236}">
                <a16:creationId xmlns:a16="http://schemas.microsoft.com/office/drawing/2014/main" id="{0EF4C305-FB8E-1944-9745-FE9ED274529D}"/>
              </a:ext>
            </a:extLst>
          </p:cNvPr>
          <p:cNvCxnSpPr>
            <a:cxnSpLocks/>
            <a:stCxn id="70" idx="2"/>
          </p:cNvCxnSpPr>
          <p:nvPr/>
        </p:nvCxnSpPr>
        <p:spPr>
          <a:xfrm flipH="1">
            <a:off x="3500800" y="1661509"/>
            <a:ext cx="127308" cy="521811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5" name="Graphic 54">
            <a:extLst>
              <a:ext uri="{FF2B5EF4-FFF2-40B4-BE49-F238E27FC236}">
                <a16:creationId xmlns:a16="http://schemas.microsoft.com/office/drawing/2014/main" id="{E82406FB-DE49-3E4D-AAA1-54A928D6243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784189" y="1607335"/>
            <a:ext cx="163918" cy="163918"/>
          </a:xfrm>
          <a:prstGeom prst="rect">
            <a:avLst/>
          </a:prstGeom>
        </p:spPr>
      </p:pic>
      <p:pic>
        <p:nvPicPr>
          <p:cNvPr id="126" name="Graphic 54">
            <a:extLst>
              <a:ext uri="{FF2B5EF4-FFF2-40B4-BE49-F238E27FC236}">
                <a16:creationId xmlns:a16="http://schemas.microsoft.com/office/drawing/2014/main" id="{79D505B7-DFCD-F940-8BC6-9DEE5023124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722104" y="5302933"/>
            <a:ext cx="169291" cy="169291"/>
          </a:xfrm>
          <a:prstGeom prst="rect">
            <a:avLst/>
          </a:prstGeom>
        </p:spPr>
      </p:pic>
      <p:pic>
        <p:nvPicPr>
          <p:cNvPr id="127" name="Graphic 54">
            <a:extLst>
              <a:ext uri="{FF2B5EF4-FFF2-40B4-BE49-F238E27FC236}">
                <a16:creationId xmlns:a16="http://schemas.microsoft.com/office/drawing/2014/main" id="{A0E63C00-CD05-7648-956F-DCF061D945E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658623" y="5299766"/>
            <a:ext cx="169291" cy="169291"/>
          </a:xfrm>
          <a:prstGeom prst="rect">
            <a:avLst/>
          </a:prstGeom>
        </p:spPr>
      </p:pic>
      <p:pic>
        <p:nvPicPr>
          <p:cNvPr id="130" name="Graphic 54">
            <a:extLst>
              <a:ext uri="{FF2B5EF4-FFF2-40B4-BE49-F238E27FC236}">
                <a16:creationId xmlns:a16="http://schemas.microsoft.com/office/drawing/2014/main" id="{4C23D58D-BC8F-2841-9BF2-E53A11D873D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512158" y="5305432"/>
            <a:ext cx="169291" cy="169291"/>
          </a:xfrm>
          <a:prstGeom prst="rect">
            <a:avLst/>
          </a:prstGeom>
        </p:spPr>
      </p:pic>
      <p:pic>
        <p:nvPicPr>
          <p:cNvPr id="131" name="Graphic 54">
            <a:extLst>
              <a:ext uri="{FF2B5EF4-FFF2-40B4-BE49-F238E27FC236}">
                <a16:creationId xmlns:a16="http://schemas.microsoft.com/office/drawing/2014/main" id="{6E243D1A-2434-AB49-A0C6-CBD09E5F045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273144" y="1714549"/>
            <a:ext cx="163918" cy="163918"/>
          </a:xfrm>
          <a:prstGeom prst="rect">
            <a:avLst/>
          </a:prstGeom>
        </p:spPr>
      </p:pic>
      <p:sp>
        <p:nvSpPr>
          <p:cNvPr id="135" name="Rechteck 134">
            <a:extLst>
              <a:ext uri="{FF2B5EF4-FFF2-40B4-BE49-F238E27FC236}">
                <a16:creationId xmlns:a16="http://schemas.microsoft.com/office/drawing/2014/main" id="{1D76F685-C945-E048-A48F-79EFDF3DF53F}"/>
              </a:ext>
            </a:extLst>
          </p:cNvPr>
          <p:cNvSpPr/>
          <p:nvPr/>
        </p:nvSpPr>
        <p:spPr>
          <a:xfrm>
            <a:off x="9444345" y="3655840"/>
            <a:ext cx="2284335" cy="2677132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36" name="Graphic 33">
            <a:extLst>
              <a:ext uri="{FF2B5EF4-FFF2-40B4-BE49-F238E27FC236}">
                <a16:creationId xmlns:a16="http://schemas.microsoft.com/office/drawing/2014/main" id="{78F6A1C9-8A4A-E74A-A46C-71BB3691ADF1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9444345" y="3657596"/>
            <a:ext cx="334613" cy="334613"/>
          </a:xfrm>
          <a:prstGeom prst="rect">
            <a:avLst/>
          </a:prstGeom>
        </p:spPr>
      </p:pic>
      <p:sp>
        <p:nvSpPr>
          <p:cNvPr id="137" name="Textfeld 136">
            <a:extLst>
              <a:ext uri="{FF2B5EF4-FFF2-40B4-BE49-F238E27FC236}">
                <a16:creationId xmlns:a16="http://schemas.microsoft.com/office/drawing/2014/main" id="{F2AAE6B5-BA7A-E543-A2C3-4171A50965D0}"/>
              </a:ext>
            </a:extLst>
          </p:cNvPr>
          <p:cNvSpPr txBox="1"/>
          <p:nvPr/>
        </p:nvSpPr>
        <p:spPr>
          <a:xfrm>
            <a:off x="9735761" y="3785647"/>
            <a:ext cx="4552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b="1" dirty="0">
                <a:solidFill>
                  <a:srgbClr val="7030A0"/>
                </a:solidFill>
              </a:rPr>
              <a:t>ELB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B156E76F-E1D8-F84A-8832-7273B84089D5}"/>
              </a:ext>
            </a:extLst>
          </p:cNvPr>
          <p:cNvSpPr/>
          <p:nvPr/>
        </p:nvSpPr>
        <p:spPr>
          <a:xfrm>
            <a:off x="9899242" y="4369070"/>
            <a:ext cx="1383956" cy="485365"/>
          </a:xfrm>
          <a:prstGeom prst="rect">
            <a:avLst/>
          </a:prstGeom>
          <a:noFill/>
          <a:ln w="635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9" name="Textfeld 98">
            <a:extLst>
              <a:ext uri="{FF2B5EF4-FFF2-40B4-BE49-F238E27FC236}">
                <a16:creationId xmlns:a16="http://schemas.microsoft.com/office/drawing/2014/main" id="{81A441C3-9CDC-1A40-87C3-DFA40289F460}"/>
              </a:ext>
            </a:extLst>
          </p:cNvPr>
          <p:cNvSpPr txBox="1"/>
          <p:nvPr/>
        </p:nvSpPr>
        <p:spPr>
          <a:xfrm>
            <a:off x="9806316" y="4220786"/>
            <a:ext cx="559134" cy="199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00" b="1" dirty="0" err="1"/>
              <a:t>Listener</a:t>
            </a:r>
            <a:endParaRPr lang="de-DE" sz="700" dirty="0"/>
          </a:p>
        </p:txBody>
      </p:sp>
      <p:sp>
        <p:nvSpPr>
          <p:cNvPr id="105" name="Rechteck 104">
            <a:extLst>
              <a:ext uri="{FF2B5EF4-FFF2-40B4-BE49-F238E27FC236}">
                <a16:creationId xmlns:a16="http://schemas.microsoft.com/office/drawing/2014/main" id="{36E4D5B9-F17A-594D-9CD9-B855F4AB6A13}"/>
              </a:ext>
            </a:extLst>
          </p:cNvPr>
          <p:cNvSpPr/>
          <p:nvPr/>
        </p:nvSpPr>
        <p:spPr>
          <a:xfrm>
            <a:off x="10555077" y="4264171"/>
            <a:ext cx="154187" cy="142452"/>
          </a:xfrm>
          <a:prstGeom prst="rect">
            <a:avLst/>
          </a:prstGeom>
          <a:solidFill>
            <a:srgbClr val="7030A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8" name="Rechteck 107">
            <a:extLst>
              <a:ext uri="{FF2B5EF4-FFF2-40B4-BE49-F238E27FC236}">
                <a16:creationId xmlns:a16="http://schemas.microsoft.com/office/drawing/2014/main" id="{68DDD835-081E-F84A-8346-F6B368726F41}"/>
              </a:ext>
            </a:extLst>
          </p:cNvPr>
          <p:cNvSpPr/>
          <p:nvPr/>
        </p:nvSpPr>
        <p:spPr>
          <a:xfrm>
            <a:off x="9778958" y="5176420"/>
            <a:ext cx="1733804" cy="812984"/>
          </a:xfrm>
          <a:prstGeom prst="rect">
            <a:avLst/>
          </a:prstGeom>
          <a:noFill/>
          <a:ln w="635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2" name="Textfeld 111">
            <a:extLst>
              <a:ext uri="{FF2B5EF4-FFF2-40B4-BE49-F238E27FC236}">
                <a16:creationId xmlns:a16="http://schemas.microsoft.com/office/drawing/2014/main" id="{42AC89FB-1B56-D14F-89A0-223524A93537}"/>
              </a:ext>
            </a:extLst>
          </p:cNvPr>
          <p:cNvSpPr txBox="1"/>
          <p:nvPr/>
        </p:nvSpPr>
        <p:spPr>
          <a:xfrm>
            <a:off x="9690466" y="5027174"/>
            <a:ext cx="70155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00" b="1" dirty="0" err="1"/>
              <a:t>TargetGroup</a:t>
            </a:r>
            <a:endParaRPr lang="de-DE" sz="700" dirty="0"/>
          </a:p>
        </p:txBody>
      </p:sp>
      <p:sp>
        <p:nvSpPr>
          <p:cNvPr id="115" name="Rechteck 114">
            <a:extLst>
              <a:ext uri="{FF2B5EF4-FFF2-40B4-BE49-F238E27FC236}">
                <a16:creationId xmlns:a16="http://schemas.microsoft.com/office/drawing/2014/main" id="{5E86B374-35B7-954C-B940-473B8324FE2D}"/>
              </a:ext>
            </a:extLst>
          </p:cNvPr>
          <p:cNvSpPr/>
          <p:nvPr/>
        </p:nvSpPr>
        <p:spPr>
          <a:xfrm>
            <a:off x="10565672" y="5139334"/>
            <a:ext cx="154187" cy="142452"/>
          </a:xfrm>
          <a:prstGeom prst="rect">
            <a:avLst/>
          </a:prstGeom>
          <a:solidFill>
            <a:srgbClr val="7030A0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6" name="Textfeld 115">
            <a:extLst>
              <a:ext uri="{FF2B5EF4-FFF2-40B4-BE49-F238E27FC236}">
                <a16:creationId xmlns:a16="http://schemas.microsoft.com/office/drawing/2014/main" id="{3CC89BE4-83B1-B74F-94BF-1A5E10815567}"/>
              </a:ext>
            </a:extLst>
          </p:cNvPr>
          <p:cNvSpPr txBox="1"/>
          <p:nvPr/>
        </p:nvSpPr>
        <p:spPr>
          <a:xfrm>
            <a:off x="10422556" y="4420027"/>
            <a:ext cx="433754" cy="14407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72000" tIns="0" rIns="36000" bIns="36000" rtlCol="0">
            <a:spAutoFit/>
          </a:bodyPr>
          <a:lstStyle/>
          <a:p>
            <a:r>
              <a:rPr lang="de-DE" sz="700" b="1" dirty="0"/>
              <a:t>tcp:8080</a:t>
            </a:r>
            <a:endParaRPr lang="de-DE" sz="700" dirty="0"/>
          </a:p>
        </p:txBody>
      </p:sp>
      <p:sp>
        <p:nvSpPr>
          <p:cNvPr id="118" name="Textfeld 117">
            <a:extLst>
              <a:ext uri="{FF2B5EF4-FFF2-40B4-BE49-F238E27FC236}">
                <a16:creationId xmlns:a16="http://schemas.microsoft.com/office/drawing/2014/main" id="{0329BD59-678E-AF4F-86A8-FE5FEA82DA62}"/>
              </a:ext>
            </a:extLst>
          </p:cNvPr>
          <p:cNvSpPr txBox="1"/>
          <p:nvPr/>
        </p:nvSpPr>
        <p:spPr>
          <a:xfrm>
            <a:off x="10436297" y="5293333"/>
            <a:ext cx="433754" cy="14407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72000" tIns="0" rIns="36000" bIns="36000" rtlCol="0">
            <a:spAutoFit/>
          </a:bodyPr>
          <a:lstStyle/>
          <a:p>
            <a:r>
              <a:rPr lang="de-DE" sz="700" b="1" dirty="0"/>
              <a:t>tcp:8080</a:t>
            </a:r>
            <a:endParaRPr lang="de-DE" sz="700" dirty="0"/>
          </a:p>
        </p:txBody>
      </p: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ECCBC67F-A989-5B4B-B091-5415C4CD40ED}"/>
              </a:ext>
            </a:extLst>
          </p:cNvPr>
          <p:cNvCxnSpPr>
            <a:stCxn id="116" idx="2"/>
            <a:endCxn id="115" idx="0"/>
          </p:cNvCxnSpPr>
          <p:nvPr/>
        </p:nvCxnSpPr>
        <p:spPr>
          <a:xfrm>
            <a:off x="10639433" y="4564100"/>
            <a:ext cx="3333" cy="5752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Rechteck 118">
            <a:extLst>
              <a:ext uri="{FF2B5EF4-FFF2-40B4-BE49-F238E27FC236}">
                <a16:creationId xmlns:a16="http://schemas.microsoft.com/office/drawing/2014/main" id="{9B86C0A6-BDD6-7045-8D1A-D681254225AB}"/>
              </a:ext>
            </a:extLst>
          </p:cNvPr>
          <p:cNvSpPr/>
          <p:nvPr/>
        </p:nvSpPr>
        <p:spPr>
          <a:xfrm>
            <a:off x="9843337" y="5634812"/>
            <a:ext cx="1622985" cy="295473"/>
          </a:xfrm>
          <a:prstGeom prst="rect">
            <a:avLst/>
          </a:prstGeom>
          <a:noFill/>
          <a:ln w="6350">
            <a:solidFill>
              <a:schemeClr val="tx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0" name="Textfeld 119">
            <a:extLst>
              <a:ext uri="{FF2B5EF4-FFF2-40B4-BE49-F238E27FC236}">
                <a16:creationId xmlns:a16="http://schemas.microsoft.com/office/drawing/2014/main" id="{C04FE2E8-7A45-8B43-B6E4-777C015B400B}"/>
              </a:ext>
            </a:extLst>
          </p:cNvPr>
          <p:cNvSpPr txBox="1"/>
          <p:nvPr/>
        </p:nvSpPr>
        <p:spPr>
          <a:xfrm>
            <a:off x="9753261" y="5490579"/>
            <a:ext cx="41135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600" i="1" dirty="0" err="1"/>
              <a:t>targets</a:t>
            </a:r>
            <a:endParaRPr lang="de-DE" sz="600" i="1" dirty="0"/>
          </a:p>
        </p:txBody>
      </p:sp>
      <p:sp>
        <p:nvSpPr>
          <p:cNvPr id="121" name="Würfel 120">
            <a:extLst>
              <a:ext uri="{FF2B5EF4-FFF2-40B4-BE49-F238E27FC236}">
                <a16:creationId xmlns:a16="http://schemas.microsoft.com/office/drawing/2014/main" id="{5A4D6C85-0AC9-EE4D-8B3F-888DFEDB681C}"/>
              </a:ext>
            </a:extLst>
          </p:cNvPr>
          <p:cNvSpPr/>
          <p:nvPr/>
        </p:nvSpPr>
        <p:spPr>
          <a:xfrm>
            <a:off x="9973012" y="5701084"/>
            <a:ext cx="123377" cy="104381"/>
          </a:xfrm>
          <a:prstGeom prst="cub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2" name="Textfeld 121">
            <a:extLst>
              <a:ext uri="{FF2B5EF4-FFF2-40B4-BE49-F238E27FC236}">
                <a16:creationId xmlns:a16="http://schemas.microsoft.com/office/drawing/2014/main" id="{C52CBED7-B069-E14F-9282-E3A5344093C3}"/>
              </a:ext>
            </a:extLst>
          </p:cNvPr>
          <p:cNvSpPr txBox="1"/>
          <p:nvPr/>
        </p:nvSpPr>
        <p:spPr>
          <a:xfrm>
            <a:off x="9922315" y="5792317"/>
            <a:ext cx="203169" cy="144073"/>
          </a:xfrm>
          <a:prstGeom prst="rect">
            <a:avLst/>
          </a:prstGeom>
          <a:noFill/>
        </p:spPr>
        <p:txBody>
          <a:bodyPr wrap="square" lIns="72000" tIns="0" rIns="36000" bIns="36000" rtlCol="0">
            <a:spAutoFit/>
          </a:bodyPr>
          <a:lstStyle/>
          <a:p>
            <a:r>
              <a:rPr lang="de-DE" sz="700" dirty="0"/>
              <a:t>IP</a:t>
            </a:r>
          </a:p>
        </p:txBody>
      </p:sp>
      <p:sp>
        <p:nvSpPr>
          <p:cNvPr id="123" name="Würfel 122">
            <a:extLst>
              <a:ext uri="{FF2B5EF4-FFF2-40B4-BE49-F238E27FC236}">
                <a16:creationId xmlns:a16="http://schemas.microsoft.com/office/drawing/2014/main" id="{3722D2C4-6EBE-A847-ADEB-50D7B8B4606B}"/>
              </a:ext>
            </a:extLst>
          </p:cNvPr>
          <p:cNvSpPr/>
          <p:nvPr/>
        </p:nvSpPr>
        <p:spPr>
          <a:xfrm>
            <a:off x="10560309" y="5704970"/>
            <a:ext cx="123377" cy="104381"/>
          </a:xfrm>
          <a:prstGeom prst="cub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4" name="Textfeld 123">
            <a:extLst>
              <a:ext uri="{FF2B5EF4-FFF2-40B4-BE49-F238E27FC236}">
                <a16:creationId xmlns:a16="http://schemas.microsoft.com/office/drawing/2014/main" id="{B1A15530-7E04-4247-97DD-DBF7F2155C2B}"/>
              </a:ext>
            </a:extLst>
          </p:cNvPr>
          <p:cNvSpPr txBox="1"/>
          <p:nvPr/>
        </p:nvSpPr>
        <p:spPr>
          <a:xfrm>
            <a:off x="10509612" y="5796203"/>
            <a:ext cx="203169" cy="144073"/>
          </a:xfrm>
          <a:prstGeom prst="rect">
            <a:avLst/>
          </a:prstGeom>
          <a:noFill/>
        </p:spPr>
        <p:txBody>
          <a:bodyPr wrap="square" lIns="72000" tIns="0" rIns="36000" bIns="36000" rtlCol="0">
            <a:spAutoFit/>
          </a:bodyPr>
          <a:lstStyle/>
          <a:p>
            <a:r>
              <a:rPr lang="de-DE" sz="700" dirty="0"/>
              <a:t>IP</a:t>
            </a:r>
          </a:p>
        </p:txBody>
      </p:sp>
      <p:sp>
        <p:nvSpPr>
          <p:cNvPr id="128" name="Würfel 127">
            <a:extLst>
              <a:ext uri="{FF2B5EF4-FFF2-40B4-BE49-F238E27FC236}">
                <a16:creationId xmlns:a16="http://schemas.microsoft.com/office/drawing/2014/main" id="{07C263B6-582C-8547-A31B-A9476918856C}"/>
              </a:ext>
            </a:extLst>
          </p:cNvPr>
          <p:cNvSpPr/>
          <p:nvPr/>
        </p:nvSpPr>
        <p:spPr>
          <a:xfrm>
            <a:off x="11106188" y="5706028"/>
            <a:ext cx="123377" cy="104381"/>
          </a:xfrm>
          <a:prstGeom prst="cub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9" name="Textfeld 128">
            <a:extLst>
              <a:ext uri="{FF2B5EF4-FFF2-40B4-BE49-F238E27FC236}">
                <a16:creationId xmlns:a16="http://schemas.microsoft.com/office/drawing/2014/main" id="{2E82852E-1B57-EC4E-A444-9590757BAC58}"/>
              </a:ext>
            </a:extLst>
          </p:cNvPr>
          <p:cNvSpPr txBox="1"/>
          <p:nvPr/>
        </p:nvSpPr>
        <p:spPr>
          <a:xfrm>
            <a:off x="11055491" y="5797261"/>
            <a:ext cx="203169" cy="144073"/>
          </a:xfrm>
          <a:prstGeom prst="rect">
            <a:avLst/>
          </a:prstGeom>
          <a:noFill/>
        </p:spPr>
        <p:txBody>
          <a:bodyPr wrap="square" lIns="72000" tIns="0" rIns="36000" bIns="36000" rtlCol="0">
            <a:spAutoFit/>
          </a:bodyPr>
          <a:lstStyle/>
          <a:p>
            <a:r>
              <a:rPr lang="de-DE" sz="700" dirty="0"/>
              <a:t>IP</a:t>
            </a:r>
          </a:p>
        </p:txBody>
      </p: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E8C20DE8-6C95-1F42-8FAB-14A5B7A94008}"/>
              </a:ext>
            </a:extLst>
          </p:cNvPr>
          <p:cNvCxnSpPr>
            <a:cxnSpLocks/>
            <a:stCxn id="118" idx="2"/>
          </p:cNvCxnSpPr>
          <p:nvPr/>
        </p:nvCxnSpPr>
        <p:spPr>
          <a:xfrm flipH="1">
            <a:off x="10253110" y="5437406"/>
            <a:ext cx="400064" cy="153899"/>
          </a:xfrm>
          <a:prstGeom prst="straightConnector1">
            <a:avLst/>
          </a:prstGeom>
          <a:ln>
            <a:headEnd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Gerade Verbindung mit Pfeil 131">
            <a:extLst>
              <a:ext uri="{FF2B5EF4-FFF2-40B4-BE49-F238E27FC236}">
                <a16:creationId xmlns:a16="http://schemas.microsoft.com/office/drawing/2014/main" id="{FA82391D-75A2-674E-BA04-0E881DEEFDAF}"/>
              </a:ext>
            </a:extLst>
          </p:cNvPr>
          <p:cNvCxnSpPr>
            <a:cxnSpLocks/>
            <a:stCxn id="118" idx="2"/>
          </p:cNvCxnSpPr>
          <p:nvPr/>
        </p:nvCxnSpPr>
        <p:spPr>
          <a:xfrm>
            <a:off x="10653174" y="5437406"/>
            <a:ext cx="430895" cy="161391"/>
          </a:xfrm>
          <a:prstGeom prst="straightConnector1">
            <a:avLst/>
          </a:prstGeom>
          <a:ln>
            <a:headEnd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Gerade Verbindung mit Pfeil 132">
            <a:extLst>
              <a:ext uri="{FF2B5EF4-FFF2-40B4-BE49-F238E27FC236}">
                <a16:creationId xmlns:a16="http://schemas.microsoft.com/office/drawing/2014/main" id="{C626E658-E439-F646-BA4E-B363247D1920}"/>
              </a:ext>
            </a:extLst>
          </p:cNvPr>
          <p:cNvCxnSpPr>
            <a:cxnSpLocks/>
            <a:stCxn id="118" idx="2"/>
            <a:endCxn id="119" idx="0"/>
          </p:cNvCxnSpPr>
          <p:nvPr/>
        </p:nvCxnSpPr>
        <p:spPr>
          <a:xfrm>
            <a:off x="10653174" y="5437406"/>
            <a:ext cx="1656" cy="197406"/>
          </a:xfrm>
          <a:prstGeom prst="straightConnector1">
            <a:avLst/>
          </a:prstGeom>
          <a:ln>
            <a:headEnd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Geschweifte Klammer rechts 35">
            <a:extLst>
              <a:ext uri="{FF2B5EF4-FFF2-40B4-BE49-F238E27FC236}">
                <a16:creationId xmlns:a16="http://schemas.microsoft.com/office/drawing/2014/main" id="{46B93B18-8D36-C745-A945-10C6F332B147}"/>
              </a:ext>
            </a:extLst>
          </p:cNvPr>
          <p:cNvSpPr/>
          <p:nvPr/>
        </p:nvSpPr>
        <p:spPr>
          <a:xfrm rot="5400000">
            <a:off x="10459909" y="5335967"/>
            <a:ext cx="324895" cy="1373985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031DAF01-E530-4F45-8CF5-8F8D419E7F16}"/>
              </a:ext>
            </a:extLst>
          </p:cNvPr>
          <p:cNvSpPr txBox="1"/>
          <p:nvPr/>
        </p:nvSpPr>
        <p:spPr>
          <a:xfrm>
            <a:off x="9753261" y="6191813"/>
            <a:ext cx="1871877" cy="369332"/>
          </a:xfrm>
          <a:prstGeom prst="rect">
            <a:avLst/>
          </a:prstGeom>
          <a:solidFill>
            <a:schemeClr val="accent1">
              <a:lumMod val="20000"/>
              <a:lumOff val="80000"/>
              <a:alpha val="89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600" dirty="0">
                <a:latin typeface="Consolas" panose="020B0609020204030204" pitchFamily="49" charset="0"/>
                <a:cs typeface="Consolas" panose="020B0609020204030204" pitchFamily="49" charset="0"/>
              </a:rPr>
              <a:t>Bei </a:t>
            </a:r>
            <a:r>
              <a:rPr lang="de-DE" sz="600" dirty="0" err="1">
                <a:latin typeface="Consolas" panose="020B0609020204030204" pitchFamily="49" charset="0"/>
                <a:cs typeface="Consolas" panose="020B0609020204030204" pitchFamily="49" charset="0"/>
              </a:rPr>
              <a:t>awsvpc</a:t>
            </a:r>
            <a:r>
              <a:rPr lang="de-DE" sz="600" dirty="0">
                <a:latin typeface="Consolas" panose="020B0609020204030204" pitchFamily="49" charset="0"/>
                <a:cs typeface="Consolas" panose="020B0609020204030204" pitchFamily="49" charset="0"/>
              </a:rPr>
              <a:t> bekommt jeder Task eine eigene IP. Die Tasks/Container mit ihrer IP werden dann in der TG registriert</a:t>
            </a:r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344A7FB9-9E09-FC44-B3DC-B1B28EAE9E70}"/>
              </a:ext>
            </a:extLst>
          </p:cNvPr>
          <p:cNvSpPr txBox="1"/>
          <p:nvPr/>
        </p:nvSpPr>
        <p:spPr>
          <a:xfrm>
            <a:off x="11884025" y="48641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844522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784B0A23-011C-E947-992B-12F861ED5B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" y="0"/>
            <a:ext cx="12190095" cy="6858000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62D9D93C-DA74-EE40-94CB-9B95049A7D0A}"/>
              </a:ext>
            </a:extLst>
          </p:cNvPr>
          <p:cNvSpPr/>
          <p:nvPr/>
        </p:nvSpPr>
        <p:spPr>
          <a:xfrm>
            <a:off x="1662" y="3453385"/>
            <a:ext cx="12204193" cy="2703576"/>
          </a:xfrm>
          <a:prstGeom prst="rect">
            <a:avLst/>
          </a:prstGeom>
          <a:solidFill>
            <a:srgbClr val="0070C0">
              <a:alpha val="40000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40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33DEAE16-C0C1-8F45-9322-3C24F50E4D52}"/>
              </a:ext>
            </a:extLst>
          </p:cNvPr>
          <p:cNvSpPr txBox="1"/>
          <p:nvPr/>
        </p:nvSpPr>
        <p:spPr>
          <a:xfrm>
            <a:off x="-12192" y="3450336"/>
            <a:ext cx="12204192" cy="830997"/>
          </a:xfrm>
          <a:prstGeom prst="rect">
            <a:avLst/>
          </a:prstGeom>
          <a:solidFill>
            <a:srgbClr val="002060">
              <a:alpha val="70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4800" b="1" dirty="0">
                <a:solidFill>
                  <a:schemeClr val="bg1"/>
                </a:solidFill>
              </a:rPr>
              <a:t>AWS </a:t>
            </a:r>
            <a:r>
              <a:rPr lang="de-DE" sz="4800" b="1" dirty="0" err="1">
                <a:solidFill>
                  <a:schemeClr val="bg1"/>
                </a:solidFill>
              </a:rPr>
              <a:t>Staging</a:t>
            </a:r>
            <a:endParaRPr lang="de-DE" sz="4800" b="1" dirty="0">
              <a:solidFill>
                <a:schemeClr val="bg1"/>
              </a:solidFill>
            </a:endParaRPr>
          </a:p>
        </p:txBody>
      </p:sp>
      <p:sp>
        <p:nvSpPr>
          <p:cNvPr id="6" name="TextBox 28">
            <a:extLst>
              <a:ext uri="{FF2B5EF4-FFF2-40B4-BE49-F238E27FC236}">
                <a16:creationId xmlns:a16="http://schemas.microsoft.com/office/drawing/2014/main" id="{137FE9F4-75F7-6441-B953-FEDAE62A14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38851" y="5469826"/>
            <a:ext cx="230187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de-DE" sz="1600" b="1" dirty="0">
                <a:solidFill>
                  <a:schemeClr val="bg1"/>
                </a:solidFill>
              </a:rPr>
              <a:t>AWS Organizations</a:t>
            </a:r>
          </a:p>
        </p:txBody>
      </p:sp>
      <p:pic>
        <p:nvPicPr>
          <p:cNvPr id="7" name="Graphic 30">
            <a:extLst>
              <a:ext uri="{FF2B5EF4-FFF2-40B4-BE49-F238E27FC236}">
                <a16:creationId xmlns:a16="http://schemas.microsoft.com/office/drawing/2014/main" id="{2D8983B8-CCEA-4E45-9E46-BCB326E263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4189" y="4761801"/>
            <a:ext cx="711200" cy="7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517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787A14C7-661C-E243-97E1-6EC11F8E5AD9}"/>
              </a:ext>
            </a:extLst>
          </p:cNvPr>
          <p:cNvSpPr txBox="1"/>
          <p:nvPr/>
        </p:nvSpPr>
        <p:spPr>
          <a:xfrm>
            <a:off x="0" y="222227"/>
            <a:ext cx="12204192" cy="400110"/>
          </a:xfrm>
          <a:prstGeom prst="rect">
            <a:avLst/>
          </a:prstGeom>
          <a:solidFill>
            <a:srgbClr val="002060">
              <a:alpha val="70000"/>
            </a:srgbClr>
          </a:solidFill>
        </p:spPr>
        <p:txBody>
          <a:bodyPr wrap="square" rtlCol="0">
            <a:spAutoFit/>
          </a:bodyPr>
          <a:lstStyle/>
          <a:p>
            <a:r>
              <a:rPr lang="de-DE" sz="2000" b="1" dirty="0">
                <a:solidFill>
                  <a:schemeClr val="bg1"/>
                </a:solidFill>
              </a:rPr>
              <a:t>   AWS </a:t>
            </a:r>
            <a:r>
              <a:rPr lang="de-DE" sz="2000" b="1" dirty="0" err="1">
                <a:solidFill>
                  <a:schemeClr val="bg1"/>
                </a:solidFill>
              </a:rPr>
              <a:t>Organizations</a:t>
            </a:r>
            <a:r>
              <a:rPr lang="de-DE" sz="2000" b="1" dirty="0">
                <a:solidFill>
                  <a:schemeClr val="bg1"/>
                </a:solidFill>
              </a:rPr>
              <a:t> – Multiple Accounts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BE98A12D-4538-274E-8AD9-9E6ADACB4A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2367" y="760740"/>
            <a:ext cx="2984833" cy="266826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65C98904-D0BD-3742-8496-B48E508BE657}"/>
              </a:ext>
            </a:extLst>
          </p:cNvPr>
          <p:cNvSpPr/>
          <p:nvPr/>
        </p:nvSpPr>
        <p:spPr>
          <a:xfrm>
            <a:off x="9510662" y="4317422"/>
            <a:ext cx="866775" cy="4476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buClr>
                <a:schemeClr val="accent1"/>
              </a:buClr>
            </a:pPr>
            <a:r>
              <a:rPr lang="de-DE" sz="1600" dirty="0">
                <a:solidFill>
                  <a:schemeClr val="tx1"/>
                </a:solidFill>
              </a:rPr>
              <a:t>Root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D56684BF-436F-B74C-9F9D-634424AEE002}"/>
              </a:ext>
            </a:extLst>
          </p:cNvPr>
          <p:cNvSpPr/>
          <p:nvPr/>
        </p:nvSpPr>
        <p:spPr>
          <a:xfrm>
            <a:off x="9510662" y="5107997"/>
            <a:ext cx="866775" cy="5810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buClr>
                <a:schemeClr val="accent1"/>
              </a:buClr>
            </a:pPr>
            <a:r>
              <a:rPr lang="de-DE" sz="1300" b="1" dirty="0">
                <a:solidFill>
                  <a:schemeClr val="tx1"/>
                </a:solidFill>
              </a:rPr>
              <a:t>OU</a:t>
            </a:r>
            <a:br>
              <a:rPr lang="de-DE" sz="1300" dirty="0">
                <a:solidFill>
                  <a:schemeClr val="tx1"/>
                </a:solidFill>
              </a:rPr>
            </a:br>
            <a:r>
              <a:rPr lang="de-DE" sz="1300" dirty="0">
                <a:solidFill>
                  <a:schemeClr val="tx1"/>
                </a:solidFill>
              </a:rPr>
              <a:t>„Stages“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99B05832-DA89-4E4B-B1A2-55DCDDBC7428}"/>
              </a:ext>
            </a:extLst>
          </p:cNvPr>
          <p:cNvSpPr/>
          <p:nvPr/>
        </p:nvSpPr>
        <p:spPr>
          <a:xfrm>
            <a:off x="7996187" y="5822372"/>
            <a:ext cx="866775" cy="58102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buClr>
                <a:schemeClr val="accent1"/>
              </a:buClr>
            </a:pPr>
            <a:r>
              <a:rPr lang="de-DE" sz="1300" dirty="0">
                <a:solidFill>
                  <a:schemeClr val="tx1"/>
                </a:solidFill>
              </a:rPr>
              <a:t>Account</a:t>
            </a:r>
            <a:br>
              <a:rPr lang="de-DE" sz="1300" dirty="0">
                <a:solidFill>
                  <a:schemeClr val="tx1"/>
                </a:solidFill>
              </a:rPr>
            </a:br>
            <a:r>
              <a:rPr lang="de-DE" sz="1300" dirty="0">
                <a:solidFill>
                  <a:schemeClr val="tx1"/>
                </a:solidFill>
              </a:rPr>
              <a:t>„PROD“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8441511F-F7BC-F944-8512-72F2A4EDE9BF}"/>
              </a:ext>
            </a:extLst>
          </p:cNvPr>
          <p:cNvSpPr/>
          <p:nvPr/>
        </p:nvSpPr>
        <p:spPr>
          <a:xfrm>
            <a:off x="9510661" y="5917622"/>
            <a:ext cx="866775" cy="58102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buClr>
                <a:schemeClr val="accent1"/>
              </a:buClr>
            </a:pPr>
            <a:r>
              <a:rPr lang="de-DE" sz="1300" dirty="0">
                <a:solidFill>
                  <a:schemeClr val="tx1"/>
                </a:solidFill>
              </a:rPr>
              <a:t>Account</a:t>
            </a:r>
            <a:br>
              <a:rPr lang="de-DE" sz="1300" dirty="0">
                <a:solidFill>
                  <a:schemeClr val="tx1"/>
                </a:solidFill>
              </a:rPr>
            </a:br>
            <a:r>
              <a:rPr lang="de-DE" sz="1300" dirty="0">
                <a:solidFill>
                  <a:schemeClr val="tx1"/>
                </a:solidFill>
              </a:rPr>
              <a:t>„TEST“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BC69857F-EAEA-4D46-A2D0-571D92EB2EA9}"/>
              </a:ext>
            </a:extLst>
          </p:cNvPr>
          <p:cNvSpPr/>
          <p:nvPr/>
        </p:nvSpPr>
        <p:spPr>
          <a:xfrm>
            <a:off x="11020425" y="5822371"/>
            <a:ext cx="866775" cy="58102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buClr>
                <a:schemeClr val="accent1"/>
              </a:buClr>
            </a:pPr>
            <a:r>
              <a:rPr lang="de-DE" sz="1300" dirty="0">
                <a:solidFill>
                  <a:schemeClr val="tx1"/>
                </a:solidFill>
              </a:rPr>
              <a:t>Account</a:t>
            </a:r>
            <a:br>
              <a:rPr lang="de-DE" sz="1300" dirty="0">
                <a:solidFill>
                  <a:schemeClr val="tx1"/>
                </a:solidFill>
              </a:rPr>
            </a:br>
            <a:r>
              <a:rPr lang="de-DE" sz="1300" dirty="0">
                <a:solidFill>
                  <a:schemeClr val="tx1"/>
                </a:solidFill>
              </a:rPr>
              <a:t>„INT“</a:t>
            </a:r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6C56BA9F-59B7-1D4F-9BC1-E47356DCC228}"/>
              </a:ext>
            </a:extLst>
          </p:cNvPr>
          <p:cNvCxnSpPr>
            <a:stCxn id="4" idx="2"/>
            <a:endCxn id="5" idx="0"/>
          </p:cNvCxnSpPr>
          <p:nvPr/>
        </p:nvCxnSpPr>
        <p:spPr>
          <a:xfrm>
            <a:off x="9944050" y="4765097"/>
            <a:ext cx="0" cy="342900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3837DB09-0548-2544-845B-4DD284C86E04}"/>
              </a:ext>
            </a:extLst>
          </p:cNvPr>
          <p:cNvCxnSpPr>
            <a:stCxn id="5" idx="2"/>
            <a:endCxn id="6" idx="3"/>
          </p:cNvCxnSpPr>
          <p:nvPr/>
        </p:nvCxnSpPr>
        <p:spPr>
          <a:xfrm flipH="1">
            <a:off x="8862962" y="5689022"/>
            <a:ext cx="1081088" cy="423863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079E0AAF-A013-0C44-A413-05FD7F55172F}"/>
              </a:ext>
            </a:extLst>
          </p:cNvPr>
          <p:cNvCxnSpPr>
            <a:stCxn id="5" idx="2"/>
            <a:endCxn id="8" idx="1"/>
          </p:cNvCxnSpPr>
          <p:nvPr/>
        </p:nvCxnSpPr>
        <p:spPr>
          <a:xfrm>
            <a:off x="9944050" y="5689022"/>
            <a:ext cx="1076375" cy="423862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611D7E25-CB4C-B04C-8B7E-9B641062FA45}"/>
              </a:ext>
            </a:extLst>
          </p:cNvPr>
          <p:cNvCxnSpPr>
            <a:stCxn id="5" idx="2"/>
            <a:endCxn id="7" idx="0"/>
          </p:cNvCxnSpPr>
          <p:nvPr/>
        </p:nvCxnSpPr>
        <p:spPr>
          <a:xfrm flipH="1">
            <a:off x="9944049" y="5689022"/>
            <a:ext cx="1" cy="228600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>
            <a:extLst>
              <a:ext uri="{FF2B5EF4-FFF2-40B4-BE49-F238E27FC236}">
                <a16:creationId xmlns:a16="http://schemas.microsoft.com/office/drawing/2014/main" id="{6EF8022C-8244-1144-B785-18342625344C}"/>
              </a:ext>
            </a:extLst>
          </p:cNvPr>
          <p:cNvSpPr txBox="1"/>
          <p:nvPr/>
        </p:nvSpPr>
        <p:spPr bwMode="gray">
          <a:xfrm>
            <a:off x="8177160" y="3841172"/>
            <a:ext cx="3710040" cy="36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t">
            <a:noAutofit/>
          </a:bodyPr>
          <a:lstStyle/>
          <a:p>
            <a:pPr>
              <a:spcBef>
                <a:spcPts val="600"/>
              </a:spcBef>
              <a:buClr>
                <a:schemeClr val="tx2"/>
              </a:buClr>
            </a:pPr>
            <a:r>
              <a:rPr lang="de-DE" sz="1600" u="sng" dirty="0">
                <a:solidFill>
                  <a:schemeClr val="tx1"/>
                </a:solidFill>
              </a:rPr>
              <a:t>Beispie</a:t>
            </a:r>
            <a:r>
              <a:rPr lang="de-DE" sz="1600" u="sng" dirty="0"/>
              <a:t>l für Environment-Management:</a:t>
            </a:r>
            <a:endParaRPr lang="de-DE" sz="1600" u="sng" dirty="0">
              <a:solidFill>
                <a:schemeClr val="tx1"/>
              </a:solidFill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D00FE01F-6EA3-384E-BDC0-EE092C6D166F}"/>
              </a:ext>
            </a:extLst>
          </p:cNvPr>
          <p:cNvSpPr txBox="1"/>
          <p:nvPr/>
        </p:nvSpPr>
        <p:spPr bwMode="gray">
          <a:xfrm>
            <a:off x="390526" y="859845"/>
            <a:ext cx="7104784" cy="3088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t">
            <a:noAutofit/>
          </a:bodyPr>
          <a:lstStyle/>
          <a:p>
            <a:pPr marL="216000" indent="-216000">
              <a:spcBef>
                <a:spcPts val="600"/>
              </a:spcBef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de-DE" sz="900" dirty="0">
                <a:solidFill>
                  <a:schemeClr val="tx1"/>
                </a:solidFill>
              </a:rPr>
              <a:t>Mit AWS </a:t>
            </a:r>
            <a:r>
              <a:rPr lang="de-DE" sz="900" dirty="0" err="1">
                <a:solidFill>
                  <a:schemeClr val="tx1"/>
                </a:solidFill>
              </a:rPr>
              <a:t>Organizatoins</a:t>
            </a:r>
            <a:r>
              <a:rPr lang="de-DE" sz="900" dirty="0">
                <a:solidFill>
                  <a:schemeClr val="tx1"/>
                </a:solidFill>
              </a:rPr>
              <a:t> kann ich </a:t>
            </a:r>
            <a:r>
              <a:rPr lang="de-DE" sz="900" b="1" dirty="0">
                <a:solidFill>
                  <a:srgbClr val="7030A0"/>
                </a:solidFill>
              </a:rPr>
              <a:t>mehrere Accounts </a:t>
            </a:r>
            <a:r>
              <a:rPr lang="de-DE" sz="900" dirty="0">
                <a:solidFill>
                  <a:schemeClr val="tx1"/>
                </a:solidFill>
              </a:rPr>
              <a:t>an einer </a:t>
            </a:r>
            <a:r>
              <a:rPr lang="de-DE" sz="900" b="1" dirty="0">
                <a:solidFill>
                  <a:srgbClr val="0070C0"/>
                </a:solidFill>
              </a:rPr>
              <a:t>zentralen Stelle </a:t>
            </a:r>
            <a:r>
              <a:rPr lang="de-DE" sz="900" b="1" dirty="0">
                <a:solidFill>
                  <a:schemeClr val="tx1"/>
                </a:solidFill>
              </a:rPr>
              <a:t>erstellen und Managen</a:t>
            </a:r>
            <a:br>
              <a:rPr lang="de-DE" sz="900" b="1" dirty="0">
                <a:solidFill>
                  <a:schemeClr val="tx1"/>
                </a:solidFill>
              </a:rPr>
            </a:br>
            <a:r>
              <a:rPr lang="de-DE" sz="900" dirty="0">
                <a:solidFill>
                  <a:schemeClr val="tx1"/>
                </a:solidFill>
                <a:sym typeface="Wingdings" panose="05000000000000000000" pitchFamily="2" charset="2"/>
              </a:rPr>
              <a:t> Also AWS </a:t>
            </a:r>
            <a:r>
              <a:rPr lang="de-DE" sz="900" dirty="0" err="1">
                <a:solidFill>
                  <a:schemeClr val="tx1"/>
                </a:solidFill>
                <a:sym typeface="Wingdings" panose="05000000000000000000" pitchFamily="2" charset="2"/>
              </a:rPr>
              <a:t>organization</a:t>
            </a:r>
            <a:r>
              <a:rPr lang="de-DE" sz="900" dirty="0">
                <a:solidFill>
                  <a:schemeClr val="tx1"/>
                </a:solidFill>
                <a:sym typeface="Wingdings" panose="05000000000000000000" pitchFamily="2" charset="2"/>
              </a:rPr>
              <a:t> ist ein Service, mit welchem ich mehrere AWS Accounts an einer zentralen Stelle konsolidieren kann</a:t>
            </a:r>
            <a:endParaRPr lang="de-DE" sz="900" dirty="0">
              <a:solidFill>
                <a:schemeClr val="tx1"/>
              </a:solidFill>
            </a:endParaRPr>
          </a:p>
          <a:p>
            <a:pPr marL="216000" indent="-216000">
              <a:spcBef>
                <a:spcPts val="600"/>
              </a:spcBef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de-DE" sz="900" dirty="0"/>
              <a:t>Ich kann mit </a:t>
            </a:r>
            <a:r>
              <a:rPr lang="de-DE" sz="900" b="1" dirty="0">
                <a:solidFill>
                  <a:srgbClr val="00B0F0"/>
                </a:solidFill>
              </a:rPr>
              <a:t>AWS </a:t>
            </a:r>
            <a:r>
              <a:rPr lang="de-DE" sz="900" b="1" dirty="0" err="1">
                <a:solidFill>
                  <a:srgbClr val="00B0F0"/>
                </a:solidFill>
              </a:rPr>
              <a:t>Organizations</a:t>
            </a:r>
            <a:r>
              <a:rPr lang="de-DE" sz="900" b="1" dirty="0">
                <a:solidFill>
                  <a:srgbClr val="00B0F0"/>
                </a:solidFill>
              </a:rPr>
              <a:t> </a:t>
            </a:r>
            <a:r>
              <a:rPr lang="de-DE" sz="900" dirty="0"/>
              <a:t>somit meine </a:t>
            </a:r>
            <a:r>
              <a:rPr lang="de-DE" sz="900" b="1" dirty="0">
                <a:solidFill>
                  <a:srgbClr val="002060"/>
                </a:solidFill>
              </a:rPr>
              <a:t>ganze „Organisation“ managen</a:t>
            </a:r>
            <a:r>
              <a:rPr lang="de-DE" sz="900" dirty="0"/>
              <a:t>, indem ich diese in </a:t>
            </a:r>
            <a:r>
              <a:rPr lang="de-DE" sz="900" b="1" dirty="0">
                <a:solidFill>
                  <a:srgbClr val="00B0F0"/>
                </a:solidFill>
              </a:rPr>
              <a:t>unterschiedliche Accounts aufteile</a:t>
            </a:r>
          </a:p>
          <a:p>
            <a:pPr marL="216000" indent="-216000">
              <a:spcBef>
                <a:spcPts val="600"/>
              </a:spcBef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de-DE" sz="900" dirty="0"/>
              <a:t>Mit AWS </a:t>
            </a:r>
            <a:r>
              <a:rPr lang="de-DE" sz="900" dirty="0" err="1"/>
              <a:t>Organizations</a:t>
            </a:r>
            <a:r>
              <a:rPr lang="de-DE" sz="900" dirty="0"/>
              <a:t> kann ich auch das </a:t>
            </a:r>
            <a:r>
              <a:rPr lang="de-DE" sz="900" b="1" dirty="0" err="1">
                <a:solidFill>
                  <a:srgbClr val="0070C0"/>
                </a:solidFill>
              </a:rPr>
              <a:t>Billing</a:t>
            </a:r>
            <a:r>
              <a:rPr lang="de-DE" sz="900" b="1" dirty="0">
                <a:solidFill>
                  <a:srgbClr val="0070C0"/>
                </a:solidFill>
              </a:rPr>
              <a:t> dann zentral konsolidieren </a:t>
            </a:r>
            <a:r>
              <a:rPr lang="de-DE" sz="900" dirty="0"/>
              <a:t>und macht das Leben </a:t>
            </a:r>
            <a:r>
              <a:rPr lang="de-DE" sz="900" b="1" dirty="0">
                <a:solidFill>
                  <a:srgbClr val="0070C0"/>
                </a:solidFill>
              </a:rPr>
              <a:t>einfacher </a:t>
            </a:r>
            <a:r>
              <a:rPr lang="de-DE" sz="900" b="1" dirty="0" err="1">
                <a:solidFill>
                  <a:srgbClr val="0070C0"/>
                </a:solidFill>
              </a:rPr>
              <a:t>bezügl</a:t>
            </a:r>
            <a:r>
              <a:rPr lang="de-DE" sz="900" b="1" dirty="0">
                <a:solidFill>
                  <a:srgbClr val="0070C0"/>
                </a:solidFill>
              </a:rPr>
              <a:t>. </a:t>
            </a:r>
            <a:r>
              <a:rPr lang="de-DE" sz="900" b="1" dirty="0" err="1">
                <a:solidFill>
                  <a:srgbClr val="0070C0"/>
                </a:solidFill>
              </a:rPr>
              <a:t>Permission</a:t>
            </a:r>
            <a:r>
              <a:rPr lang="de-DE" sz="900" b="1" dirty="0">
                <a:solidFill>
                  <a:srgbClr val="0070C0"/>
                </a:solidFill>
              </a:rPr>
              <a:t> vergabe.</a:t>
            </a:r>
          </a:p>
          <a:p>
            <a:pPr marL="216000" indent="-216000">
              <a:spcBef>
                <a:spcPts val="600"/>
              </a:spcBef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de-DE" sz="900" dirty="0"/>
              <a:t>Mit AWS </a:t>
            </a:r>
            <a:r>
              <a:rPr lang="de-DE" sz="900" dirty="0" err="1"/>
              <a:t>Organisations</a:t>
            </a:r>
            <a:r>
              <a:rPr lang="de-DE" sz="900" dirty="0"/>
              <a:t> kann ich meinen Root Account aufteilen in unterschiedliche </a:t>
            </a:r>
            <a:r>
              <a:rPr lang="de-DE" sz="900" b="1" dirty="0">
                <a:solidFill>
                  <a:srgbClr val="00B0F0"/>
                </a:solidFill>
              </a:rPr>
              <a:t>Organisation-Units (OU), </a:t>
            </a:r>
            <a:r>
              <a:rPr lang="de-DE" sz="900" dirty="0"/>
              <a:t>welche dann </a:t>
            </a:r>
            <a:r>
              <a:rPr lang="de-DE" sz="900" b="1" dirty="0">
                <a:solidFill>
                  <a:srgbClr val="00B0F0"/>
                </a:solidFill>
              </a:rPr>
              <a:t>Accounts beinhalten </a:t>
            </a:r>
            <a:r>
              <a:rPr lang="de-DE" sz="900" dirty="0"/>
              <a:t>können</a:t>
            </a:r>
            <a:br>
              <a:rPr lang="de-DE" sz="900" dirty="0"/>
            </a:br>
            <a:r>
              <a:rPr lang="de-DE" sz="900" b="1" dirty="0">
                <a:solidFill>
                  <a:srgbClr val="0070C0"/>
                </a:solidFill>
                <a:sym typeface="Wingdings" panose="05000000000000000000" pitchFamily="2" charset="2"/>
              </a:rPr>
              <a:t> Hierarchische Gruppierung</a:t>
            </a:r>
          </a:p>
          <a:p>
            <a:pPr marL="216000" indent="-216000">
              <a:spcBef>
                <a:spcPts val="600"/>
              </a:spcBef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de-DE" sz="900" dirty="0">
                <a:sym typeface="Wingdings" panose="05000000000000000000" pitchFamily="2" charset="2"/>
              </a:rPr>
              <a:t>AWS </a:t>
            </a:r>
            <a:r>
              <a:rPr lang="de-DE" sz="900" dirty="0" err="1">
                <a:sym typeface="Wingdings" panose="05000000000000000000" pitchFamily="2" charset="2"/>
              </a:rPr>
              <a:t>Organization</a:t>
            </a:r>
            <a:r>
              <a:rPr lang="de-DE" sz="900" dirty="0">
                <a:sym typeface="Wingdings" panose="05000000000000000000" pitchFamily="2" charset="2"/>
              </a:rPr>
              <a:t> an sich ist kostenlos</a:t>
            </a:r>
            <a:endParaRPr lang="de-DE" sz="900" dirty="0"/>
          </a:p>
          <a:p>
            <a:pPr marL="216000" indent="-216000">
              <a:spcBef>
                <a:spcPts val="600"/>
              </a:spcBef>
              <a:buClr>
                <a:schemeClr val="tx2"/>
              </a:buClr>
              <a:buFont typeface="Wingdings" panose="05000000000000000000" pitchFamily="2" charset="2"/>
              <a:buChar char="§"/>
            </a:pPr>
            <a:endParaRPr lang="de-DE" sz="900" dirty="0"/>
          </a:p>
          <a:p>
            <a:pPr marL="216000" indent="-216000">
              <a:spcBef>
                <a:spcPts val="600"/>
              </a:spcBef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de-DE" sz="900" dirty="0"/>
              <a:t>Bietet sich an, um bspw. meine „Organisation“ in unterschiedliche Umgebungen aufzuteilen.</a:t>
            </a:r>
          </a:p>
          <a:p>
            <a:pPr marL="216000" indent="-216000">
              <a:spcBef>
                <a:spcPts val="600"/>
              </a:spcBef>
              <a:buClr>
                <a:schemeClr val="tx2"/>
              </a:buClr>
              <a:buFont typeface="Wingdings" panose="05000000000000000000" pitchFamily="2" charset="2"/>
              <a:buChar char="§"/>
            </a:pPr>
            <a:endParaRPr lang="de-DE" sz="900" dirty="0"/>
          </a:p>
          <a:p>
            <a:pPr marL="216000" indent="-216000">
              <a:spcBef>
                <a:spcPts val="600"/>
              </a:spcBef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de-DE" sz="900" dirty="0"/>
              <a:t>Wenn ich einen neuen Account einer OU hinzufüge, dann wird bereits das Feld „IAM </a:t>
            </a:r>
            <a:r>
              <a:rPr lang="de-DE" sz="900" dirty="0" err="1"/>
              <a:t>role</a:t>
            </a:r>
            <a:r>
              <a:rPr lang="de-DE" sz="900" dirty="0"/>
              <a:t> </a:t>
            </a:r>
            <a:r>
              <a:rPr lang="de-DE" sz="900" dirty="0" err="1"/>
              <a:t>name</a:t>
            </a:r>
            <a:r>
              <a:rPr lang="de-DE" sz="900" dirty="0"/>
              <a:t>“ </a:t>
            </a:r>
            <a:br>
              <a:rPr lang="de-DE" sz="900" dirty="0"/>
            </a:br>
            <a:r>
              <a:rPr lang="de-DE" sz="900" dirty="0"/>
              <a:t>vorbelegt mit einer Rolle „</a:t>
            </a:r>
            <a:r>
              <a:rPr lang="de-DE" sz="900" dirty="0" err="1"/>
              <a:t>OrganizationAccountAccessRole</a:t>
            </a:r>
            <a:r>
              <a:rPr lang="de-DE" sz="900" dirty="0"/>
              <a:t>“. Mit dieser habe ich Vollzugriff. Auf den</a:t>
            </a:r>
            <a:br>
              <a:rPr lang="de-DE" sz="900" dirty="0"/>
            </a:br>
            <a:r>
              <a:rPr lang="de-DE" sz="900" dirty="0"/>
              <a:t>erstellen Account und es ist dann außerdem möglich, den „</a:t>
            </a:r>
            <a:r>
              <a:rPr lang="de-DE" sz="900" dirty="0" err="1"/>
              <a:t>switch</a:t>
            </a:r>
            <a:r>
              <a:rPr lang="de-DE" sz="900" dirty="0"/>
              <a:t> </a:t>
            </a:r>
            <a:r>
              <a:rPr lang="de-DE" sz="900" dirty="0" err="1"/>
              <a:t>Role</a:t>
            </a:r>
            <a:r>
              <a:rPr lang="de-DE" sz="900" dirty="0"/>
              <a:t>“ Button zu verwenden.</a:t>
            </a:r>
          </a:p>
          <a:p>
            <a:pPr marL="216000" indent="-216000">
              <a:spcBef>
                <a:spcPts val="600"/>
              </a:spcBef>
              <a:buClr>
                <a:schemeClr val="tx2"/>
              </a:buClr>
              <a:buFont typeface="Wingdings" panose="05000000000000000000" pitchFamily="2" charset="2"/>
              <a:buChar char="§"/>
            </a:pPr>
            <a:endParaRPr lang="de-DE" sz="900" dirty="0"/>
          </a:p>
          <a:p>
            <a:pPr marL="216000" indent="-216000">
              <a:spcBef>
                <a:spcPts val="600"/>
              </a:spcBef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de-DE" sz="900" dirty="0"/>
              <a:t>Zwischen den Accounts kann ich dann </a:t>
            </a:r>
            <a:r>
              <a:rPr lang="de-DE" sz="900" dirty="0" err="1"/>
              <a:t>welchseln</a:t>
            </a:r>
            <a:r>
              <a:rPr lang="de-DE" sz="900" dirty="0"/>
              <a:t> mit der „Switch </a:t>
            </a:r>
            <a:r>
              <a:rPr lang="de-DE" sz="900" dirty="0" err="1"/>
              <a:t>Role</a:t>
            </a:r>
            <a:r>
              <a:rPr lang="de-DE" sz="900" dirty="0"/>
              <a:t>“ Funktionalität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2F89A34D-92B4-4044-9E58-6EF40A2F9C59}"/>
              </a:ext>
            </a:extLst>
          </p:cNvPr>
          <p:cNvSpPr txBox="1"/>
          <p:nvPr/>
        </p:nvSpPr>
        <p:spPr bwMode="gray">
          <a:xfrm>
            <a:off x="394235" y="4054497"/>
            <a:ext cx="5285456" cy="25812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txBody>
          <a:bodyPr vert="horz" wrap="square" lIns="0" tIns="0" rIns="0" bIns="0" rtlCol="0" anchor="t">
            <a:noAutofit/>
          </a:bodyPr>
          <a:lstStyle/>
          <a:p>
            <a:pPr marL="216000" indent="-216000">
              <a:spcBef>
                <a:spcPts val="600"/>
              </a:spcBef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de-DE" sz="800" dirty="0" err="1">
                <a:solidFill>
                  <a:schemeClr val="tx1"/>
                </a:solidFill>
              </a:rPr>
              <a:t>Organization</a:t>
            </a:r>
            <a:br>
              <a:rPr lang="de-DE" sz="800" dirty="0">
                <a:solidFill>
                  <a:schemeClr val="tx1"/>
                </a:solidFill>
              </a:rPr>
            </a:br>
            <a:r>
              <a:rPr lang="de-DE" sz="800" dirty="0">
                <a:solidFill>
                  <a:schemeClr val="tx1"/>
                </a:solidFill>
              </a:rPr>
              <a:t>Entität zur Konsolidierung aller AWS Konten. </a:t>
            </a:r>
            <a:br>
              <a:rPr lang="de-DE" sz="800" dirty="0">
                <a:solidFill>
                  <a:schemeClr val="tx1"/>
                </a:solidFill>
              </a:rPr>
            </a:br>
            <a:r>
              <a:rPr lang="de-DE" sz="800" dirty="0">
                <a:solidFill>
                  <a:schemeClr val="tx1"/>
                </a:solidFill>
              </a:rPr>
              <a:t>In der AWS </a:t>
            </a:r>
            <a:r>
              <a:rPr lang="de-DE" sz="800" dirty="0" err="1">
                <a:solidFill>
                  <a:schemeClr val="tx1"/>
                </a:solidFill>
              </a:rPr>
              <a:t>Console</a:t>
            </a:r>
            <a:r>
              <a:rPr lang="de-DE" sz="800" dirty="0">
                <a:solidFill>
                  <a:schemeClr val="tx1"/>
                </a:solidFill>
              </a:rPr>
              <a:t> können Sie alle Konten der Organisation zentral anzeigen und verwalten.</a:t>
            </a:r>
          </a:p>
          <a:p>
            <a:pPr marL="216000" indent="-216000">
              <a:spcBef>
                <a:spcPts val="600"/>
              </a:spcBef>
              <a:buClr>
                <a:schemeClr val="tx2"/>
              </a:buClr>
              <a:buFont typeface="Wingdings" panose="05000000000000000000" pitchFamily="2" charset="2"/>
              <a:buChar char="§"/>
            </a:pPr>
            <a:endParaRPr lang="de-DE" sz="800" dirty="0"/>
          </a:p>
          <a:p>
            <a:pPr marL="216000" indent="-216000">
              <a:spcBef>
                <a:spcPts val="600"/>
              </a:spcBef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de-DE" sz="800" dirty="0">
                <a:solidFill>
                  <a:schemeClr val="tx1"/>
                </a:solidFill>
              </a:rPr>
              <a:t>Root</a:t>
            </a:r>
            <a:br>
              <a:rPr lang="de-DE" sz="800" dirty="0">
                <a:solidFill>
                  <a:schemeClr val="tx1"/>
                </a:solidFill>
              </a:rPr>
            </a:br>
            <a:r>
              <a:rPr lang="de-DE" sz="800" dirty="0">
                <a:solidFill>
                  <a:schemeClr val="tx1"/>
                </a:solidFill>
              </a:rPr>
              <a:t>Übergeordnet Container für alle Konten in der Organisation. Wenn ich einem Root eine </a:t>
            </a:r>
            <a:r>
              <a:rPr lang="de-DE" sz="800" dirty="0" err="1">
                <a:solidFill>
                  <a:schemeClr val="tx1"/>
                </a:solidFill>
              </a:rPr>
              <a:t>Policy</a:t>
            </a:r>
            <a:r>
              <a:rPr lang="de-DE" sz="800" dirty="0">
                <a:solidFill>
                  <a:schemeClr val="tx1"/>
                </a:solidFill>
              </a:rPr>
              <a:t> zuweise, dann gilt diese für alle Organisationseinheiten und Konten.</a:t>
            </a:r>
          </a:p>
          <a:p>
            <a:pPr marL="216000" indent="-216000">
              <a:spcBef>
                <a:spcPts val="600"/>
              </a:spcBef>
              <a:buClr>
                <a:schemeClr val="tx2"/>
              </a:buClr>
              <a:buFont typeface="Wingdings" panose="05000000000000000000" pitchFamily="2" charset="2"/>
              <a:buChar char="§"/>
            </a:pPr>
            <a:endParaRPr lang="de-DE" sz="800" dirty="0"/>
          </a:p>
          <a:p>
            <a:pPr marL="216000" indent="-216000">
              <a:spcBef>
                <a:spcPts val="600"/>
              </a:spcBef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de-DE" sz="800" dirty="0">
                <a:solidFill>
                  <a:schemeClr val="tx1"/>
                </a:solidFill>
              </a:rPr>
              <a:t>Organisationseinheit (OU)</a:t>
            </a:r>
            <a:br>
              <a:rPr lang="de-DE" sz="800" dirty="0">
                <a:solidFill>
                  <a:schemeClr val="tx1"/>
                </a:solidFill>
              </a:rPr>
            </a:br>
            <a:r>
              <a:rPr lang="de-DE" sz="800" dirty="0">
                <a:solidFill>
                  <a:schemeClr val="tx1"/>
                </a:solidFill>
              </a:rPr>
              <a:t>Ist ein Container für Konten/Accounts in einem Root. Eine OU kann weitere </a:t>
            </a:r>
            <a:r>
              <a:rPr lang="de-DE" sz="800" dirty="0" err="1">
                <a:solidFill>
                  <a:schemeClr val="tx1"/>
                </a:solidFill>
              </a:rPr>
              <a:t>Ous</a:t>
            </a:r>
            <a:r>
              <a:rPr lang="de-DE" sz="800" dirty="0">
                <a:solidFill>
                  <a:schemeClr val="tx1"/>
                </a:solidFill>
              </a:rPr>
              <a:t> enthalten.</a:t>
            </a:r>
            <a:br>
              <a:rPr lang="de-DE" sz="800" dirty="0">
                <a:solidFill>
                  <a:schemeClr val="tx1"/>
                </a:solidFill>
              </a:rPr>
            </a:br>
            <a:r>
              <a:rPr lang="de-DE" sz="800" dirty="0">
                <a:solidFill>
                  <a:schemeClr val="tx1"/>
                </a:solidFill>
              </a:rPr>
              <a:t>So kann ich eine Hierarchie erstellen.</a:t>
            </a:r>
            <a:br>
              <a:rPr lang="de-DE" sz="800" dirty="0">
                <a:solidFill>
                  <a:schemeClr val="tx1"/>
                </a:solidFill>
              </a:rPr>
            </a:br>
            <a:r>
              <a:rPr lang="de-DE" sz="800" dirty="0">
                <a:solidFill>
                  <a:schemeClr val="tx1"/>
                </a:solidFill>
              </a:rPr>
              <a:t>Beispielsweise nach:</a:t>
            </a:r>
            <a:br>
              <a:rPr lang="de-DE" sz="800" dirty="0">
                <a:solidFill>
                  <a:schemeClr val="tx1"/>
                </a:solidFill>
              </a:rPr>
            </a:br>
            <a:r>
              <a:rPr lang="de-DE" sz="800" dirty="0">
                <a:solidFill>
                  <a:schemeClr val="tx1"/>
                </a:solidFill>
              </a:rPr>
              <a:t>- Funktionalen/</a:t>
            </a:r>
            <a:r>
              <a:rPr lang="de-DE" sz="800" dirty="0" err="1">
                <a:solidFill>
                  <a:schemeClr val="tx1"/>
                </a:solidFill>
              </a:rPr>
              <a:t>Organisatorschen</a:t>
            </a:r>
            <a:r>
              <a:rPr lang="de-DE" sz="800" dirty="0">
                <a:solidFill>
                  <a:schemeClr val="tx1"/>
                </a:solidFill>
              </a:rPr>
              <a:t> Aspekten wie EINKAUF, VERTRIEB etc..</a:t>
            </a:r>
            <a:br>
              <a:rPr lang="de-DE" sz="800" dirty="0">
                <a:solidFill>
                  <a:schemeClr val="tx1"/>
                </a:solidFill>
              </a:rPr>
            </a:br>
            <a:r>
              <a:rPr lang="de-DE" sz="800" dirty="0">
                <a:solidFill>
                  <a:schemeClr val="tx1"/>
                </a:solidFill>
              </a:rPr>
              <a:t>- </a:t>
            </a:r>
            <a:r>
              <a:rPr lang="de-DE" sz="800" dirty="0" err="1">
                <a:solidFill>
                  <a:schemeClr val="tx1"/>
                </a:solidFill>
              </a:rPr>
              <a:t>Enivronment</a:t>
            </a:r>
            <a:r>
              <a:rPr lang="de-DE" sz="800" dirty="0">
                <a:solidFill>
                  <a:schemeClr val="tx1"/>
                </a:solidFill>
              </a:rPr>
              <a:t> </a:t>
            </a:r>
            <a:r>
              <a:rPr lang="de-DE" sz="800" dirty="0" err="1">
                <a:solidFill>
                  <a:schemeClr val="tx1"/>
                </a:solidFill>
              </a:rPr>
              <a:t>management</a:t>
            </a:r>
            <a:r>
              <a:rPr lang="de-DE" sz="800" dirty="0">
                <a:solidFill>
                  <a:schemeClr val="tx1"/>
                </a:solidFill>
              </a:rPr>
              <a:t> mit unterschiedlichen Stages</a:t>
            </a:r>
          </a:p>
          <a:p>
            <a:pPr marL="216000" indent="-216000">
              <a:spcBef>
                <a:spcPts val="600"/>
              </a:spcBef>
              <a:buClr>
                <a:schemeClr val="tx2"/>
              </a:buClr>
              <a:buFont typeface="Wingdings" panose="05000000000000000000" pitchFamily="2" charset="2"/>
              <a:buChar char="§"/>
            </a:pPr>
            <a:endParaRPr lang="de-DE" sz="800" dirty="0"/>
          </a:p>
          <a:p>
            <a:pPr marL="216000" indent="-216000">
              <a:spcBef>
                <a:spcPts val="600"/>
              </a:spcBef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de-DE" sz="800" dirty="0">
                <a:solidFill>
                  <a:schemeClr val="tx1"/>
                </a:solidFill>
              </a:rPr>
              <a:t>Konto/Account</a:t>
            </a:r>
            <a:br>
              <a:rPr lang="de-DE" sz="800" dirty="0">
                <a:solidFill>
                  <a:schemeClr val="tx1"/>
                </a:solidFill>
              </a:rPr>
            </a:br>
            <a:r>
              <a:rPr lang="de-DE" sz="800" dirty="0"/>
              <a:t>Ein Konto ist ein AWS Account mit AWS Ressourcen.</a:t>
            </a:r>
            <a:endParaRPr lang="de-DE" sz="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47935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24">
            <a:extLst>
              <a:ext uri="{FF2B5EF4-FFF2-40B4-BE49-F238E27FC236}">
                <a16:creationId xmlns:a16="http://schemas.microsoft.com/office/drawing/2014/main" id="{C28CA7D0-BD76-5C45-BB5C-22AF8764F8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81269" y="1123723"/>
            <a:ext cx="759503" cy="759503"/>
          </a:xfrm>
          <a:prstGeom prst="rect">
            <a:avLst/>
          </a:prstGeom>
        </p:spPr>
      </p:pic>
      <p:pic>
        <p:nvPicPr>
          <p:cNvPr id="8" name="Graphic 24">
            <a:extLst>
              <a:ext uri="{FF2B5EF4-FFF2-40B4-BE49-F238E27FC236}">
                <a16:creationId xmlns:a16="http://schemas.microsoft.com/office/drawing/2014/main" id="{F6471217-4369-4142-B5C6-8860FE0C50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0081" y="1123722"/>
            <a:ext cx="759503" cy="759503"/>
          </a:xfrm>
          <a:prstGeom prst="rect">
            <a:avLst/>
          </a:prstGeom>
        </p:spPr>
      </p:pic>
      <p:pic>
        <p:nvPicPr>
          <p:cNvPr id="9" name="Graphic 24">
            <a:extLst>
              <a:ext uri="{FF2B5EF4-FFF2-40B4-BE49-F238E27FC236}">
                <a16:creationId xmlns:a16="http://schemas.microsoft.com/office/drawing/2014/main" id="{217917E3-AE8A-314A-B561-11D946152F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24359" y="1123722"/>
            <a:ext cx="759503" cy="759503"/>
          </a:xfrm>
          <a:prstGeom prst="rect">
            <a:avLst/>
          </a:prstGeom>
        </p:spPr>
      </p:pic>
      <p:sp>
        <p:nvSpPr>
          <p:cNvPr id="2" name="Rectangle 8">
            <a:extLst>
              <a:ext uri="{FF2B5EF4-FFF2-40B4-BE49-F238E27FC236}">
                <a16:creationId xmlns:a16="http://schemas.microsoft.com/office/drawing/2014/main" id="{E1989BD4-2C10-094B-9BBE-9B6EBCAD85B4}"/>
              </a:ext>
            </a:extLst>
          </p:cNvPr>
          <p:cNvSpPr/>
          <p:nvPr/>
        </p:nvSpPr>
        <p:spPr>
          <a:xfrm>
            <a:off x="439641" y="716047"/>
            <a:ext cx="3718472" cy="1310050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900" dirty="0">
              <a:solidFill>
                <a:srgbClr val="D86613"/>
              </a:solidFill>
            </a:endParaRPr>
          </a:p>
          <a:p>
            <a:pPr algn="ctr"/>
            <a:r>
              <a:rPr lang="en-US" sz="900" dirty="0">
                <a:solidFill>
                  <a:srgbClr val="D86613"/>
                </a:solidFill>
              </a:rPr>
              <a:t>ASG</a:t>
            </a:r>
          </a:p>
        </p:txBody>
      </p:sp>
      <p:pic>
        <p:nvPicPr>
          <p:cNvPr id="3" name="Graphic 9">
            <a:extLst>
              <a:ext uri="{FF2B5EF4-FFF2-40B4-BE49-F238E27FC236}">
                <a16:creationId xmlns:a16="http://schemas.microsoft.com/office/drawing/2014/main" id="{6107D06B-8801-9548-8320-4ECF06C3C8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08198" y="739352"/>
            <a:ext cx="177144" cy="192854"/>
          </a:xfrm>
          <a:prstGeom prst="rect">
            <a:avLst/>
          </a:prstGeom>
        </p:spPr>
      </p:pic>
      <p:sp>
        <p:nvSpPr>
          <p:cNvPr id="7" name="Würfel 6">
            <a:extLst>
              <a:ext uri="{FF2B5EF4-FFF2-40B4-BE49-F238E27FC236}">
                <a16:creationId xmlns:a16="http://schemas.microsoft.com/office/drawing/2014/main" id="{D6F48729-C5D3-D045-960F-27CF3A681E24}"/>
              </a:ext>
            </a:extLst>
          </p:cNvPr>
          <p:cNvSpPr/>
          <p:nvPr/>
        </p:nvSpPr>
        <p:spPr>
          <a:xfrm>
            <a:off x="804876" y="1391186"/>
            <a:ext cx="184935" cy="184935"/>
          </a:xfrm>
          <a:prstGeom prst="cub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Würfel 9">
            <a:extLst>
              <a:ext uri="{FF2B5EF4-FFF2-40B4-BE49-F238E27FC236}">
                <a16:creationId xmlns:a16="http://schemas.microsoft.com/office/drawing/2014/main" id="{790D1083-7ACC-8A45-BE96-1549B77EB9DE}"/>
              </a:ext>
            </a:extLst>
          </p:cNvPr>
          <p:cNvSpPr/>
          <p:nvPr/>
        </p:nvSpPr>
        <p:spPr>
          <a:xfrm>
            <a:off x="1036307" y="1391186"/>
            <a:ext cx="184935" cy="184935"/>
          </a:xfrm>
          <a:prstGeom prst="cub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Würfel 10">
            <a:extLst>
              <a:ext uri="{FF2B5EF4-FFF2-40B4-BE49-F238E27FC236}">
                <a16:creationId xmlns:a16="http://schemas.microsoft.com/office/drawing/2014/main" id="{24C931F6-324A-0C4A-9F59-F0F2B984124C}"/>
              </a:ext>
            </a:extLst>
          </p:cNvPr>
          <p:cNvSpPr/>
          <p:nvPr/>
        </p:nvSpPr>
        <p:spPr>
          <a:xfrm>
            <a:off x="2009625" y="1391186"/>
            <a:ext cx="184935" cy="184935"/>
          </a:xfrm>
          <a:prstGeom prst="cub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Würfel 11">
            <a:extLst>
              <a:ext uri="{FF2B5EF4-FFF2-40B4-BE49-F238E27FC236}">
                <a16:creationId xmlns:a16="http://schemas.microsoft.com/office/drawing/2014/main" id="{F200799C-5463-6B4E-92EF-55616AD7371E}"/>
              </a:ext>
            </a:extLst>
          </p:cNvPr>
          <p:cNvSpPr/>
          <p:nvPr/>
        </p:nvSpPr>
        <p:spPr>
          <a:xfrm>
            <a:off x="2241056" y="1391186"/>
            <a:ext cx="184935" cy="184935"/>
          </a:xfrm>
          <a:prstGeom prst="cub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Würfel 12">
            <a:extLst>
              <a:ext uri="{FF2B5EF4-FFF2-40B4-BE49-F238E27FC236}">
                <a16:creationId xmlns:a16="http://schemas.microsoft.com/office/drawing/2014/main" id="{942F84F6-AB10-7143-94D6-CCCBE5733210}"/>
              </a:ext>
            </a:extLst>
          </p:cNvPr>
          <p:cNvSpPr/>
          <p:nvPr/>
        </p:nvSpPr>
        <p:spPr>
          <a:xfrm>
            <a:off x="3268191" y="1391186"/>
            <a:ext cx="184935" cy="184935"/>
          </a:xfrm>
          <a:prstGeom prst="cub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Würfel 13">
            <a:extLst>
              <a:ext uri="{FF2B5EF4-FFF2-40B4-BE49-F238E27FC236}">
                <a16:creationId xmlns:a16="http://schemas.microsoft.com/office/drawing/2014/main" id="{A9E456BD-CEA7-794F-99D4-16676335C642}"/>
              </a:ext>
            </a:extLst>
          </p:cNvPr>
          <p:cNvSpPr/>
          <p:nvPr/>
        </p:nvSpPr>
        <p:spPr>
          <a:xfrm>
            <a:off x="3499622" y="1391186"/>
            <a:ext cx="184935" cy="184935"/>
          </a:xfrm>
          <a:prstGeom prst="cub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Eingebuchteter Richtungspfeil 14">
            <a:extLst>
              <a:ext uri="{FF2B5EF4-FFF2-40B4-BE49-F238E27FC236}">
                <a16:creationId xmlns:a16="http://schemas.microsoft.com/office/drawing/2014/main" id="{480ADE6F-22FA-CF4F-BD3A-A650A2F6428D}"/>
              </a:ext>
            </a:extLst>
          </p:cNvPr>
          <p:cNvSpPr/>
          <p:nvPr/>
        </p:nvSpPr>
        <p:spPr>
          <a:xfrm>
            <a:off x="2115822" y="172613"/>
            <a:ext cx="1943225" cy="468000"/>
          </a:xfrm>
          <a:prstGeom prst="chevron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/>
          <a:lstStyle/>
          <a:p>
            <a:pPr algn="ctr"/>
            <a:r>
              <a:rPr lang="de-DE" sz="900" dirty="0" err="1">
                <a:solidFill>
                  <a:schemeClr val="tx1"/>
                </a:solidFill>
              </a:rPr>
              <a:t>Provisioning</a:t>
            </a:r>
            <a:r>
              <a:rPr lang="de-DE" sz="900" dirty="0">
                <a:solidFill>
                  <a:schemeClr val="tx1"/>
                </a:solidFill>
              </a:rPr>
              <a:t> Tasks: </a:t>
            </a:r>
            <a:r>
              <a:rPr lang="de-DE" sz="1300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6" name="Eingebuchteter Pfeil nach rechts 15">
            <a:extLst>
              <a:ext uri="{FF2B5EF4-FFF2-40B4-BE49-F238E27FC236}">
                <a16:creationId xmlns:a16="http://schemas.microsoft.com/office/drawing/2014/main" id="{C99C72FE-7834-1044-AE2D-3B2AE2715BF8}"/>
              </a:ext>
            </a:extLst>
          </p:cNvPr>
          <p:cNvSpPr/>
          <p:nvPr/>
        </p:nvSpPr>
        <p:spPr>
          <a:xfrm>
            <a:off x="4375824" y="998961"/>
            <a:ext cx="750771" cy="343219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4C6F26D4-5F2F-F040-972F-B740DC6D85B8}"/>
              </a:ext>
            </a:extLst>
          </p:cNvPr>
          <p:cNvSpPr txBox="1"/>
          <p:nvPr/>
        </p:nvSpPr>
        <p:spPr>
          <a:xfrm>
            <a:off x="5244164" y="1047907"/>
            <a:ext cx="1703671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/>
              <a:t>1 </a:t>
            </a:r>
            <a:r>
              <a:rPr lang="de-DE" sz="1200" dirty="0" err="1"/>
              <a:t>InstanceType</a:t>
            </a:r>
            <a:br>
              <a:rPr lang="de-DE" sz="1200" dirty="0"/>
            </a:br>
            <a:endParaRPr lang="de-DE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/>
              <a:t>Alle Tasks sind gleich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6E278161-8B5C-7F46-954F-548516CC1C37}"/>
              </a:ext>
            </a:extLst>
          </p:cNvPr>
          <p:cNvSpPr txBox="1"/>
          <p:nvPr/>
        </p:nvSpPr>
        <p:spPr>
          <a:xfrm>
            <a:off x="5244164" y="750855"/>
            <a:ext cx="1703671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1200" dirty="0"/>
              <a:t>SITUATION IN CLUSTER</a:t>
            </a:r>
          </a:p>
        </p:txBody>
      </p:sp>
      <p:sp>
        <p:nvSpPr>
          <p:cNvPr id="19" name="Eingebuchteter Pfeil nach rechts 18">
            <a:extLst>
              <a:ext uri="{FF2B5EF4-FFF2-40B4-BE49-F238E27FC236}">
                <a16:creationId xmlns:a16="http://schemas.microsoft.com/office/drawing/2014/main" id="{56C23087-7C27-1B42-8836-B0D2A24F8AF0}"/>
              </a:ext>
            </a:extLst>
          </p:cNvPr>
          <p:cNvSpPr/>
          <p:nvPr/>
        </p:nvSpPr>
        <p:spPr>
          <a:xfrm>
            <a:off x="7165546" y="967598"/>
            <a:ext cx="750771" cy="343219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90BAAB2A-0599-5640-A65D-F639D410DFCB}"/>
              </a:ext>
            </a:extLst>
          </p:cNvPr>
          <p:cNvSpPr txBox="1"/>
          <p:nvPr/>
        </p:nvSpPr>
        <p:spPr>
          <a:xfrm>
            <a:off x="8134027" y="835779"/>
            <a:ext cx="3021665" cy="8309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de-DE" sz="900" b="1" dirty="0"/>
              <a:t>Akt. Benötigt</a:t>
            </a:r>
            <a:r>
              <a:rPr lang="de-DE" sz="900" dirty="0"/>
              <a:t>: 9 Container (6 laufen, 3 sind neu)</a:t>
            </a:r>
          </a:p>
          <a:p>
            <a:br>
              <a:rPr lang="de-DE" sz="900" dirty="0"/>
            </a:br>
            <a:r>
              <a:rPr lang="de-DE" sz="900" dirty="0"/>
              <a:t>Aktuell laufen auf 1 Instanz jeweils 2 Container.</a:t>
            </a:r>
            <a:br>
              <a:rPr lang="de-DE" sz="900" dirty="0"/>
            </a:br>
            <a:r>
              <a:rPr lang="de-DE" sz="900" dirty="0"/>
              <a:t>=&gt; für 9 Container brauche ich somit 5 Instanzen (9/2=5)</a:t>
            </a:r>
            <a:br>
              <a:rPr lang="de-DE" sz="900" dirty="0"/>
            </a:br>
            <a:r>
              <a:rPr lang="de-DE" sz="900" dirty="0"/>
              <a:t>=&gt; </a:t>
            </a:r>
            <a:r>
              <a:rPr lang="de-DE" sz="1200" b="1" dirty="0">
                <a:solidFill>
                  <a:srgbClr val="C00000"/>
                </a:solidFill>
              </a:rPr>
              <a:t>m = 5</a:t>
            </a: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B3AF175F-573B-754F-81BE-CFDF43EDCF85}"/>
              </a:ext>
            </a:extLst>
          </p:cNvPr>
          <p:cNvSpPr/>
          <p:nvPr/>
        </p:nvSpPr>
        <p:spPr>
          <a:xfrm>
            <a:off x="259882" y="2772077"/>
            <a:ext cx="3962494" cy="1308482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5B137834-9AE7-734C-B0F8-DF257959245B}"/>
              </a:ext>
            </a:extLst>
          </p:cNvPr>
          <p:cNvSpPr txBox="1"/>
          <p:nvPr/>
        </p:nvSpPr>
        <p:spPr>
          <a:xfrm>
            <a:off x="259882" y="2772076"/>
            <a:ext cx="181182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ECS </a:t>
            </a:r>
            <a:r>
              <a:rPr lang="de-DE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Capacity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-Provider Formel</a:t>
            </a:r>
          </a:p>
        </p:txBody>
      </p:sp>
      <p:cxnSp>
        <p:nvCxnSpPr>
          <p:cNvPr id="31" name="Gewinkelte Verbindung 30">
            <a:extLst>
              <a:ext uri="{FF2B5EF4-FFF2-40B4-BE49-F238E27FC236}">
                <a16:creationId xmlns:a16="http://schemas.microsoft.com/office/drawing/2014/main" id="{8852B919-7902-FD41-9BF7-DDC9F4D5F3E8}"/>
              </a:ext>
            </a:extLst>
          </p:cNvPr>
          <p:cNvCxnSpPr>
            <a:cxnSpLocks/>
            <a:stCxn id="20" idx="2"/>
            <a:endCxn id="28" idx="0"/>
          </p:cNvCxnSpPr>
          <p:nvPr/>
        </p:nvCxnSpPr>
        <p:spPr>
          <a:xfrm rot="5400000">
            <a:off x="5390345" y="-1482439"/>
            <a:ext cx="1105301" cy="740373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feld 32">
            <a:extLst>
              <a:ext uri="{FF2B5EF4-FFF2-40B4-BE49-F238E27FC236}">
                <a16:creationId xmlns:a16="http://schemas.microsoft.com/office/drawing/2014/main" id="{0FE028CE-9BC7-0444-803F-F75CBFF997CB}"/>
              </a:ext>
            </a:extLst>
          </p:cNvPr>
          <p:cNvSpPr txBox="1"/>
          <p:nvPr/>
        </p:nvSpPr>
        <p:spPr>
          <a:xfrm>
            <a:off x="259882" y="5181252"/>
            <a:ext cx="3052280" cy="2616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11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 </a:t>
            </a:r>
            <a:r>
              <a:rPr lang="de-DE" sz="1100" dirty="0">
                <a:latin typeface="Consolas" panose="020B0609020204030204" pitchFamily="49" charset="0"/>
                <a:cs typeface="Consolas" panose="020B0609020204030204" pitchFamily="49" charset="0"/>
              </a:rPr>
              <a:t>= Anzahl akt. laufender Instanzen</a:t>
            </a: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866BCFA4-DC23-7244-B68B-A4DCC7487424}"/>
              </a:ext>
            </a:extLst>
          </p:cNvPr>
          <p:cNvSpPr txBox="1"/>
          <p:nvPr/>
        </p:nvSpPr>
        <p:spPr>
          <a:xfrm>
            <a:off x="259882" y="4777535"/>
            <a:ext cx="3052280" cy="26161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1100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</a:t>
            </a:r>
            <a:r>
              <a:rPr lang="de-DE" sz="11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100" dirty="0">
                <a:latin typeface="Consolas" panose="020B0609020204030204" pitchFamily="49" charset="0"/>
                <a:cs typeface="Consolas" panose="020B0609020204030204" pitchFamily="49" charset="0"/>
              </a:rPr>
              <a:t>= Anzahl benötigter Instanzen</a:t>
            </a:r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96D55388-493C-7645-BFB6-FD67167C07F1}"/>
              </a:ext>
            </a:extLst>
          </p:cNvPr>
          <p:cNvSpPr txBox="1"/>
          <p:nvPr/>
        </p:nvSpPr>
        <p:spPr>
          <a:xfrm>
            <a:off x="542424" y="5920631"/>
            <a:ext cx="611725" cy="24622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1000" dirty="0">
                <a:solidFill>
                  <a:srgbClr val="C00000"/>
                </a:solidFill>
              </a:rPr>
              <a:t>m</a:t>
            </a:r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255A96D8-E322-524D-81B3-60BB09167239}"/>
              </a:ext>
            </a:extLst>
          </p:cNvPr>
          <p:cNvSpPr txBox="1"/>
          <p:nvPr/>
        </p:nvSpPr>
        <p:spPr>
          <a:xfrm>
            <a:off x="542424" y="6184541"/>
            <a:ext cx="611725" cy="24622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1000" dirty="0" err="1">
                <a:solidFill>
                  <a:srgbClr val="00B050"/>
                </a:solidFill>
              </a:rPr>
              <a:t>n</a:t>
            </a:r>
            <a:endParaRPr lang="de-DE" sz="1000" dirty="0">
              <a:solidFill>
                <a:srgbClr val="00B050"/>
              </a:solidFill>
            </a:endParaRPr>
          </a:p>
        </p:txBody>
      </p:sp>
      <p:cxnSp>
        <p:nvCxnSpPr>
          <p:cNvPr id="37" name="Gerade Verbindung 36">
            <a:extLst>
              <a:ext uri="{FF2B5EF4-FFF2-40B4-BE49-F238E27FC236}">
                <a16:creationId xmlns:a16="http://schemas.microsoft.com/office/drawing/2014/main" id="{630918EA-9E2E-054E-9A70-CC2F7F20FE49}"/>
              </a:ext>
            </a:extLst>
          </p:cNvPr>
          <p:cNvCxnSpPr>
            <a:cxnSpLocks/>
          </p:cNvCxnSpPr>
          <p:nvPr/>
        </p:nvCxnSpPr>
        <p:spPr>
          <a:xfrm>
            <a:off x="364558" y="6184541"/>
            <a:ext cx="967456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Textfeld 37">
            <a:extLst>
              <a:ext uri="{FF2B5EF4-FFF2-40B4-BE49-F238E27FC236}">
                <a16:creationId xmlns:a16="http://schemas.microsoft.com/office/drawing/2014/main" id="{42239705-249E-F84F-8482-A89756C5F7AA}"/>
              </a:ext>
            </a:extLst>
          </p:cNvPr>
          <p:cNvSpPr txBox="1"/>
          <p:nvPr/>
        </p:nvSpPr>
        <p:spPr>
          <a:xfrm>
            <a:off x="1459983" y="6043741"/>
            <a:ext cx="611725" cy="24622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000" dirty="0"/>
              <a:t>* 100</a:t>
            </a:r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1CDA80C2-B6F6-3F4B-B77E-3BCCE89389EC}"/>
              </a:ext>
            </a:extLst>
          </p:cNvPr>
          <p:cNvSpPr txBox="1"/>
          <p:nvPr/>
        </p:nvSpPr>
        <p:spPr>
          <a:xfrm>
            <a:off x="2064812" y="6039424"/>
            <a:ext cx="485338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000" dirty="0"/>
              <a:t>=</a:t>
            </a:r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DB964866-564E-F54C-A73D-13875922C7DC}"/>
              </a:ext>
            </a:extLst>
          </p:cNvPr>
          <p:cNvSpPr txBox="1"/>
          <p:nvPr/>
        </p:nvSpPr>
        <p:spPr>
          <a:xfrm>
            <a:off x="2267024" y="6045748"/>
            <a:ext cx="549507" cy="246221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de-DE" sz="1000" dirty="0"/>
              <a:t> …     %</a:t>
            </a:r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44E2897D-CF60-7A4B-AEC0-27E95D369B45}"/>
              </a:ext>
            </a:extLst>
          </p:cNvPr>
          <p:cNvSpPr txBox="1"/>
          <p:nvPr/>
        </p:nvSpPr>
        <p:spPr>
          <a:xfrm>
            <a:off x="130394" y="5626556"/>
            <a:ext cx="181182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ECS </a:t>
            </a:r>
            <a:r>
              <a:rPr lang="de-DE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Capacity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-Provider Formel:</a:t>
            </a:r>
          </a:p>
        </p:txBody>
      </p:sp>
      <p:sp>
        <p:nvSpPr>
          <p:cNvPr id="45" name="Textfeld 44">
            <a:extLst>
              <a:ext uri="{FF2B5EF4-FFF2-40B4-BE49-F238E27FC236}">
                <a16:creationId xmlns:a16="http://schemas.microsoft.com/office/drawing/2014/main" id="{D7F5EB96-1AC5-E046-B030-35AA5EB5C1C2}"/>
              </a:ext>
            </a:extLst>
          </p:cNvPr>
          <p:cNvSpPr txBox="1"/>
          <p:nvPr/>
        </p:nvSpPr>
        <p:spPr>
          <a:xfrm>
            <a:off x="6006352" y="2129569"/>
            <a:ext cx="394447" cy="21544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800" b="1" dirty="0">
                <a:solidFill>
                  <a:srgbClr val="C00000"/>
                </a:solidFill>
              </a:rPr>
              <a:t>m=5</a:t>
            </a:r>
          </a:p>
        </p:txBody>
      </p:sp>
      <p:sp>
        <p:nvSpPr>
          <p:cNvPr id="46" name="Textfeld 45">
            <a:extLst>
              <a:ext uri="{FF2B5EF4-FFF2-40B4-BE49-F238E27FC236}">
                <a16:creationId xmlns:a16="http://schemas.microsoft.com/office/drawing/2014/main" id="{2947E751-1EB5-364D-8F9F-02B79D707329}"/>
              </a:ext>
            </a:extLst>
          </p:cNvPr>
          <p:cNvSpPr txBox="1"/>
          <p:nvPr/>
        </p:nvSpPr>
        <p:spPr>
          <a:xfrm>
            <a:off x="2807319" y="6430762"/>
            <a:ext cx="1232033" cy="2154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800" dirty="0"/>
              <a:t>Wert der </a:t>
            </a:r>
            <a:r>
              <a:rPr lang="de-DE" sz="800" dirty="0" err="1"/>
              <a:t>target-capacity</a:t>
            </a:r>
            <a:endParaRPr lang="de-DE" sz="800" dirty="0"/>
          </a:p>
        </p:txBody>
      </p:sp>
      <p:cxnSp>
        <p:nvCxnSpPr>
          <p:cNvPr id="48" name="Gewinkelte Verbindung 47">
            <a:extLst>
              <a:ext uri="{FF2B5EF4-FFF2-40B4-BE49-F238E27FC236}">
                <a16:creationId xmlns:a16="http://schemas.microsoft.com/office/drawing/2014/main" id="{5CA3D4BC-AD3D-5040-A470-3001BAADC3C4}"/>
              </a:ext>
            </a:extLst>
          </p:cNvPr>
          <p:cNvCxnSpPr>
            <a:cxnSpLocks/>
            <a:stCxn id="40" idx="2"/>
            <a:endCxn id="46" idx="1"/>
          </p:cNvCxnSpPr>
          <p:nvPr/>
        </p:nvCxnSpPr>
        <p:spPr>
          <a:xfrm rot="16200000" flipH="1">
            <a:off x="2551291" y="6282455"/>
            <a:ext cx="246515" cy="26554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Graphic 33">
            <a:extLst>
              <a:ext uri="{FF2B5EF4-FFF2-40B4-BE49-F238E27FC236}">
                <a16:creationId xmlns:a16="http://schemas.microsoft.com/office/drawing/2014/main" id="{4188B90A-E630-E14A-AD57-ED12415DDB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437022" y="4877964"/>
            <a:ext cx="424065" cy="424065"/>
          </a:xfrm>
          <a:prstGeom prst="rect">
            <a:avLst/>
          </a:prstGeom>
        </p:spPr>
      </p:pic>
      <p:sp>
        <p:nvSpPr>
          <p:cNvPr id="55" name="Textfeld 54">
            <a:extLst>
              <a:ext uri="{FF2B5EF4-FFF2-40B4-BE49-F238E27FC236}">
                <a16:creationId xmlns:a16="http://schemas.microsoft.com/office/drawing/2014/main" id="{87F54B2F-8FA8-1245-BDC2-54ABE4C903B9}"/>
              </a:ext>
            </a:extLst>
          </p:cNvPr>
          <p:cNvSpPr txBox="1"/>
          <p:nvPr/>
        </p:nvSpPr>
        <p:spPr>
          <a:xfrm>
            <a:off x="542424" y="3164778"/>
            <a:ext cx="611725" cy="24622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1000" dirty="0">
                <a:solidFill>
                  <a:srgbClr val="C00000"/>
                </a:solidFill>
              </a:rPr>
              <a:t>5</a:t>
            </a:r>
          </a:p>
        </p:txBody>
      </p:sp>
      <p:sp>
        <p:nvSpPr>
          <p:cNvPr id="56" name="Textfeld 55">
            <a:extLst>
              <a:ext uri="{FF2B5EF4-FFF2-40B4-BE49-F238E27FC236}">
                <a16:creationId xmlns:a16="http://schemas.microsoft.com/office/drawing/2014/main" id="{2BA6C4FE-4AA3-024D-9CB6-BB878AEA628F}"/>
              </a:ext>
            </a:extLst>
          </p:cNvPr>
          <p:cNvSpPr txBox="1"/>
          <p:nvPr/>
        </p:nvSpPr>
        <p:spPr>
          <a:xfrm>
            <a:off x="542424" y="3428688"/>
            <a:ext cx="611725" cy="24622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1000" dirty="0">
                <a:solidFill>
                  <a:srgbClr val="00B050"/>
                </a:solidFill>
              </a:rPr>
              <a:t>3</a:t>
            </a:r>
          </a:p>
        </p:txBody>
      </p:sp>
      <p:cxnSp>
        <p:nvCxnSpPr>
          <p:cNvPr id="57" name="Gerade Verbindung 56">
            <a:extLst>
              <a:ext uri="{FF2B5EF4-FFF2-40B4-BE49-F238E27FC236}">
                <a16:creationId xmlns:a16="http://schemas.microsoft.com/office/drawing/2014/main" id="{E4106A61-5D45-5E40-92AD-8C45AE07493E}"/>
              </a:ext>
            </a:extLst>
          </p:cNvPr>
          <p:cNvCxnSpPr>
            <a:cxnSpLocks/>
          </p:cNvCxnSpPr>
          <p:nvPr/>
        </p:nvCxnSpPr>
        <p:spPr>
          <a:xfrm>
            <a:off x="364558" y="3428688"/>
            <a:ext cx="967456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Textfeld 57">
            <a:extLst>
              <a:ext uri="{FF2B5EF4-FFF2-40B4-BE49-F238E27FC236}">
                <a16:creationId xmlns:a16="http://schemas.microsoft.com/office/drawing/2014/main" id="{A6FA661C-E26B-1144-BE89-93047D2550D9}"/>
              </a:ext>
            </a:extLst>
          </p:cNvPr>
          <p:cNvSpPr txBox="1"/>
          <p:nvPr/>
        </p:nvSpPr>
        <p:spPr>
          <a:xfrm>
            <a:off x="1459983" y="3287888"/>
            <a:ext cx="611725" cy="24622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000" dirty="0"/>
              <a:t>* 100</a:t>
            </a:r>
          </a:p>
        </p:txBody>
      </p:sp>
      <p:sp>
        <p:nvSpPr>
          <p:cNvPr id="59" name="Textfeld 58">
            <a:extLst>
              <a:ext uri="{FF2B5EF4-FFF2-40B4-BE49-F238E27FC236}">
                <a16:creationId xmlns:a16="http://schemas.microsoft.com/office/drawing/2014/main" id="{E985938B-969A-4C4D-BAA3-8C8BD49BD617}"/>
              </a:ext>
            </a:extLst>
          </p:cNvPr>
          <p:cNvSpPr txBox="1"/>
          <p:nvPr/>
        </p:nvSpPr>
        <p:spPr>
          <a:xfrm>
            <a:off x="2064812" y="3283571"/>
            <a:ext cx="485338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000" dirty="0"/>
              <a:t>=</a:t>
            </a:r>
          </a:p>
        </p:txBody>
      </p:sp>
      <p:sp>
        <p:nvSpPr>
          <p:cNvPr id="60" name="Textfeld 59">
            <a:extLst>
              <a:ext uri="{FF2B5EF4-FFF2-40B4-BE49-F238E27FC236}">
                <a16:creationId xmlns:a16="http://schemas.microsoft.com/office/drawing/2014/main" id="{9A827DA3-9E21-0643-86C0-C7AC2F131B49}"/>
              </a:ext>
            </a:extLst>
          </p:cNvPr>
          <p:cNvSpPr txBox="1"/>
          <p:nvPr/>
        </p:nvSpPr>
        <p:spPr>
          <a:xfrm>
            <a:off x="2314611" y="3302416"/>
            <a:ext cx="667760" cy="246221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de-DE" sz="1000" dirty="0"/>
              <a:t>166     %</a:t>
            </a:r>
          </a:p>
        </p:txBody>
      </p:sp>
      <p:sp>
        <p:nvSpPr>
          <p:cNvPr id="61" name="Textfeld 60">
            <a:extLst>
              <a:ext uri="{FF2B5EF4-FFF2-40B4-BE49-F238E27FC236}">
                <a16:creationId xmlns:a16="http://schemas.microsoft.com/office/drawing/2014/main" id="{F1943A34-840D-F24D-93EE-DB8106897B3E}"/>
              </a:ext>
            </a:extLst>
          </p:cNvPr>
          <p:cNvSpPr txBox="1"/>
          <p:nvPr/>
        </p:nvSpPr>
        <p:spPr>
          <a:xfrm>
            <a:off x="2807319" y="3674909"/>
            <a:ext cx="1232033" cy="2154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800" dirty="0" err="1"/>
              <a:t>target-capacity</a:t>
            </a:r>
            <a:r>
              <a:rPr lang="de-DE" sz="800" dirty="0"/>
              <a:t>: 100</a:t>
            </a:r>
          </a:p>
        </p:txBody>
      </p:sp>
      <p:cxnSp>
        <p:nvCxnSpPr>
          <p:cNvPr id="62" name="Gewinkelte Verbindung 61">
            <a:extLst>
              <a:ext uri="{FF2B5EF4-FFF2-40B4-BE49-F238E27FC236}">
                <a16:creationId xmlns:a16="http://schemas.microsoft.com/office/drawing/2014/main" id="{65F73007-1599-DA43-B19A-E890F2A3369D}"/>
              </a:ext>
            </a:extLst>
          </p:cNvPr>
          <p:cNvCxnSpPr>
            <a:cxnSpLocks/>
            <a:stCxn id="60" idx="2"/>
            <a:endCxn id="61" idx="1"/>
          </p:cNvCxnSpPr>
          <p:nvPr/>
        </p:nvCxnSpPr>
        <p:spPr>
          <a:xfrm rot="16200000" flipH="1">
            <a:off x="2610908" y="3586220"/>
            <a:ext cx="233994" cy="15882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hteck 66">
            <a:extLst>
              <a:ext uri="{FF2B5EF4-FFF2-40B4-BE49-F238E27FC236}">
                <a16:creationId xmlns:a16="http://schemas.microsoft.com/office/drawing/2014/main" id="{0AF6B2E2-2A52-9B46-883F-B0E775AB070E}"/>
              </a:ext>
            </a:extLst>
          </p:cNvPr>
          <p:cNvSpPr/>
          <p:nvPr/>
        </p:nvSpPr>
        <p:spPr>
          <a:xfrm>
            <a:off x="6898593" y="4877964"/>
            <a:ext cx="3962494" cy="1552798"/>
          </a:xfrm>
          <a:prstGeom prst="rect">
            <a:avLst/>
          </a:prstGeom>
          <a:noFill/>
          <a:ln>
            <a:solidFill>
              <a:srgbClr val="9420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8" name="Textfeld 67">
            <a:extLst>
              <a:ext uri="{FF2B5EF4-FFF2-40B4-BE49-F238E27FC236}">
                <a16:creationId xmlns:a16="http://schemas.microsoft.com/office/drawing/2014/main" id="{2550DF17-DB76-E84B-B0A5-E6C38F830F8B}"/>
              </a:ext>
            </a:extLst>
          </p:cNvPr>
          <p:cNvSpPr txBox="1"/>
          <p:nvPr/>
        </p:nvSpPr>
        <p:spPr>
          <a:xfrm>
            <a:off x="6898593" y="4953202"/>
            <a:ext cx="8426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 err="1">
                <a:solidFill>
                  <a:srgbClr val="942092"/>
                </a:solidFill>
              </a:rPr>
              <a:t>CloudWatch</a:t>
            </a:r>
            <a:endParaRPr lang="de-DE" sz="1000" dirty="0">
              <a:solidFill>
                <a:srgbClr val="942092"/>
              </a:solidFill>
            </a:endParaRPr>
          </a:p>
        </p:txBody>
      </p:sp>
      <p:sp>
        <p:nvSpPr>
          <p:cNvPr id="69" name="Textfeld 68">
            <a:extLst>
              <a:ext uri="{FF2B5EF4-FFF2-40B4-BE49-F238E27FC236}">
                <a16:creationId xmlns:a16="http://schemas.microsoft.com/office/drawing/2014/main" id="{FDDB5239-8065-1F4B-8A75-B930A4178879}"/>
              </a:ext>
            </a:extLst>
          </p:cNvPr>
          <p:cNvSpPr txBox="1"/>
          <p:nvPr/>
        </p:nvSpPr>
        <p:spPr>
          <a:xfrm>
            <a:off x="6992264" y="5316784"/>
            <a:ext cx="13980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 err="1">
                <a:solidFill>
                  <a:srgbClr val="942092"/>
                </a:solidFill>
              </a:rPr>
              <a:t>CloudWatch-Metric</a:t>
            </a:r>
            <a:r>
              <a:rPr lang="de-DE" sz="1000" dirty="0">
                <a:solidFill>
                  <a:srgbClr val="942092"/>
                </a:solidFill>
              </a:rPr>
              <a:t> =&gt;</a:t>
            </a:r>
          </a:p>
        </p:txBody>
      </p:sp>
      <p:sp>
        <p:nvSpPr>
          <p:cNvPr id="70" name="Textfeld 69">
            <a:extLst>
              <a:ext uri="{FF2B5EF4-FFF2-40B4-BE49-F238E27FC236}">
                <a16:creationId xmlns:a16="http://schemas.microsoft.com/office/drawing/2014/main" id="{7FFE7537-9888-D040-BD5A-3ABBFD56EC6E}"/>
              </a:ext>
            </a:extLst>
          </p:cNvPr>
          <p:cNvSpPr txBox="1"/>
          <p:nvPr/>
        </p:nvSpPr>
        <p:spPr>
          <a:xfrm>
            <a:off x="8327524" y="5242152"/>
            <a:ext cx="1860928" cy="472813"/>
          </a:xfrm>
          <a:prstGeom prst="rect">
            <a:avLst/>
          </a:prstGeom>
          <a:solidFill>
            <a:srgbClr val="FF40FF">
              <a:alpha val="4000"/>
            </a:srgbClr>
          </a:solidFill>
          <a:ln>
            <a:solidFill>
              <a:srgbClr val="942092"/>
            </a:solidFill>
          </a:ln>
        </p:spPr>
        <p:txBody>
          <a:bodyPr wrap="square" tIns="72000" bIns="0" rtlCol="0">
            <a:spAutoFit/>
          </a:bodyPr>
          <a:lstStyle/>
          <a:p>
            <a:r>
              <a:rPr lang="de-DE" sz="1000" b="1" dirty="0" err="1">
                <a:solidFill>
                  <a:srgbClr val="942092"/>
                </a:solidFill>
                <a:sym typeface="Wingdings" pitchFamily="2" charset="2"/>
              </a:rPr>
              <a:t>CapacityProviderReservation</a:t>
            </a:r>
            <a:endParaRPr lang="de-DE" sz="1000" b="1" dirty="0">
              <a:solidFill>
                <a:srgbClr val="942092"/>
              </a:solidFill>
            </a:endParaRPr>
          </a:p>
          <a:p>
            <a:br>
              <a:rPr lang="de-DE" sz="800" dirty="0"/>
            </a:br>
            <a:r>
              <a:rPr lang="de-DE" sz="800" dirty="0"/>
              <a:t>Controls </a:t>
            </a:r>
            <a:r>
              <a:rPr lang="de-DE" sz="800" dirty="0" err="1"/>
              <a:t>the</a:t>
            </a:r>
            <a:r>
              <a:rPr lang="de-DE" sz="800" dirty="0"/>
              <a:t> </a:t>
            </a:r>
            <a:r>
              <a:rPr lang="de-DE" sz="800" dirty="0" err="1"/>
              <a:t>number</a:t>
            </a:r>
            <a:r>
              <a:rPr lang="de-DE" sz="800" dirty="0"/>
              <a:t> </a:t>
            </a:r>
            <a:r>
              <a:rPr lang="de-DE" sz="800" dirty="0" err="1"/>
              <a:t>of</a:t>
            </a:r>
            <a:r>
              <a:rPr lang="de-DE" sz="800" dirty="0"/>
              <a:t> </a:t>
            </a:r>
            <a:r>
              <a:rPr lang="de-DE" sz="800" dirty="0" err="1"/>
              <a:t>instances</a:t>
            </a:r>
            <a:r>
              <a:rPr lang="de-DE" sz="800" dirty="0"/>
              <a:t> in ASG</a:t>
            </a:r>
          </a:p>
        </p:txBody>
      </p:sp>
      <p:pic>
        <p:nvPicPr>
          <p:cNvPr id="71" name="Grafik 70">
            <a:extLst>
              <a:ext uri="{FF2B5EF4-FFF2-40B4-BE49-F238E27FC236}">
                <a16:creationId xmlns:a16="http://schemas.microsoft.com/office/drawing/2014/main" id="{F678E5F2-8A18-484E-B9ED-134A00E55E0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04657" y="2644767"/>
            <a:ext cx="2958319" cy="556673"/>
          </a:xfrm>
          <a:prstGeom prst="rect">
            <a:avLst/>
          </a:prstGeom>
        </p:spPr>
      </p:pic>
      <p:cxnSp>
        <p:nvCxnSpPr>
          <p:cNvPr id="73" name="Gerade Verbindung mit Pfeil 72">
            <a:extLst>
              <a:ext uri="{FF2B5EF4-FFF2-40B4-BE49-F238E27FC236}">
                <a16:creationId xmlns:a16="http://schemas.microsoft.com/office/drawing/2014/main" id="{AB171589-0C5A-9447-8012-B7E2667198AB}"/>
              </a:ext>
            </a:extLst>
          </p:cNvPr>
          <p:cNvCxnSpPr>
            <a:cxnSpLocks/>
          </p:cNvCxnSpPr>
          <p:nvPr/>
        </p:nvCxnSpPr>
        <p:spPr>
          <a:xfrm>
            <a:off x="4158113" y="1883225"/>
            <a:ext cx="687347" cy="685193"/>
          </a:xfrm>
          <a:prstGeom prst="straightConnector1">
            <a:avLst/>
          </a:prstGeom>
          <a:ln>
            <a:solidFill>
              <a:srgbClr val="FF4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Gerade Verbindung mit Pfeil 73">
            <a:extLst>
              <a:ext uri="{FF2B5EF4-FFF2-40B4-BE49-F238E27FC236}">
                <a16:creationId xmlns:a16="http://schemas.microsoft.com/office/drawing/2014/main" id="{839BCCE0-BF64-DB41-8D7F-BBC4BE7F63B4}"/>
              </a:ext>
            </a:extLst>
          </p:cNvPr>
          <p:cNvCxnSpPr>
            <a:cxnSpLocks/>
            <a:endCxn id="70" idx="0"/>
          </p:cNvCxnSpPr>
          <p:nvPr/>
        </p:nvCxnSpPr>
        <p:spPr>
          <a:xfrm>
            <a:off x="6864296" y="4047561"/>
            <a:ext cx="2393692" cy="1194591"/>
          </a:xfrm>
          <a:prstGeom prst="straightConnector1">
            <a:avLst/>
          </a:prstGeom>
          <a:ln>
            <a:solidFill>
              <a:srgbClr val="FF4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Rechteck 78">
            <a:extLst>
              <a:ext uri="{FF2B5EF4-FFF2-40B4-BE49-F238E27FC236}">
                <a16:creationId xmlns:a16="http://schemas.microsoft.com/office/drawing/2014/main" id="{DFFE880B-6D86-0D49-BDCD-D025E4F64687}"/>
              </a:ext>
            </a:extLst>
          </p:cNvPr>
          <p:cNvSpPr/>
          <p:nvPr/>
        </p:nvSpPr>
        <p:spPr>
          <a:xfrm>
            <a:off x="4823840" y="2644784"/>
            <a:ext cx="2539136" cy="1576393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1" name="Textfeld 80">
            <a:extLst>
              <a:ext uri="{FF2B5EF4-FFF2-40B4-BE49-F238E27FC236}">
                <a16:creationId xmlns:a16="http://schemas.microsoft.com/office/drawing/2014/main" id="{DAA7CF23-DCEE-0C47-B3FB-16CDF82F26D6}"/>
              </a:ext>
            </a:extLst>
          </p:cNvPr>
          <p:cNvSpPr txBox="1"/>
          <p:nvPr/>
        </p:nvSpPr>
        <p:spPr>
          <a:xfrm>
            <a:off x="4917674" y="3201440"/>
            <a:ext cx="239083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800" dirty="0"/>
              <a:t>ECS erstellt einen </a:t>
            </a:r>
            <a:r>
              <a:rPr lang="de-DE" sz="800" dirty="0" err="1"/>
              <a:t>Scaling</a:t>
            </a:r>
            <a:r>
              <a:rPr lang="de-DE" sz="800" dirty="0"/>
              <a:t>-Plan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800" dirty="0"/>
              <a:t>ECS erstellt eine </a:t>
            </a:r>
            <a:r>
              <a:rPr lang="de-DE" sz="800" dirty="0" err="1"/>
              <a:t>target</a:t>
            </a:r>
            <a:r>
              <a:rPr lang="de-DE" sz="800" dirty="0"/>
              <a:t>-tracking-</a:t>
            </a:r>
            <a:r>
              <a:rPr lang="de-DE" sz="800" dirty="0" err="1"/>
              <a:t>scaling</a:t>
            </a:r>
            <a:r>
              <a:rPr lang="de-DE" sz="800" dirty="0"/>
              <a:t>-</a:t>
            </a:r>
            <a:r>
              <a:rPr lang="de-DE" sz="800" dirty="0" err="1"/>
              <a:t>policy</a:t>
            </a:r>
            <a:br>
              <a:rPr lang="de-DE" sz="800" dirty="0"/>
            </a:br>
            <a:r>
              <a:rPr lang="de-DE" sz="800" dirty="0"/>
              <a:t>und </a:t>
            </a:r>
            <a:r>
              <a:rPr lang="de-DE" sz="800" dirty="0" err="1"/>
              <a:t>attached</a:t>
            </a:r>
            <a:r>
              <a:rPr lang="de-DE" sz="800" dirty="0"/>
              <a:t> Sie zum </a:t>
            </a:r>
            <a:r>
              <a:rPr lang="de-DE" sz="800" dirty="0" err="1"/>
              <a:t>scaling</a:t>
            </a:r>
            <a:r>
              <a:rPr lang="de-DE" sz="800" dirty="0"/>
              <a:t>-plan</a:t>
            </a:r>
            <a:br>
              <a:rPr lang="de-DE" sz="800" dirty="0"/>
            </a:br>
            <a:r>
              <a:rPr lang="de-DE" sz="800" dirty="0">
                <a:sym typeface="Wingdings" pitchFamily="2" charset="2"/>
              </a:rPr>
              <a:t> Diese </a:t>
            </a:r>
            <a:r>
              <a:rPr lang="de-DE" sz="800" dirty="0" err="1">
                <a:sym typeface="Wingdings" pitchFamily="2" charset="2"/>
              </a:rPr>
              <a:t>Scaling-Policy</a:t>
            </a:r>
            <a:r>
              <a:rPr lang="de-DE" sz="800" dirty="0">
                <a:sym typeface="Wingdings" pitchFamily="2" charset="2"/>
              </a:rPr>
              <a:t> verwendet eine neue </a:t>
            </a:r>
            <a:r>
              <a:rPr lang="de-DE" sz="800" dirty="0" err="1">
                <a:sym typeface="Wingdings" pitchFamily="2" charset="2"/>
              </a:rPr>
              <a:t>CloudWatch</a:t>
            </a:r>
            <a:r>
              <a:rPr lang="de-DE" sz="800" dirty="0">
                <a:sym typeface="Wingdings" pitchFamily="2" charset="2"/>
              </a:rPr>
              <a:t> </a:t>
            </a:r>
            <a:r>
              <a:rPr lang="de-DE" sz="800" dirty="0" err="1">
                <a:sym typeface="Wingdings" pitchFamily="2" charset="2"/>
              </a:rPr>
              <a:t>Metric</a:t>
            </a:r>
            <a:r>
              <a:rPr lang="de-DE" sz="800" dirty="0">
                <a:sym typeface="Wingdings" pitchFamily="2" charset="2"/>
              </a:rPr>
              <a:t> </a:t>
            </a:r>
            <a:r>
              <a:rPr lang="de-DE" sz="800" dirty="0" err="1">
                <a:sym typeface="Wingdings" pitchFamily="2" charset="2"/>
              </a:rPr>
              <a:t>CapacityProv.Res</a:t>
            </a:r>
            <a:r>
              <a:rPr lang="de-DE" sz="800" dirty="0">
                <a:sym typeface="Wingdings" pitchFamily="2" charset="2"/>
              </a:rPr>
              <a:t>.</a:t>
            </a:r>
            <a:br>
              <a:rPr lang="de-DE" sz="800" dirty="0">
                <a:sym typeface="Wingdings" pitchFamily="2" charset="2"/>
              </a:rPr>
            </a:br>
            <a:r>
              <a:rPr lang="de-DE" sz="800" dirty="0">
                <a:sym typeface="Wingdings" pitchFamily="2" charset="2"/>
              </a:rPr>
              <a:t>ECS </a:t>
            </a:r>
            <a:r>
              <a:rPr lang="de-DE" sz="800" dirty="0" err="1">
                <a:sym typeface="Wingdings" pitchFamily="2" charset="2"/>
              </a:rPr>
              <a:t>published</a:t>
            </a:r>
            <a:r>
              <a:rPr lang="de-DE" sz="800" dirty="0">
                <a:sym typeface="Wingdings" pitchFamily="2" charset="2"/>
              </a:rPr>
              <a:t> jede Minute Metriken in diese </a:t>
            </a:r>
            <a:r>
              <a:rPr lang="de-DE" sz="800" dirty="0" err="1">
                <a:sym typeface="Wingdings" pitchFamily="2" charset="2"/>
              </a:rPr>
              <a:t>CloudwatchMetric</a:t>
            </a:r>
            <a:endParaRPr lang="de-DE" sz="800" dirty="0"/>
          </a:p>
        </p:txBody>
      </p:sp>
      <p:pic>
        <p:nvPicPr>
          <p:cNvPr id="82" name="Graphic 28">
            <a:extLst>
              <a:ext uri="{FF2B5EF4-FFF2-40B4-BE49-F238E27FC236}">
                <a16:creationId xmlns:a16="http://schemas.microsoft.com/office/drawing/2014/main" id="{D9739E05-24CC-2147-8CF6-6366719945F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087532" y="2750232"/>
            <a:ext cx="277591" cy="277591"/>
          </a:xfrm>
          <a:prstGeom prst="rect">
            <a:avLst/>
          </a:prstGeom>
        </p:spPr>
      </p:pic>
      <p:sp>
        <p:nvSpPr>
          <p:cNvPr id="83" name="Textfeld 82">
            <a:extLst>
              <a:ext uri="{FF2B5EF4-FFF2-40B4-BE49-F238E27FC236}">
                <a16:creationId xmlns:a16="http://schemas.microsoft.com/office/drawing/2014/main" id="{973D8190-045C-8944-81FF-D0C71A1CBF6F}"/>
              </a:ext>
            </a:extLst>
          </p:cNvPr>
          <p:cNvSpPr txBox="1"/>
          <p:nvPr/>
        </p:nvSpPr>
        <p:spPr>
          <a:xfrm>
            <a:off x="8442943" y="2772076"/>
            <a:ext cx="129347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/>
              <a:t>Create </a:t>
            </a:r>
            <a:r>
              <a:rPr lang="de-DE" sz="1000" dirty="0" err="1"/>
              <a:t>Scaling</a:t>
            </a:r>
            <a:r>
              <a:rPr lang="de-DE" sz="1000" dirty="0"/>
              <a:t>-Plan</a:t>
            </a:r>
          </a:p>
        </p:txBody>
      </p:sp>
      <p:pic>
        <p:nvPicPr>
          <p:cNvPr id="84" name="Graphic 28">
            <a:extLst>
              <a:ext uri="{FF2B5EF4-FFF2-40B4-BE49-F238E27FC236}">
                <a16:creationId xmlns:a16="http://schemas.microsoft.com/office/drawing/2014/main" id="{1D9CD9E1-319D-9249-86EA-446C18FF86C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087532" y="3227586"/>
            <a:ext cx="277591" cy="277591"/>
          </a:xfrm>
          <a:prstGeom prst="rect">
            <a:avLst/>
          </a:prstGeom>
        </p:spPr>
      </p:pic>
      <p:sp>
        <p:nvSpPr>
          <p:cNvPr id="85" name="Zierrahmen 84">
            <a:extLst>
              <a:ext uri="{FF2B5EF4-FFF2-40B4-BE49-F238E27FC236}">
                <a16:creationId xmlns:a16="http://schemas.microsoft.com/office/drawing/2014/main" id="{E1F4E5B4-872E-EC42-A799-9C1A4CF7C4C6}"/>
              </a:ext>
            </a:extLst>
          </p:cNvPr>
          <p:cNvSpPr/>
          <p:nvPr/>
        </p:nvSpPr>
        <p:spPr>
          <a:xfrm>
            <a:off x="8553573" y="3567158"/>
            <a:ext cx="1091286" cy="291068"/>
          </a:xfrm>
          <a:prstGeom prst="plaqu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" dirty="0"/>
              <a:t>Target-tracking-</a:t>
            </a:r>
            <a:r>
              <a:rPr lang="de-DE" sz="800" dirty="0" err="1"/>
              <a:t>scaling</a:t>
            </a:r>
            <a:r>
              <a:rPr lang="de-DE" sz="800" dirty="0"/>
              <a:t>-</a:t>
            </a:r>
            <a:r>
              <a:rPr lang="de-DE" sz="800" dirty="0" err="1"/>
              <a:t>policy</a:t>
            </a:r>
            <a:endParaRPr lang="de-DE" sz="800" dirty="0"/>
          </a:p>
        </p:txBody>
      </p:sp>
      <p:cxnSp>
        <p:nvCxnSpPr>
          <p:cNvPr id="87" name="Gewinkelte Verbindung 86">
            <a:extLst>
              <a:ext uri="{FF2B5EF4-FFF2-40B4-BE49-F238E27FC236}">
                <a16:creationId xmlns:a16="http://schemas.microsoft.com/office/drawing/2014/main" id="{76D598A0-BFD6-F94E-A9A4-439648C3938B}"/>
              </a:ext>
            </a:extLst>
          </p:cNvPr>
          <p:cNvCxnSpPr>
            <a:cxnSpLocks/>
            <a:stCxn id="84" idx="2"/>
            <a:endCxn id="85" idx="1"/>
          </p:cNvCxnSpPr>
          <p:nvPr/>
        </p:nvCxnSpPr>
        <p:spPr>
          <a:xfrm rot="16200000" flipH="1">
            <a:off x="8286193" y="3445311"/>
            <a:ext cx="207515" cy="327245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feld 89">
            <a:extLst>
              <a:ext uri="{FF2B5EF4-FFF2-40B4-BE49-F238E27FC236}">
                <a16:creationId xmlns:a16="http://schemas.microsoft.com/office/drawing/2014/main" id="{640D91B7-ADB7-C143-A67D-0F70A9ED7D02}"/>
              </a:ext>
            </a:extLst>
          </p:cNvPr>
          <p:cNvSpPr txBox="1"/>
          <p:nvPr/>
        </p:nvSpPr>
        <p:spPr>
          <a:xfrm>
            <a:off x="8358588" y="3254801"/>
            <a:ext cx="8344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 err="1">
                <a:solidFill>
                  <a:schemeClr val="accent2">
                    <a:lumMod val="75000"/>
                  </a:schemeClr>
                </a:solidFill>
              </a:rPr>
              <a:t>Scaling</a:t>
            </a:r>
            <a:r>
              <a:rPr lang="de-DE" sz="1000" dirty="0">
                <a:solidFill>
                  <a:schemeClr val="accent2">
                    <a:lumMod val="75000"/>
                  </a:schemeClr>
                </a:solidFill>
              </a:rPr>
              <a:t>-Plan</a:t>
            </a:r>
          </a:p>
        </p:txBody>
      </p:sp>
      <p:pic>
        <p:nvPicPr>
          <p:cNvPr id="91" name="Graphic 33">
            <a:extLst>
              <a:ext uri="{FF2B5EF4-FFF2-40B4-BE49-F238E27FC236}">
                <a16:creationId xmlns:a16="http://schemas.microsoft.com/office/drawing/2014/main" id="{8D676E9D-5D9B-2540-BFEF-756284144D9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122928" y="3944030"/>
            <a:ext cx="424065" cy="424065"/>
          </a:xfrm>
          <a:prstGeom prst="rect">
            <a:avLst/>
          </a:prstGeom>
        </p:spPr>
      </p:pic>
      <p:sp>
        <p:nvSpPr>
          <p:cNvPr id="92" name="Textfeld 91">
            <a:extLst>
              <a:ext uri="{FF2B5EF4-FFF2-40B4-BE49-F238E27FC236}">
                <a16:creationId xmlns:a16="http://schemas.microsoft.com/office/drawing/2014/main" id="{CE6ECF6F-9975-814D-AB6C-E036DE0C480C}"/>
              </a:ext>
            </a:extLst>
          </p:cNvPr>
          <p:cNvSpPr txBox="1"/>
          <p:nvPr/>
        </p:nvSpPr>
        <p:spPr>
          <a:xfrm>
            <a:off x="9688224" y="4355984"/>
            <a:ext cx="1293471" cy="226591"/>
          </a:xfrm>
          <a:prstGeom prst="rect">
            <a:avLst/>
          </a:prstGeom>
          <a:solidFill>
            <a:srgbClr val="FF40FF">
              <a:alpha val="4000"/>
            </a:srgbClr>
          </a:solidFill>
          <a:ln>
            <a:solidFill>
              <a:srgbClr val="942092"/>
            </a:solidFill>
          </a:ln>
        </p:spPr>
        <p:txBody>
          <a:bodyPr wrap="square" tIns="72000" bIns="0" rtlCol="0">
            <a:spAutoFit/>
          </a:bodyPr>
          <a:lstStyle/>
          <a:p>
            <a:r>
              <a:rPr lang="de-DE" sz="1000" b="1" dirty="0" err="1">
                <a:solidFill>
                  <a:srgbClr val="942092"/>
                </a:solidFill>
                <a:sym typeface="Wingdings" pitchFamily="2" charset="2"/>
              </a:rPr>
              <a:t>Cap.Prov.Res</a:t>
            </a:r>
            <a:r>
              <a:rPr lang="de-DE" sz="1000" b="1" dirty="0">
                <a:solidFill>
                  <a:srgbClr val="942092"/>
                </a:solidFill>
                <a:sym typeface="Wingdings" pitchFamily="2" charset="2"/>
              </a:rPr>
              <a:t>. </a:t>
            </a:r>
            <a:r>
              <a:rPr lang="de-DE" sz="1000" b="1" dirty="0" err="1">
                <a:solidFill>
                  <a:srgbClr val="942092"/>
                </a:solidFill>
                <a:sym typeface="Wingdings" pitchFamily="2" charset="2"/>
              </a:rPr>
              <a:t>Policy</a:t>
            </a:r>
            <a:endParaRPr lang="de-DE" sz="1000" b="1" dirty="0">
              <a:solidFill>
                <a:srgbClr val="942092"/>
              </a:solidFill>
            </a:endParaRPr>
          </a:p>
        </p:txBody>
      </p:sp>
      <p:sp>
        <p:nvSpPr>
          <p:cNvPr id="93" name="Pfeil nach links und rechts 92">
            <a:extLst>
              <a:ext uri="{FF2B5EF4-FFF2-40B4-BE49-F238E27FC236}">
                <a16:creationId xmlns:a16="http://schemas.microsoft.com/office/drawing/2014/main" id="{4B87F3F2-2E52-2B48-B0D4-AEF03FDFA938}"/>
              </a:ext>
            </a:extLst>
          </p:cNvPr>
          <p:cNvSpPr/>
          <p:nvPr/>
        </p:nvSpPr>
        <p:spPr>
          <a:xfrm rot="2375215">
            <a:off x="9614457" y="4003370"/>
            <a:ext cx="461538" cy="114449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6" name="Rectangle 8">
            <a:extLst>
              <a:ext uri="{FF2B5EF4-FFF2-40B4-BE49-F238E27FC236}">
                <a16:creationId xmlns:a16="http://schemas.microsoft.com/office/drawing/2014/main" id="{4300631E-D9D8-B14F-827B-C94A53561C71}"/>
              </a:ext>
            </a:extLst>
          </p:cNvPr>
          <p:cNvSpPr/>
          <p:nvPr/>
        </p:nvSpPr>
        <p:spPr>
          <a:xfrm>
            <a:off x="10349543" y="2568418"/>
            <a:ext cx="1023087" cy="494861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900" dirty="0">
              <a:solidFill>
                <a:srgbClr val="D86613"/>
              </a:solidFill>
            </a:endParaRPr>
          </a:p>
          <a:p>
            <a:pPr algn="ctr"/>
            <a:endParaRPr lang="en-US" sz="900" dirty="0">
              <a:solidFill>
                <a:srgbClr val="D86613"/>
              </a:solidFill>
            </a:endParaRPr>
          </a:p>
        </p:txBody>
      </p:sp>
      <p:pic>
        <p:nvPicPr>
          <p:cNvPr id="97" name="Graphic 9">
            <a:extLst>
              <a:ext uri="{FF2B5EF4-FFF2-40B4-BE49-F238E27FC236}">
                <a16:creationId xmlns:a16="http://schemas.microsoft.com/office/drawing/2014/main" id="{3F839179-3E67-8042-88FF-358A0EEC7D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72514" y="2419876"/>
            <a:ext cx="177144" cy="192854"/>
          </a:xfrm>
          <a:prstGeom prst="rect">
            <a:avLst/>
          </a:prstGeom>
        </p:spPr>
      </p:pic>
      <p:pic>
        <p:nvPicPr>
          <p:cNvPr id="98" name="Graphic 24">
            <a:extLst>
              <a:ext uri="{FF2B5EF4-FFF2-40B4-BE49-F238E27FC236}">
                <a16:creationId xmlns:a16="http://schemas.microsoft.com/office/drawing/2014/main" id="{0F415F1F-BFF2-BD4C-8DAF-3D7BC5A950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11873" y="2728025"/>
            <a:ext cx="198389" cy="198389"/>
          </a:xfrm>
          <a:prstGeom prst="rect">
            <a:avLst/>
          </a:prstGeom>
        </p:spPr>
      </p:pic>
      <p:pic>
        <p:nvPicPr>
          <p:cNvPr id="99" name="Graphic 24">
            <a:extLst>
              <a:ext uri="{FF2B5EF4-FFF2-40B4-BE49-F238E27FC236}">
                <a16:creationId xmlns:a16="http://schemas.microsoft.com/office/drawing/2014/main" id="{B1581476-83CF-B24E-A56A-14936C9E3C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39755" y="2728025"/>
            <a:ext cx="198389" cy="198389"/>
          </a:xfrm>
          <a:prstGeom prst="rect">
            <a:avLst/>
          </a:prstGeom>
        </p:spPr>
      </p:pic>
      <p:pic>
        <p:nvPicPr>
          <p:cNvPr id="100" name="Grafik 99">
            <a:extLst>
              <a:ext uri="{FF2B5EF4-FFF2-40B4-BE49-F238E27FC236}">
                <a16:creationId xmlns:a16="http://schemas.microsoft.com/office/drawing/2014/main" id="{80D3C013-ED07-DD48-8238-AB62D0AB811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61620" y="3350373"/>
            <a:ext cx="1021788" cy="192272"/>
          </a:xfrm>
          <a:prstGeom prst="rect">
            <a:avLst/>
          </a:prstGeom>
        </p:spPr>
      </p:pic>
      <p:cxnSp>
        <p:nvCxnSpPr>
          <p:cNvPr id="101" name="Gerade Verbindung mit Pfeil 100">
            <a:extLst>
              <a:ext uri="{FF2B5EF4-FFF2-40B4-BE49-F238E27FC236}">
                <a16:creationId xmlns:a16="http://schemas.microsoft.com/office/drawing/2014/main" id="{3D558062-A1CF-BA49-9395-257DE7B3402A}"/>
              </a:ext>
            </a:extLst>
          </p:cNvPr>
          <p:cNvCxnSpPr>
            <a:cxnSpLocks/>
            <a:stCxn id="96" idx="2"/>
            <a:endCxn id="100" idx="0"/>
          </p:cNvCxnSpPr>
          <p:nvPr/>
        </p:nvCxnSpPr>
        <p:spPr>
          <a:xfrm flipH="1">
            <a:off x="10772514" y="3063279"/>
            <a:ext cx="88573" cy="287094"/>
          </a:xfrm>
          <a:prstGeom prst="straightConnector1">
            <a:avLst/>
          </a:prstGeom>
          <a:ln>
            <a:solidFill>
              <a:srgbClr val="FF4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Gerade Verbindung mit Pfeil 103">
            <a:extLst>
              <a:ext uri="{FF2B5EF4-FFF2-40B4-BE49-F238E27FC236}">
                <a16:creationId xmlns:a16="http://schemas.microsoft.com/office/drawing/2014/main" id="{E84D978E-1B24-CF40-B58C-901A9C63BF8C}"/>
              </a:ext>
            </a:extLst>
          </p:cNvPr>
          <p:cNvCxnSpPr>
            <a:cxnSpLocks/>
          </p:cNvCxnSpPr>
          <p:nvPr/>
        </p:nvCxnSpPr>
        <p:spPr>
          <a:xfrm flipH="1">
            <a:off x="10511874" y="3577402"/>
            <a:ext cx="137180" cy="312951"/>
          </a:xfrm>
          <a:prstGeom prst="straightConnector1">
            <a:avLst/>
          </a:prstGeom>
          <a:ln>
            <a:solidFill>
              <a:srgbClr val="FF4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feld 106">
            <a:extLst>
              <a:ext uri="{FF2B5EF4-FFF2-40B4-BE49-F238E27FC236}">
                <a16:creationId xmlns:a16="http://schemas.microsoft.com/office/drawing/2014/main" id="{8CA55C12-1AA9-4947-A613-09A69887EF0F}"/>
              </a:ext>
            </a:extLst>
          </p:cNvPr>
          <p:cNvSpPr txBox="1"/>
          <p:nvPr/>
        </p:nvSpPr>
        <p:spPr>
          <a:xfrm>
            <a:off x="10540382" y="3591832"/>
            <a:ext cx="79874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00" dirty="0" err="1">
                <a:solidFill>
                  <a:srgbClr val="FF40FF"/>
                </a:solidFill>
              </a:rPr>
              <a:t>Publish</a:t>
            </a:r>
            <a:r>
              <a:rPr lang="de-DE" sz="700" dirty="0">
                <a:solidFill>
                  <a:srgbClr val="FF40FF"/>
                </a:solidFill>
              </a:rPr>
              <a:t> </a:t>
            </a:r>
            <a:r>
              <a:rPr lang="de-DE" sz="700" dirty="0" err="1">
                <a:solidFill>
                  <a:srgbClr val="FF40FF"/>
                </a:solidFill>
              </a:rPr>
              <a:t>metrics</a:t>
            </a:r>
            <a:endParaRPr lang="de-DE" sz="700" dirty="0">
              <a:solidFill>
                <a:srgbClr val="FF40FF"/>
              </a:solidFill>
            </a:endParaRPr>
          </a:p>
        </p:txBody>
      </p:sp>
      <p:sp>
        <p:nvSpPr>
          <p:cNvPr id="109" name="Textfeld 108">
            <a:extLst>
              <a:ext uri="{FF2B5EF4-FFF2-40B4-BE49-F238E27FC236}">
                <a16:creationId xmlns:a16="http://schemas.microsoft.com/office/drawing/2014/main" id="{C1213D6A-46C6-2548-A80A-13E2EA736BC0}"/>
              </a:ext>
            </a:extLst>
          </p:cNvPr>
          <p:cNvSpPr txBox="1"/>
          <p:nvPr/>
        </p:nvSpPr>
        <p:spPr>
          <a:xfrm>
            <a:off x="7956236" y="3664363"/>
            <a:ext cx="51167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00" dirty="0" err="1">
                <a:solidFill>
                  <a:schemeClr val="accent1">
                    <a:lumMod val="75000"/>
                  </a:schemeClr>
                </a:solidFill>
              </a:rPr>
              <a:t>attached</a:t>
            </a:r>
            <a:endParaRPr lang="de-DE" sz="7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11" name="Textfeld 110">
            <a:extLst>
              <a:ext uri="{FF2B5EF4-FFF2-40B4-BE49-F238E27FC236}">
                <a16:creationId xmlns:a16="http://schemas.microsoft.com/office/drawing/2014/main" id="{F51DF0CC-3080-854E-9D56-2E0F1236A0F2}"/>
              </a:ext>
            </a:extLst>
          </p:cNvPr>
          <p:cNvSpPr txBox="1"/>
          <p:nvPr/>
        </p:nvSpPr>
        <p:spPr>
          <a:xfrm>
            <a:off x="6591812" y="5958816"/>
            <a:ext cx="4447137" cy="8421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942092"/>
            </a:solidFill>
          </a:ln>
        </p:spPr>
        <p:txBody>
          <a:bodyPr wrap="square" tIns="72000" bIns="0" rtlCol="0">
            <a:spAutoFit/>
          </a:bodyPr>
          <a:lstStyle/>
          <a:p>
            <a:r>
              <a:rPr lang="de-DE" sz="1000" b="1" dirty="0">
                <a:solidFill>
                  <a:srgbClr val="942092"/>
                </a:solidFill>
                <a:sym typeface="Wingdings" pitchFamily="2" charset="2"/>
              </a:rPr>
              <a:t>Dieser Wert wird kontrolliert. Sobald nun der Wert != 100 ist wird versucht, wieder 100 herzustellen.</a:t>
            </a:r>
            <a:br>
              <a:rPr lang="de-DE" sz="1000" b="1" dirty="0">
                <a:solidFill>
                  <a:srgbClr val="942092"/>
                </a:solidFill>
                <a:sym typeface="Wingdings" pitchFamily="2" charset="2"/>
              </a:rPr>
            </a:br>
            <a:r>
              <a:rPr lang="de-DE" sz="1000" b="1" dirty="0">
                <a:solidFill>
                  <a:srgbClr val="942092"/>
                </a:solidFill>
                <a:sym typeface="Wingdings" pitchFamily="2" charset="2"/>
              </a:rPr>
              <a:t>=&gt; In diesem Fall müsste man </a:t>
            </a:r>
            <a:r>
              <a:rPr lang="de-DE" sz="1000" b="1" dirty="0" err="1">
                <a:solidFill>
                  <a:srgbClr val="942092"/>
                </a:solidFill>
                <a:sym typeface="Wingdings" pitchFamily="2" charset="2"/>
              </a:rPr>
              <a:t>n</a:t>
            </a:r>
            <a:r>
              <a:rPr lang="de-DE" sz="1000" b="1" dirty="0">
                <a:solidFill>
                  <a:srgbClr val="942092"/>
                </a:solidFill>
                <a:sym typeface="Wingdings" pitchFamily="2" charset="2"/>
              </a:rPr>
              <a:t>=5 setzen, sodass dann wieder 100 rauskommt =&gt;5/5*100=&gt; 2 neue Instanzen starten. ECS Checkt dann das es neue Instanzen gibt und nun laufen die 3 neuen, </a:t>
            </a:r>
            <a:r>
              <a:rPr lang="de-DE" sz="1000" b="1" dirty="0" err="1">
                <a:solidFill>
                  <a:srgbClr val="942092"/>
                </a:solidFill>
                <a:sym typeface="Wingdings" pitchFamily="2" charset="2"/>
              </a:rPr>
              <a:t>provisioning</a:t>
            </a:r>
            <a:r>
              <a:rPr lang="de-DE" sz="1000" b="1" dirty="0">
                <a:solidFill>
                  <a:srgbClr val="942092"/>
                </a:solidFill>
                <a:sym typeface="Wingdings" pitchFamily="2" charset="2"/>
              </a:rPr>
              <a:t> </a:t>
            </a:r>
            <a:r>
              <a:rPr lang="de-DE" sz="1000" b="1" dirty="0" err="1">
                <a:solidFill>
                  <a:srgbClr val="942092"/>
                </a:solidFill>
                <a:sym typeface="Wingdings" pitchFamily="2" charset="2"/>
              </a:rPr>
              <a:t>tasks</a:t>
            </a:r>
            <a:r>
              <a:rPr lang="de-DE" sz="1000" b="1" dirty="0">
                <a:solidFill>
                  <a:srgbClr val="942092"/>
                </a:solidFill>
                <a:sym typeface="Wingdings" pitchFamily="2" charset="2"/>
              </a:rPr>
              <a:t> auf dieser Instanz.</a:t>
            </a:r>
            <a:endParaRPr lang="de-DE" sz="800" dirty="0"/>
          </a:p>
        </p:txBody>
      </p:sp>
      <p:sp>
        <p:nvSpPr>
          <p:cNvPr id="112" name="Textfeld 111">
            <a:extLst>
              <a:ext uri="{FF2B5EF4-FFF2-40B4-BE49-F238E27FC236}">
                <a16:creationId xmlns:a16="http://schemas.microsoft.com/office/drawing/2014/main" id="{8FA9B3FB-6B92-C648-8781-1758476367FC}"/>
              </a:ext>
            </a:extLst>
          </p:cNvPr>
          <p:cNvSpPr txBox="1"/>
          <p:nvPr/>
        </p:nvSpPr>
        <p:spPr>
          <a:xfrm>
            <a:off x="2837926" y="6054812"/>
            <a:ext cx="1566731" cy="2154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800" dirty="0"/>
              <a:t>=</a:t>
            </a:r>
            <a:r>
              <a:rPr lang="de-DE" sz="800" dirty="0" err="1"/>
              <a:t>CapacityProviderReservation</a:t>
            </a:r>
            <a:endParaRPr lang="de-DE" sz="800" dirty="0"/>
          </a:p>
        </p:txBody>
      </p:sp>
    </p:spTree>
    <p:extLst>
      <p:ext uri="{BB962C8B-B14F-4D97-AF65-F5344CB8AC3E}">
        <p14:creationId xmlns:p14="http://schemas.microsoft.com/office/powerpoint/2010/main" val="13839578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AC6CC6FA-46D8-FB47-AD70-75E584AE598D}"/>
              </a:ext>
            </a:extLst>
          </p:cNvPr>
          <p:cNvSpPr txBox="1"/>
          <p:nvPr/>
        </p:nvSpPr>
        <p:spPr>
          <a:xfrm>
            <a:off x="0" y="166807"/>
            <a:ext cx="12204192" cy="400110"/>
          </a:xfrm>
          <a:prstGeom prst="rect">
            <a:avLst/>
          </a:prstGeom>
          <a:solidFill>
            <a:srgbClr val="002060">
              <a:alpha val="70000"/>
            </a:srgbClr>
          </a:solidFill>
        </p:spPr>
        <p:txBody>
          <a:bodyPr wrap="square" rtlCol="0">
            <a:spAutoFit/>
          </a:bodyPr>
          <a:lstStyle/>
          <a:p>
            <a:r>
              <a:rPr lang="de-DE" sz="2000" b="1" dirty="0">
                <a:solidFill>
                  <a:schemeClr val="bg1"/>
                </a:solidFill>
              </a:rPr>
              <a:t>   AWS </a:t>
            </a:r>
            <a:r>
              <a:rPr lang="de-DE" sz="2000" b="1" dirty="0" err="1">
                <a:solidFill>
                  <a:schemeClr val="bg1"/>
                </a:solidFill>
              </a:rPr>
              <a:t>Organizations</a:t>
            </a:r>
            <a:r>
              <a:rPr lang="de-DE" sz="2000" b="1" dirty="0">
                <a:solidFill>
                  <a:schemeClr val="bg1"/>
                </a:solidFill>
              </a:rPr>
              <a:t> – Multiple Accounts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C0129B5E-0DF6-574D-8FAC-A32183EBCA74}"/>
              </a:ext>
            </a:extLst>
          </p:cNvPr>
          <p:cNvSpPr txBox="1"/>
          <p:nvPr/>
        </p:nvSpPr>
        <p:spPr>
          <a:xfrm>
            <a:off x="443345" y="927302"/>
            <a:ext cx="5486400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u="sng" dirty="0"/>
              <a:t>Description nach neuer Account-Erstellung via </a:t>
            </a:r>
            <a:r>
              <a:rPr lang="de-DE" sz="1200" b="1" u="sng" dirty="0" err="1"/>
              <a:t>Organization</a:t>
            </a:r>
            <a:r>
              <a:rPr lang="de-DE" sz="1200" b="1" u="sng" dirty="0"/>
              <a:t>:</a:t>
            </a:r>
            <a:br>
              <a:rPr lang="de-DE" sz="1000" dirty="0"/>
            </a:br>
            <a:endParaRPr lang="de-DE" sz="1000" dirty="0"/>
          </a:p>
          <a:p>
            <a:pPr marL="342900" indent="-342900">
              <a:buFont typeface="+mj-lt"/>
              <a:buAutoNum type="arabicPeriod"/>
            </a:pPr>
            <a:r>
              <a:rPr lang="de-DE" sz="1000" dirty="0"/>
              <a:t>Neuer Account wurde erstellt</a:t>
            </a:r>
          </a:p>
          <a:p>
            <a:pPr marL="342900" indent="-342900">
              <a:buFont typeface="+mj-lt"/>
              <a:buAutoNum type="arabicPeriod"/>
            </a:pPr>
            <a:r>
              <a:rPr lang="de-DE" sz="1000" dirty="0"/>
              <a:t>Ich logge mich in neuen Account ein als ROOT ein =&gt; </a:t>
            </a:r>
            <a:r>
              <a:rPr lang="de-DE" sz="1000" dirty="0" err="1"/>
              <a:t>log-In</a:t>
            </a:r>
            <a:r>
              <a:rPr lang="de-DE" sz="1000" dirty="0"/>
              <a:t> </a:t>
            </a:r>
            <a:r>
              <a:rPr lang="de-DE" sz="1000" dirty="0" err="1"/>
              <a:t>as</a:t>
            </a:r>
            <a:r>
              <a:rPr lang="de-DE" sz="1000" dirty="0"/>
              <a:t> </a:t>
            </a:r>
            <a:r>
              <a:rPr lang="de-DE" sz="1000" dirty="0" err="1"/>
              <a:t>root</a:t>
            </a:r>
            <a:endParaRPr lang="de-DE" sz="1000" dirty="0"/>
          </a:p>
          <a:p>
            <a:pPr marL="342900" indent="-342900">
              <a:buFont typeface="+mj-lt"/>
              <a:buAutoNum type="arabicPeriod"/>
            </a:pPr>
            <a:r>
              <a:rPr lang="de-DE" sz="1000" dirty="0"/>
              <a:t>Nachdem ich mich als </a:t>
            </a:r>
            <a:r>
              <a:rPr lang="de-DE" sz="1000" dirty="0" err="1"/>
              <a:t>root</a:t>
            </a:r>
            <a:r>
              <a:rPr lang="de-DE" sz="1000" dirty="0"/>
              <a:t> </a:t>
            </a:r>
            <a:r>
              <a:rPr lang="de-DE" sz="1000" dirty="0" err="1"/>
              <a:t>eingelogged</a:t>
            </a:r>
            <a:r>
              <a:rPr lang="de-DE" sz="1000" dirty="0"/>
              <a:t> habe sehe ich IAM </a:t>
            </a:r>
            <a:r>
              <a:rPr lang="de-DE" sz="1000" dirty="0">
                <a:sym typeface="Wingdings" pitchFamily="2" charset="2"/>
              </a:rPr>
              <a:t> Users noch keinen User,</a:t>
            </a:r>
            <a:br>
              <a:rPr lang="de-DE" sz="1000" dirty="0">
                <a:sym typeface="Wingdings" pitchFamily="2" charset="2"/>
              </a:rPr>
            </a:br>
            <a:r>
              <a:rPr lang="de-DE" sz="1000" dirty="0">
                <a:sym typeface="Wingdings" pitchFamily="2" charset="2"/>
              </a:rPr>
              <a:t>aktuell bin ich mit dem </a:t>
            </a:r>
            <a:r>
              <a:rPr lang="de-DE" sz="1000" dirty="0" err="1">
                <a:sym typeface="Wingdings" pitchFamily="2" charset="2"/>
              </a:rPr>
              <a:t>root</a:t>
            </a:r>
            <a:r>
              <a:rPr lang="de-DE" sz="1000" dirty="0">
                <a:sym typeface="Wingdings" pitchFamily="2" charset="2"/>
              </a:rPr>
              <a:t>-user unterwegs</a:t>
            </a:r>
            <a:endParaRPr lang="de-DE" sz="1000" dirty="0"/>
          </a:p>
          <a:p>
            <a:pPr marL="342900" indent="-342900">
              <a:buFont typeface="+mj-lt"/>
              <a:buAutoNum type="arabicPeriod"/>
            </a:pPr>
            <a:r>
              <a:rPr lang="de-DE" sz="1000" dirty="0"/>
              <a:t>Nun gehe ich auf IAM </a:t>
            </a:r>
            <a:r>
              <a:rPr lang="de-DE" sz="1000" dirty="0">
                <a:sym typeface="Wingdings" pitchFamily="2" charset="2"/>
              </a:rPr>
              <a:t> Dashboard. Hier sehe ich den „Security Status“.</a:t>
            </a:r>
            <a:br>
              <a:rPr lang="de-DE" sz="1000" dirty="0">
                <a:sym typeface="Wingdings" pitchFamily="2" charset="2"/>
              </a:rPr>
            </a:br>
            <a:r>
              <a:rPr lang="de-DE" sz="1000" dirty="0">
                <a:sym typeface="Wingdings" pitchFamily="2" charset="2"/>
              </a:rPr>
              <a:t>Hier alle Schritte durchmachen</a:t>
            </a:r>
            <a:endParaRPr lang="de-DE" sz="1000" dirty="0"/>
          </a:p>
          <a:p>
            <a:pPr marL="342900" indent="-342900">
              <a:buFont typeface="+mj-lt"/>
              <a:buAutoNum type="arabicPeriod"/>
            </a:pPr>
            <a:r>
              <a:rPr lang="de-DE" sz="1000" b="1" dirty="0">
                <a:sym typeface="Wingdings" pitchFamily="2" charset="2"/>
              </a:rPr>
              <a:t>NIEMALS MIT DEM ROOT USER ARBEITEN – NUR FÜR DAS ERSTE MAL EINLOGGEN UND DANN</a:t>
            </a:r>
            <a:br>
              <a:rPr lang="de-DE" sz="1000" b="1" dirty="0">
                <a:sym typeface="Wingdings" pitchFamily="2" charset="2"/>
              </a:rPr>
            </a:br>
            <a:r>
              <a:rPr lang="de-DE" sz="1000" b="1" dirty="0">
                <a:sym typeface="Wingdings" pitchFamily="2" charset="2"/>
              </a:rPr>
              <a:t>SOFORT EINEN “USER“ ANLEGEN</a:t>
            </a:r>
            <a:endParaRPr lang="de-DE" sz="1000" b="1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04321E5-5995-1F45-B04D-834959087B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0837" y="834881"/>
            <a:ext cx="4017818" cy="218459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FF5513F3-D21D-4749-806F-96843912F8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548" y="3282248"/>
            <a:ext cx="3313561" cy="251251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74BEE610-3F07-D24F-A411-FBCA23BBCB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9415" y="3355525"/>
            <a:ext cx="4540469" cy="236595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7F8252C7-4768-C645-87B3-6D70FAD99CB5}"/>
              </a:ext>
            </a:extLst>
          </p:cNvPr>
          <p:cNvCxnSpPr>
            <a:stCxn id="5" idx="3"/>
            <a:endCxn id="7" idx="1"/>
          </p:cNvCxnSpPr>
          <p:nvPr/>
        </p:nvCxnSpPr>
        <p:spPr>
          <a:xfrm>
            <a:off x="3668109" y="4538503"/>
            <a:ext cx="40130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feld 9">
            <a:extLst>
              <a:ext uri="{FF2B5EF4-FFF2-40B4-BE49-F238E27FC236}">
                <a16:creationId xmlns:a16="http://schemas.microsoft.com/office/drawing/2014/main" id="{DDF87831-316E-4543-92B6-0B5D3673EF73}"/>
              </a:ext>
            </a:extLst>
          </p:cNvPr>
          <p:cNvSpPr txBox="1"/>
          <p:nvPr/>
        </p:nvSpPr>
        <p:spPr>
          <a:xfrm>
            <a:off x="354548" y="2681069"/>
            <a:ext cx="2325589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1.) Add </a:t>
            </a:r>
            <a:r>
              <a:rPr lang="de-DE" dirty="0" err="1"/>
              <a:t>new</a:t>
            </a:r>
            <a:r>
              <a:rPr lang="de-DE" dirty="0"/>
              <a:t> User:</a:t>
            </a:r>
          </a:p>
        </p:txBody>
      </p:sp>
      <p:sp>
        <p:nvSpPr>
          <p:cNvPr id="11" name="Rechteckige Legende 10">
            <a:extLst>
              <a:ext uri="{FF2B5EF4-FFF2-40B4-BE49-F238E27FC236}">
                <a16:creationId xmlns:a16="http://schemas.microsoft.com/office/drawing/2014/main" id="{7FF51287-3FFD-5E41-A9DC-CD37FD822E29}"/>
              </a:ext>
            </a:extLst>
          </p:cNvPr>
          <p:cNvSpPr/>
          <p:nvPr/>
        </p:nvSpPr>
        <p:spPr>
          <a:xfrm>
            <a:off x="7147034" y="4307545"/>
            <a:ext cx="1462850" cy="683172"/>
          </a:xfrm>
          <a:prstGeom prst="wedgeRectCallout">
            <a:avLst>
              <a:gd name="adj1" fmla="val -135790"/>
              <a:gd name="adj2" fmla="val -57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700" dirty="0"/>
              <a:t>Neuem User nun eine „</a:t>
            </a:r>
            <a:r>
              <a:rPr lang="de-DE" sz="700" dirty="0" err="1"/>
              <a:t>existing</a:t>
            </a:r>
            <a:r>
              <a:rPr lang="de-DE" sz="700" dirty="0"/>
              <a:t> </a:t>
            </a:r>
            <a:r>
              <a:rPr lang="de-DE" sz="700" dirty="0" err="1"/>
              <a:t>Policy</a:t>
            </a:r>
            <a:r>
              <a:rPr lang="de-DE" sz="700" dirty="0"/>
              <a:t>“ zuweisen.</a:t>
            </a:r>
          </a:p>
          <a:p>
            <a:r>
              <a:rPr lang="de-DE" sz="700" dirty="0"/>
              <a:t>-&gt; Hier kann ich „</a:t>
            </a:r>
            <a:r>
              <a:rPr lang="de-DE" sz="700" dirty="0" err="1"/>
              <a:t>AdministrationAcess</a:t>
            </a:r>
            <a:r>
              <a:rPr lang="de-DE" sz="700" dirty="0"/>
              <a:t>“ wählen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237C1B9D-48AF-3440-8598-5FFE312880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79854" y="3634883"/>
            <a:ext cx="3118310" cy="19785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3" name="Rechteckige Legende 12">
            <a:extLst>
              <a:ext uri="{FF2B5EF4-FFF2-40B4-BE49-F238E27FC236}">
                <a16:creationId xmlns:a16="http://schemas.microsoft.com/office/drawing/2014/main" id="{10B31F78-FBE4-3A4C-B6E1-92A39A567CBC}"/>
              </a:ext>
            </a:extLst>
          </p:cNvPr>
          <p:cNvSpPr/>
          <p:nvPr/>
        </p:nvSpPr>
        <p:spPr>
          <a:xfrm>
            <a:off x="10439009" y="3293297"/>
            <a:ext cx="1462850" cy="683172"/>
          </a:xfrm>
          <a:prstGeom prst="wedgeRectCallout">
            <a:avLst>
              <a:gd name="adj1" fmla="val -56038"/>
              <a:gd name="adj2" fmla="val 18711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700" dirty="0"/>
              <a:t>Hier sehe ich zusammengefasst nochmal alle wichtigen Details.</a:t>
            </a:r>
            <a:br>
              <a:rPr lang="de-DE" sz="700" dirty="0"/>
            </a:br>
            <a:r>
              <a:rPr lang="de-DE" sz="700" dirty="0">
                <a:sym typeface="Wingdings" pitchFamily="2" charset="2"/>
              </a:rPr>
              <a:t> Der </a:t>
            </a:r>
            <a:r>
              <a:rPr lang="de-DE" sz="700" dirty="0" err="1">
                <a:sym typeface="Wingdings" pitchFamily="2" charset="2"/>
              </a:rPr>
              <a:t>user</a:t>
            </a:r>
            <a:r>
              <a:rPr lang="de-DE" sz="700" dirty="0">
                <a:sym typeface="Wingdings" pitchFamily="2" charset="2"/>
              </a:rPr>
              <a:t> sollte die </a:t>
            </a:r>
            <a:r>
              <a:rPr lang="de-DE" sz="700" dirty="0" err="1">
                <a:sym typeface="Wingdings" pitchFamily="2" charset="2"/>
              </a:rPr>
              <a:t>Permissions</a:t>
            </a:r>
            <a:r>
              <a:rPr lang="de-DE" sz="700" dirty="0">
                <a:sym typeface="Wingdings" pitchFamily="2" charset="2"/>
              </a:rPr>
              <a:t> </a:t>
            </a:r>
            <a:r>
              <a:rPr lang="de-DE" sz="700" dirty="0" err="1">
                <a:sym typeface="Wingdings" pitchFamily="2" charset="2"/>
              </a:rPr>
              <a:t>for</a:t>
            </a:r>
            <a:r>
              <a:rPr lang="de-DE" sz="700" dirty="0">
                <a:sym typeface="Wingdings" pitchFamily="2" charset="2"/>
              </a:rPr>
              <a:t> „</a:t>
            </a:r>
            <a:r>
              <a:rPr lang="de-DE" sz="700" dirty="0" err="1">
                <a:sym typeface="Wingdings" pitchFamily="2" charset="2"/>
              </a:rPr>
              <a:t>ChangePasswort</a:t>
            </a:r>
            <a:r>
              <a:rPr lang="de-DE" sz="700" dirty="0">
                <a:sym typeface="Wingdings" pitchFamily="2" charset="2"/>
              </a:rPr>
              <a:t>“ haben sowie „</a:t>
            </a:r>
            <a:r>
              <a:rPr lang="de-DE" sz="700" dirty="0" err="1">
                <a:sym typeface="Wingdings" pitchFamily="2" charset="2"/>
              </a:rPr>
              <a:t>AdminAccess</a:t>
            </a:r>
            <a:r>
              <a:rPr lang="de-DE" sz="700" dirty="0">
                <a:sym typeface="Wingdings" pitchFamily="2" charset="2"/>
              </a:rPr>
              <a:t>“</a:t>
            </a:r>
            <a:endParaRPr lang="de-DE" sz="700" dirty="0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00EDAF8B-87E2-7440-A01F-2C18DB35CAB5}"/>
              </a:ext>
            </a:extLst>
          </p:cNvPr>
          <p:cNvSpPr txBox="1"/>
          <p:nvPr/>
        </p:nvSpPr>
        <p:spPr>
          <a:xfrm>
            <a:off x="9131579" y="5768825"/>
            <a:ext cx="261707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/>
              <a:t>Nach erfolgreichem Anmeldung nun wichtig:</a:t>
            </a:r>
            <a:br>
              <a:rPr lang="de-DE" sz="900" dirty="0"/>
            </a:br>
            <a:r>
              <a:rPr lang="de-DE" sz="900" dirty="0"/>
              <a:t>sofort </a:t>
            </a:r>
            <a:r>
              <a:rPr lang="de-DE" sz="900" dirty="0" err="1"/>
              <a:t>credentials.csv</a:t>
            </a:r>
            <a:r>
              <a:rPr lang="de-DE" sz="900" dirty="0"/>
              <a:t> </a:t>
            </a:r>
            <a:r>
              <a:rPr lang="de-DE" sz="900" dirty="0" err="1"/>
              <a:t>downnloaden</a:t>
            </a:r>
            <a:r>
              <a:rPr lang="de-DE" sz="900" dirty="0"/>
              <a:t> und sicher abspeichert.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B9B5C515-012B-684B-95F8-B57ABEB03787}"/>
              </a:ext>
            </a:extLst>
          </p:cNvPr>
          <p:cNvSpPr txBox="1"/>
          <p:nvPr/>
        </p:nvSpPr>
        <p:spPr>
          <a:xfrm>
            <a:off x="354547" y="6245126"/>
            <a:ext cx="6866060" cy="43088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1100" dirty="0"/>
              <a:t>2.) Add </a:t>
            </a:r>
            <a:r>
              <a:rPr lang="de-DE" sz="1100" dirty="0" err="1"/>
              <a:t>new</a:t>
            </a:r>
            <a:r>
              <a:rPr lang="de-DE" sz="1100" dirty="0"/>
              <a:t> Group </a:t>
            </a:r>
            <a:r>
              <a:rPr lang="de-DE" sz="1100" dirty="0" err="1"/>
              <a:t>with</a:t>
            </a:r>
            <a:r>
              <a:rPr lang="de-DE" sz="1100" dirty="0"/>
              <a:t> </a:t>
            </a:r>
            <a:r>
              <a:rPr lang="de-DE" sz="1100" dirty="0" err="1"/>
              <a:t>Policy</a:t>
            </a:r>
            <a:r>
              <a:rPr lang="de-DE" sz="1100" dirty="0"/>
              <a:t> „</a:t>
            </a:r>
            <a:r>
              <a:rPr lang="de-DE" sz="1100" dirty="0" err="1"/>
              <a:t>AdminAccess</a:t>
            </a:r>
            <a:r>
              <a:rPr lang="de-DE" sz="1100" dirty="0"/>
              <a:t>“ </a:t>
            </a:r>
            <a:r>
              <a:rPr lang="de-DE" sz="1100" dirty="0" err="1"/>
              <a:t>and</a:t>
            </a:r>
            <a:r>
              <a:rPr lang="de-DE" sz="1100" dirty="0"/>
              <a:t> </a:t>
            </a:r>
            <a:r>
              <a:rPr lang="de-DE" sz="1100" dirty="0" err="1"/>
              <a:t>attach</a:t>
            </a:r>
            <a:r>
              <a:rPr lang="de-DE" sz="1100" dirty="0"/>
              <a:t> </a:t>
            </a:r>
            <a:r>
              <a:rPr lang="de-DE" sz="1100" dirty="0" err="1"/>
              <a:t>created</a:t>
            </a:r>
            <a:r>
              <a:rPr lang="de-DE" sz="1100" dirty="0"/>
              <a:t> </a:t>
            </a:r>
            <a:r>
              <a:rPr lang="de-DE" sz="1100" dirty="0" err="1"/>
              <a:t>user</a:t>
            </a:r>
            <a:r>
              <a:rPr lang="de-DE" sz="1100" dirty="0"/>
              <a:t>. Anschließend kann die „</a:t>
            </a:r>
            <a:r>
              <a:rPr lang="de-DE" sz="1100" dirty="0" err="1"/>
              <a:t>adminAccess</a:t>
            </a:r>
            <a:r>
              <a:rPr lang="de-DE" sz="1100" dirty="0"/>
              <a:t>“ </a:t>
            </a:r>
            <a:r>
              <a:rPr lang="de-DE" sz="1100" dirty="0" err="1"/>
              <a:t>Policy</a:t>
            </a:r>
            <a:r>
              <a:rPr lang="de-DE" sz="1100" dirty="0"/>
              <a:t> direkt vom User wieder entfernt werden, da die Gruppe die ja schon hat und der User in der Group ist.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37584AC3-3045-FF4E-B8E1-4EDAE54A391A}"/>
              </a:ext>
            </a:extLst>
          </p:cNvPr>
          <p:cNvSpPr txBox="1"/>
          <p:nvPr/>
        </p:nvSpPr>
        <p:spPr>
          <a:xfrm>
            <a:off x="7336759" y="6350776"/>
            <a:ext cx="4017818" cy="430887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de-DE" sz="1100" dirty="0"/>
              <a:t>3.) Nun alle weiteren </a:t>
            </a:r>
            <a:r>
              <a:rPr lang="de-DE" sz="1100" dirty="0" err="1"/>
              <a:t>Steps</a:t>
            </a:r>
            <a:r>
              <a:rPr lang="de-DE" sz="1100" dirty="0"/>
              <a:t> oben ausführen. Sodass alle „Security Checks“ grün sind</a:t>
            </a:r>
          </a:p>
        </p:txBody>
      </p:sp>
    </p:spTree>
    <p:extLst>
      <p:ext uri="{BB962C8B-B14F-4D97-AF65-F5344CB8AC3E}">
        <p14:creationId xmlns:p14="http://schemas.microsoft.com/office/powerpoint/2010/main" val="28562791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4DDAE7C2-DF64-8849-AB03-38C5AFCDBE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5337" y="704193"/>
            <a:ext cx="8766842" cy="283757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14857D22-CDC4-ED40-84DE-BA6F9534FFC6}"/>
              </a:ext>
            </a:extLst>
          </p:cNvPr>
          <p:cNvSpPr/>
          <p:nvPr/>
        </p:nvSpPr>
        <p:spPr>
          <a:xfrm>
            <a:off x="9042804" y="1359882"/>
            <a:ext cx="1341415" cy="510959"/>
          </a:xfrm>
          <a:prstGeom prst="rect">
            <a:avLst/>
          </a:prstGeom>
          <a:solidFill>
            <a:srgbClr val="FF2F92">
              <a:alpha val="1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Rechteckige Legende 3">
            <a:extLst>
              <a:ext uri="{FF2B5EF4-FFF2-40B4-BE49-F238E27FC236}">
                <a16:creationId xmlns:a16="http://schemas.microsoft.com/office/drawing/2014/main" id="{786EF230-95E5-5A40-8735-B82DE68CF554}"/>
              </a:ext>
            </a:extLst>
          </p:cNvPr>
          <p:cNvSpPr/>
          <p:nvPr/>
        </p:nvSpPr>
        <p:spPr>
          <a:xfrm>
            <a:off x="8082456" y="3142593"/>
            <a:ext cx="3957144" cy="2091559"/>
          </a:xfrm>
          <a:prstGeom prst="wedgeRectCallout">
            <a:avLst>
              <a:gd name="adj1" fmla="val -11996"/>
              <a:gd name="adj2" fmla="val -1159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300" dirty="0"/>
              <a:t>Hier auf „</a:t>
            </a:r>
            <a:r>
              <a:rPr lang="de-DE" sz="1300" dirty="0" err="1"/>
              <a:t>Customize</a:t>
            </a:r>
            <a:r>
              <a:rPr lang="de-DE" sz="1300" dirty="0"/>
              <a:t>“ kann ich mir noch einen „Account Alias“ erstellen.</a:t>
            </a:r>
          </a:p>
          <a:p>
            <a:endParaRPr lang="de-DE" sz="1300" dirty="0"/>
          </a:p>
          <a:p>
            <a:r>
              <a:rPr lang="de-DE" sz="1300" dirty="0"/>
              <a:t>Nun ändert sich der „IAM </a:t>
            </a:r>
            <a:r>
              <a:rPr lang="de-DE" sz="1300" dirty="0" err="1"/>
              <a:t>users</a:t>
            </a:r>
            <a:r>
              <a:rPr lang="de-DE" sz="1300" dirty="0"/>
              <a:t> </a:t>
            </a:r>
            <a:r>
              <a:rPr lang="de-DE" sz="1300" dirty="0" err="1"/>
              <a:t>sign</a:t>
            </a:r>
            <a:r>
              <a:rPr lang="de-DE" sz="1300" dirty="0"/>
              <a:t>-in link“ in der Mitte im Screenshot und ich habe einen </a:t>
            </a:r>
            <a:r>
              <a:rPr lang="de-DE" sz="1300" dirty="0" err="1"/>
              <a:t>customName</a:t>
            </a:r>
            <a:r>
              <a:rPr lang="de-DE" sz="1300" dirty="0"/>
              <a:t> und nicht mehr nur die 13 stellige Account Nummer .</a:t>
            </a:r>
          </a:p>
          <a:p>
            <a:endParaRPr lang="de-DE" sz="1300" dirty="0"/>
          </a:p>
          <a:p>
            <a:r>
              <a:rPr lang="de-DE" sz="1300" dirty="0"/>
              <a:t>Auf der AWS-Login-Page kann ich dann bei „</a:t>
            </a:r>
            <a:r>
              <a:rPr lang="de-DE" sz="1300" dirty="0" err="1"/>
              <a:t>AccountId</a:t>
            </a:r>
            <a:r>
              <a:rPr lang="de-DE" sz="1300" dirty="0"/>
              <a:t> oder Alias“ auch meinen </a:t>
            </a:r>
            <a:r>
              <a:rPr lang="de-DE" sz="1300"/>
              <a:t>Alias verwenden für den Login.</a:t>
            </a:r>
            <a:endParaRPr lang="de-DE" sz="1300" dirty="0"/>
          </a:p>
        </p:txBody>
      </p:sp>
    </p:spTree>
    <p:extLst>
      <p:ext uri="{BB962C8B-B14F-4D97-AF65-F5344CB8AC3E}">
        <p14:creationId xmlns:p14="http://schemas.microsoft.com/office/powerpoint/2010/main" val="6423560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4">
            <a:extLst>
              <a:ext uri="{FF2B5EF4-FFF2-40B4-BE49-F238E27FC236}">
                <a16:creationId xmlns:a16="http://schemas.microsoft.com/office/drawing/2014/main" id="{B9721FA1-67DC-6D4D-9D67-BD1B76990776}"/>
              </a:ext>
            </a:extLst>
          </p:cNvPr>
          <p:cNvSpPr/>
          <p:nvPr/>
        </p:nvSpPr>
        <p:spPr>
          <a:xfrm>
            <a:off x="2343569" y="2077228"/>
            <a:ext cx="3302462" cy="262749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ysClr val="windowText" lastClr="000000"/>
                </a:solidFill>
              </a:rPr>
              <a:t>AWS Cloud</a:t>
            </a:r>
          </a:p>
        </p:txBody>
      </p:sp>
      <p:pic>
        <p:nvPicPr>
          <p:cNvPr id="3" name="Graphic 11">
            <a:extLst>
              <a:ext uri="{FF2B5EF4-FFF2-40B4-BE49-F238E27FC236}">
                <a16:creationId xmlns:a16="http://schemas.microsoft.com/office/drawing/2014/main" id="{DA8D30E2-1122-B145-AFF6-C8D99BACEB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40796" y="2074960"/>
            <a:ext cx="318122" cy="330200"/>
          </a:xfrm>
          <a:prstGeom prst="rect">
            <a:avLst/>
          </a:prstGeom>
        </p:spPr>
      </p:pic>
      <p:sp>
        <p:nvSpPr>
          <p:cNvPr id="4" name="Rectangle 34">
            <a:extLst>
              <a:ext uri="{FF2B5EF4-FFF2-40B4-BE49-F238E27FC236}">
                <a16:creationId xmlns:a16="http://schemas.microsoft.com/office/drawing/2014/main" id="{80F2294D-3679-CB4A-B864-30F300E0C032}"/>
              </a:ext>
            </a:extLst>
          </p:cNvPr>
          <p:cNvSpPr/>
          <p:nvPr/>
        </p:nvSpPr>
        <p:spPr>
          <a:xfrm>
            <a:off x="7119161" y="258635"/>
            <a:ext cx="3302462" cy="262749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ysClr val="windowText" lastClr="000000"/>
                </a:solidFill>
              </a:rPr>
              <a:t>AWS Cloud</a:t>
            </a:r>
          </a:p>
        </p:txBody>
      </p:sp>
      <p:pic>
        <p:nvPicPr>
          <p:cNvPr id="5" name="Graphic 11">
            <a:extLst>
              <a:ext uri="{FF2B5EF4-FFF2-40B4-BE49-F238E27FC236}">
                <a16:creationId xmlns:a16="http://schemas.microsoft.com/office/drawing/2014/main" id="{DFCDF6AF-A7FC-EF45-995B-B7DE6951EF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16388" y="256367"/>
            <a:ext cx="318122" cy="330200"/>
          </a:xfrm>
          <a:prstGeom prst="rect">
            <a:avLst/>
          </a:prstGeom>
        </p:spPr>
      </p:pic>
      <p:sp>
        <p:nvSpPr>
          <p:cNvPr id="6" name="Rectangle 34">
            <a:extLst>
              <a:ext uri="{FF2B5EF4-FFF2-40B4-BE49-F238E27FC236}">
                <a16:creationId xmlns:a16="http://schemas.microsoft.com/office/drawing/2014/main" id="{204990B5-6C78-6C49-A670-91A2B30744D1}"/>
              </a:ext>
            </a:extLst>
          </p:cNvPr>
          <p:cNvSpPr/>
          <p:nvPr/>
        </p:nvSpPr>
        <p:spPr>
          <a:xfrm>
            <a:off x="7119161" y="3826814"/>
            <a:ext cx="3302462" cy="262749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ysClr val="windowText" lastClr="000000"/>
                </a:solidFill>
              </a:rPr>
              <a:t>AWS Cloud</a:t>
            </a:r>
          </a:p>
        </p:txBody>
      </p:sp>
      <p:pic>
        <p:nvPicPr>
          <p:cNvPr id="7" name="Graphic 11">
            <a:extLst>
              <a:ext uri="{FF2B5EF4-FFF2-40B4-BE49-F238E27FC236}">
                <a16:creationId xmlns:a16="http://schemas.microsoft.com/office/drawing/2014/main" id="{A44884C0-2D82-7E40-8C84-E1B77863C8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16388" y="3824546"/>
            <a:ext cx="318122" cy="3302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833C3B3E-F270-E344-83C9-1CDBFE7F68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4630" y="2182650"/>
            <a:ext cx="469900" cy="469900"/>
          </a:xfrm>
          <a:prstGeom prst="rect">
            <a:avLst/>
          </a:prstGeom>
        </p:spPr>
      </p:pic>
      <p:pic>
        <p:nvPicPr>
          <p:cNvPr id="9" name="Graphic 7">
            <a:extLst>
              <a:ext uri="{FF2B5EF4-FFF2-40B4-BE49-F238E27FC236}">
                <a16:creationId xmlns:a16="http://schemas.microsoft.com/office/drawing/2014/main" id="{3EF6EDDC-F433-4341-A40D-09C4B3C062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15593" y="348686"/>
            <a:ext cx="469900" cy="469900"/>
          </a:xfrm>
          <a:prstGeom prst="rect">
            <a:avLst/>
          </a:prstGeom>
        </p:spPr>
      </p:pic>
      <p:pic>
        <p:nvPicPr>
          <p:cNvPr id="10" name="Graphic 7">
            <a:extLst>
              <a:ext uri="{FF2B5EF4-FFF2-40B4-BE49-F238E27FC236}">
                <a16:creationId xmlns:a16="http://schemas.microsoft.com/office/drawing/2014/main" id="{956CDE34-FF66-7441-B456-4517A41950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54476" y="3940502"/>
            <a:ext cx="469900" cy="469900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3D168657-E84C-BE48-9A26-307D1B5C6C39}"/>
              </a:ext>
            </a:extLst>
          </p:cNvPr>
          <p:cNvSpPr txBox="1"/>
          <p:nvPr/>
        </p:nvSpPr>
        <p:spPr>
          <a:xfrm>
            <a:off x="4366473" y="2422040"/>
            <a:ext cx="14369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 err="1">
                <a:solidFill>
                  <a:srgbClr val="FF2F92"/>
                </a:solidFill>
              </a:rPr>
              <a:t>DevOps</a:t>
            </a:r>
            <a:r>
              <a:rPr lang="de-DE" sz="1200" b="1" dirty="0">
                <a:solidFill>
                  <a:srgbClr val="FF2F92"/>
                </a:solidFill>
              </a:rPr>
              <a:t> Account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479F9EAC-EF6B-694C-89DB-04016EECA2BD}"/>
              </a:ext>
            </a:extLst>
          </p:cNvPr>
          <p:cNvSpPr txBox="1"/>
          <p:nvPr/>
        </p:nvSpPr>
        <p:spPr>
          <a:xfrm>
            <a:off x="9224376" y="592405"/>
            <a:ext cx="14369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 err="1">
                <a:solidFill>
                  <a:srgbClr val="FF2F92"/>
                </a:solidFill>
              </a:rPr>
              <a:t>Dev</a:t>
            </a:r>
            <a:r>
              <a:rPr lang="de-DE" sz="1200" b="1" dirty="0">
                <a:solidFill>
                  <a:srgbClr val="FF2F92"/>
                </a:solidFill>
              </a:rPr>
              <a:t> Account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D5124FB2-C949-DB48-84F4-2A5083920032}"/>
              </a:ext>
            </a:extLst>
          </p:cNvPr>
          <p:cNvSpPr txBox="1"/>
          <p:nvPr/>
        </p:nvSpPr>
        <p:spPr>
          <a:xfrm>
            <a:off x="9147733" y="4197583"/>
            <a:ext cx="14369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 err="1">
                <a:solidFill>
                  <a:srgbClr val="FF2F92"/>
                </a:solidFill>
              </a:rPr>
              <a:t>Prod</a:t>
            </a:r>
            <a:r>
              <a:rPr lang="de-DE" sz="1200" b="1" dirty="0">
                <a:solidFill>
                  <a:srgbClr val="FF2F92"/>
                </a:solidFill>
              </a:rPr>
              <a:t> Account</a:t>
            </a:r>
          </a:p>
        </p:txBody>
      </p:sp>
      <p:pic>
        <p:nvPicPr>
          <p:cNvPr id="14" name="Graphic 36">
            <a:extLst>
              <a:ext uri="{FF2B5EF4-FFF2-40B4-BE49-F238E27FC236}">
                <a16:creationId xmlns:a16="http://schemas.microsoft.com/office/drawing/2014/main" id="{0C1FB3C5-61C6-E540-843D-E0ECDAB364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67609" y="1133239"/>
            <a:ext cx="534757" cy="534757"/>
          </a:xfrm>
          <a:prstGeom prst="rect">
            <a:avLst/>
          </a:prstGeom>
        </p:spPr>
      </p:pic>
      <p:sp>
        <p:nvSpPr>
          <p:cNvPr id="15" name="TextBox 8">
            <a:extLst>
              <a:ext uri="{FF2B5EF4-FFF2-40B4-BE49-F238E27FC236}">
                <a16:creationId xmlns:a16="http://schemas.microsoft.com/office/drawing/2014/main" id="{2330C220-E838-F542-AF28-6B73693BBE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69893" y="1665494"/>
            <a:ext cx="133018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de-DE" sz="1000" dirty="0"/>
              <a:t>AWS IAM</a:t>
            </a:r>
          </a:p>
        </p:txBody>
      </p:sp>
      <p:pic>
        <p:nvPicPr>
          <p:cNvPr id="16" name="Graphic 61">
            <a:extLst>
              <a:ext uri="{FF2B5EF4-FFF2-40B4-BE49-F238E27FC236}">
                <a16:creationId xmlns:a16="http://schemas.microsoft.com/office/drawing/2014/main" id="{1A000FC4-D3D9-8B45-A615-E16DDC6F74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68466" y="1055082"/>
            <a:ext cx="469900" cy="469900"/>
          </a:xfrm>
          <a:prstGeom prst="rect">
            <a:avLst/>
          </a:prstGeom>
        </p:spPr>
      </p:pic>
      <p:sp>
        <p:nvSpPr>
          <p:cNvPr id="17" name="TextBox 8">
            <a:extLst>
              <a:ext uri="{FF2B5EF4-FFF2-40B4-BE49-F238E27FC236}">
                <a16:creationId xmlns:a16="http://schemas.microsoft.com/office/drawing/2014/main" id="{45DD545D-ABB4-7C4A-9D7D-56A5E4FC72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80318" y="1423721"/>
            <a:ext cx="133018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de-DE" sz="1000" dirty="0"/>
              <a:t>Role</a:t>
            </a:r>
            <a:br>
              <a:rPr lang="en-US" altLang="de-DE" sz="1000" dirty="0"/>
            </a:br>
            <a:r>
              <a:rPr lang="en-US" altLang="de-DE" sz="1000" b="1" dirty="0" err="1"/>
              <a:t>devFullAccess</a:t>
            </a:r>
            <a:endParaRPr lang="en-US" altLang="de-DE" sz="1000" b="1" dirty="0"/>
          </a:p>
        </p:txBody>
      </p:sp>
      <p:pic>
        <p:nvPicPr>
          <p:cNvPr id="47" name="Graphic 39">
            <a:extLst>
              <a:ext uri="{FF2B5EF4-FFF2-40B4-BE49-F238E27FC236}">
                <a16:creationId xmlns:a16="http://schemas.microsoft.com/office/drawing/2014/main" id="{C608B3D7-6B48-AC4F-AF9E-B1B69F9B855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84588" y="3156026"/>
            <a:ext cx="469900" cy="469900"/>
          </a:xfrm>
          <a:prstGeom prst="rect">
            <a:avLst/>
          </a:prstGeom>
        </p:spPr>
      </p:pic>
      <p:sp>
        <p:nvSpPr>
          <p:cNvPr id="52" name="Textfeld 51">
            <a:extLst>
              <a:ext uri="{FF2B5EF4-FFF2-40B4-BE49-F238E27FC236}">
                <a16:creationId xmlns:a16="http://schemas.microsoft.com/office/drawing/2014/main" id="{D7D6EA3D-501E-8F45-B443-31F0EF20F24F}"/>
              </a:ext>
            </a:extLst>
          </p:cNvPr>
          <p:cNvSpPr txBox="1"/>
          <p:nvPr/>
        </p:nvSpPr>
        <p:spPr>
          <a:xfrm>
            <a:off x="4444530" y="3250584"/>
            <a:ext cx="841148" cy="24622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1000" b="1" dirty="0"/>
              <a:t>Switch </a:t>
            </a:r>
            <a:r>
              <a:rPr lang="de-DE" sz="1000" b="1" dirty="0" err="1"/>
              <a:t>Role</a:t>
            </a:r>
            <a:endParaRPr lang="de-DE" sz="1000" b="1" dirty="0"/>
          </a:p>
        </p:txBody>
      </p:sp>
      <p:pic>
        <p:nvPicPr>
          <p:cNvPr id="69" name="Graphic 36">
            <a:extLst>
              <a:ext uri="{FF2B5EF4-FFF2-40B4-BE49-F238E27FC236}">
                <a16:creationId xmlns:a16="http://schemas.microsoft.com/office/drawing/2014/main" id="{30B8A5B4-E1D4-504C-821F-C2FC5EDB97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6249" y="4745941"/>
            <a:ext cx="534757" cy="534757"/>
          </a:xfrm>
          <a:prstGeom prst="rect">
            <a:avLst/>
          </a:prstGeom>
        </p:spPr>
      </p:pic>
      <p:sp>
        <p:nvSpPr>
          <p:cNvPr id="70" name="TextBox 8">
            <a:extLst>
              <a:ext uri="{FF2B5EF4-FFF2-40B4-BE49-F238E27FC236}">
                <a16:creationId xmlns:a16="http://schemas.microsoft.com/office/drawing/2014/main" id="{3D06D1C4-36EE-1C41-85DA-D6D8F38E43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18533" y="5278196"/>
            <a:ext cx="133018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de-DE" sz="1000" dirty="0"/>
              <a:t>AWS IAM</a:t>
            </a:r>
          </a:p>
        </p:txBody>
      </p:sp>
      <p:pic>
        <p:nvPicPr>
          <p:cNvPr id="71" name="Graphic 61">
            <a:extLst>
              <a:ext uri="{FF2B5EF4-FFF2-40B4-BE49-F238E27FC236}">
                <a16:creationId xmlns:a16="http://schemas.microsoft.com/office/drawing/2014/main" id="{28E7B8A6-2C31-8041-978C-322354D176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61589" y="4675177"/>
            <a:ext cx="469900" cy="469900"/>
          </a:xfrm>
          <a:prstGeom prst="rect">
            <a:avLst/>
          </a:prstGeom>
        </p:spPr>
      </p:pic>
      <p:sp>
        <p:nvSpPr>
          <p:cNvPr id="72" name="TextBox 8">
            <a:extLst>
              <a:ext uri="{FF2B5EF4-FFF2-40B4-BE49-F238E27FC236}">
                <a16:creationId xmlns:a16="http://schemas.microsoft.com/office/drawing/2014/main" id="{6E8C57EE-1CA8-7A48-B9BC-24A655DFDF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73441" y="5043816"/>
            <a:ext cx="133018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de-DE" sz="1000" dirty="0"/>
              <a:t>Role</a:t>
            </a:r>
            <a:br>
              <a:rPr lang="en-US" altLang="de-DE" sz="1000" dirty="0"/>
            </a:br>
            <a:r>
              <a:rPr lang="en-US" altLang="de-DE" sz="1000" b="1" dirty="0" err="1"/>
              <a:t>prodFullAccess</a:t>
            </a:r>
            <a:endParaRPr lang="en-US" altLang="de-DE" sz="1000" b="1" dirty="0"/>
          </a:p>
        </p:txBody>
      </p:sp>
      <p:cxnSp>
        <p:nvCxnSpPr>
          <p:cNvPr id="75" name="Gerade Verbindung mit Pfeil 74">
            <a:extLst>
              <a:ext uri="{FF2B5EF4-FFF2-40B4-BE49-F238E27FC236}">
                <a16:creationId xmlns:a16="http://schemas.microsoft.com/office/drawing/2014/main" id="{C91EEC79-E552-8C4F-ACBB-42078397F1DD}"/>
              </a:ext>
            </a:extLst>
          </p:cNvPr>
          <p:cNvCxnSpPr>
            <a:cxnSpLocks/>
            <a:stCxn id="52" idx="3"/>
            <a:endCxn id="4" idx="1"/>
          </p:cNvCxnSpPr>
          <p:nvPr/>
        </p:nvCxnSpPr>
        <p:spPr>
          <a:xfrm flipV="1">
            <a:off x="5285678" y="1572383"/>
            <a:ext cx="1833483" cy="180131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Gerade Verbindung mit Pfeil 75">
            <a:extLst>
              <a:ext uri="{FF2B5EF4-FFF2-40B4-BE49-F238E27FC236}">
                <a16:creationId xmlns:a16="http://schemas.microsoft.com/office/drawing/2014/main" id="{8C66E016-3474-3D45-A44F-4541BD0C4DAD}"/>
              </a:ext>
            </a:extLst>
          </p:cNvPr>
          <p:cNvCxnSpPr>
            <a:cxnSpLocks/>
            <a:stCxn id="52" idx="3"/>
            <a:endCxn id="6" idx="1"/>
          </p:cNvCxnSpPr>
          <p:nvPr/>
        </p:nvCxnSpPr>
        <p:spPr>
          <a:xfrm>
            <a:off x="5285678" y="3373695"/>
            <a:ext cx="1833483" cy="17668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Gerade Verbindung mit Pfeil 80">
            <a:extLst>
              <a:ext uri="{FF2B5EF4-FFF2-40B4-BE49-F238E27FC236}">
                <a16:creationId xmlns:a16="http://schemas.microsoft.com/office/drawing/2014/main" id="{69917C8D-5BAD-F545-A084-C753B8D3041A}"/>
              </a:ext>
            </a:extLst>
          </p:cNvPr>
          <p:cNvCxnSpPr>
            <a:stCxn id="47" idx="3"/>
            <a:endCxn id="2" idx="1"/>
          </p:cNvCxnSpPr>
          <p:nvPr/>
        </p:nvCxnSpPr>
        <p:spPr>
          <a:xfrm>
            <a:off x="1254488" y="3390976"/>
            <a:ext cx="10890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Gerade Verbindung mit Pfeil 84">
            <a:extLst>
              <a:ext uri="{FF2B5EF4-FFF2-40B4-BE49-F238E27FC236}">
                <a16:creationId xmlns:a16="http://schemas.microsoft.com/office/drawing/2014/main" id="{A2355062-07E7-4B4F-8EBE-350C403634CA}"/>
              </a:ext>
            </a:extLst>
          </p:cNvPr>
          <p:cNvCxnSpPr>
            <a:cxnSpLocks/>
            <a:endCxn id="52" idx="1"/>
          </p:cNvCxnSpPr>
          <p:nvPr/>
        </p:nvCxnSpPr>
        <p:spPr>
          <a:xfrm>
            <a:off x="2499857" y="3373694"/>
            <a:ext cx="1944673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feld 89">
            <a:extLst>
              <a:ext uri="{FF2B5EF4-FFF2-40B4-BE49-F238E27FC236}">
                <a16:creationId xmlns:a16="http://schemas.microsoft.com/office/drawing/2014/main" id="{04F49C0B-2523-324B-90D6-F75277788F58}"/>
              </a:ext>
            </a:extLst>
          </p:cNvPr>
          <p:cNvSpPr txBox="1"/>
          <p:nvPr/>
        </p:nvSpPr>
        <p:spPr>
          <a:xfrm>
            <a:off x="1481984" y="3175532"/>
            <a:ext cx="57346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/>
              <a:t>Log In</a:t>
            </a:r>
          </a:p>
        </p:txBody>
      </p:sp>
    </p:spTree>
    <p:extLst>
      <p:ext uri="{BB962C8B-B14F-4D97-AF65-F5344CB8AC3E}">
        <p14:creationId xmlns:p14="http://schemas.microsoft.com/office/powerpoint/2010/main" val="29447388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>
            <a:extLst>
              <a:ext uri="{FF2B5EF4-FFF2-40B4-BE49-F238E27FC236}">
                <a16:creationId xmlns:a16="http://schemas.microsoft.com/office/drawing/2014/main" id="{3B69AAE9-E8D1-1F48-8C29-E8C3A1DC2A10}"/>
              </a:ext>
            </a:extLst>
          </p:cNvPr>
          <p:cNvSpPr txBox="1"/>
          <p:nvPr/>
        </p:nvSpPr>
        <p:spPr>
          <a:xfrm>
            <a:off x="216816" y="282805"/>
            <a:ext cx="3497345" cy="5539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600" b="1" dirty="0"/>
              <a:t>Pipeline</a:t>
            </a:r>
            <a:r>
              <a:rPr lang="de-DE" sz="600" dirty="0"/>
              <a:t>:</a:t>
            </a:r>
            <a:br>
              <a:rPr lang="de-DE" sz="600" dirty="0"/>
            </a:br>
            <a:r>
              <a:rPr lang="de-DE" sz="600" dirty="0"/>
              <a:t>  </a:t>
            </a:r>
            <a:r>
              <a:rPr lang="de-DE" sz="600" b="1" dirty="0"/>
              <a:t>Type</a:t>
            </a:r>
            <a:r>
              <a:rPr lang="de-DE" sz="600" dirty="0"/>
              <a:t>: AWS::</a:t>
            </a:r>
            <a:r>
              <a:rPr lang="de-DE" sz="600" dirty="0" err="1"/>
              <a:t>CodePipeline</a:t>
            </a:r>
            <a:r>
              <a:rPr lang="de-DE" sz="600" dirty="0"/>
              <a:t>::Pipeline</a:t>
            </a:r>
            <a:br>
              <a:rPr lang="de-DE" sz="600" dirty="0"/>
            </a:br>
            <a:r>
              <a:rPr lang="de-DE" sz="600" dirty="0"/>
              <a:t>  </a:t>
            </a:r>
            <a:r>
              <a:rPr lang="de-DE" sz="600" b="1" dirty="0"/>
              <a:t>Properties</a:t>
            </a:r>
            <a:r>
              <a:rPr lang="de-DE" sz="600" dirty="0"/>
              <a:t>:</a:t>
            </a:r>
            <a:br>
              <a:rPr lang="de-DE" sz="600" dirty="0"/>
            </a:br>
            <a:r>
              <a:rPr lang="de-DE" sz="600" dirty="0"/>
              <a:t>    </a:t>
            </a:r>
            <a:r>
              <a:rPr lang="de-DE" sz="600" b="1" dirty="0" err="1"/>
              <a:t>RoleArn</a:t>
            </a:r>
            <a:r>
              <a:rPr lang="de-DE" sz="600" dirty="0"/>
              <a:t>: !</a:t>
            </a:r>
            <a:r>
              <a:rPr lang="de-DE" sz="600" dirty="0" err="1"/>
              <a:t>GetAtt</a:t>
            </a:r>
            <a:r>
              <a:rPr lang="de-DE" sz="600" dirty="0"/>
              <a:t> </a:t>
            </a:r>
            <a:r>
              <a:rPr lang="de-DE" sz="600" dirty="0" err="1"/>
              <a:t>PipeLineRole.Arn</a:t>
            </a:r>
            <a:br>
              <a:rPr lang="de-DE" sz="600" dirty="0"/>
            </a:br>
            <a:r>
              <a:rPr lang="de-DE" sz="600" dirty="0"/>
              <a:t>    </a:t>
            </a:r>
            <a:r>
              <a:rPr lang="de-DE" sz="600" b="1" dirty="0"/>
              <a:t>Name</a:t>
            </a:r>
            <a:r>
              <a:rPr lang="de-DE" sz="600" dirty="0"/>
              <a:t>: !</a:t>
            </a:r>
            <a:r>
              <a:rPr lang="de-DE" sz="600" dirty="0" err="1"/>
              <a:t>Ref</a:t>
            </a:r>
            <a:r>
              <a:rPr lang="de-DE" sz="600" dirty="0"/>
              <a:t> AWS::</a:t>
            </a:r>
            <a:r>
              <a:rPr lang="de-DE" sz="600" dirty="0" err="1"/>
              <a:t>StackName</a:t>
            </a:r>
            <a:br>
              <a:rPr lang="de-DE" sz="600" dirty="0"/>
            </a:br>
            <a:r>
              <a:rPr lang="de-DE" sz="600" dirty="0"/>
              <a:t>    </a:t>
            </a:r>
            <a:r>
              <a:rPr lang="de-DE" sz="600" b="1" dirty="0"/>
              <a:t>Stages</a:t>
            </a:r>
            <a:r>
              <a:rPr lang="de-DE" sz="600" dirty="0"/>
              <a:t>:</a:t>
            </a:r>
            <a:br>
              <a:rPr lang="de-DE" sz="600" dirty="0"/>
            </a:br>
            <a:br>
              <a:rPr lang="de-DE" sz="600" dirty="0"/>
            </a:br>
            <a:br>
              <a:rPr lang="de-DE" sz="600" i="1" dirty="0"/>
            </a:br>
            <a:r>
              <a:rPr lang="de-DE" sz="600" i="1" dirty="0"/>
              <a:t>      </a:t>
            </a:r>
            <a:r>
              <a:rPr lang="de-DE" sz="600" dirty="0"/>
              <a:t>- </a:t>
            </a:r>
            <a:r>
              <a:rPr lang="de-DE" sz="600" b="1" dirty="0"/>
              <a:t>Name</a:t>
            </a:r>
            <a:r>
              <a:rPr lang="de-DE" sz="600" dirty="0"/>
              <a:t>: </a:t>
            </a:r>
            <a:r>
              <a:rPr lang="de-DE" sz="600" dirty="0" err="1"/>
              <a:t>DeployToTest</a:t>
            </a:r>
            <a:br>
              <a:rPr lang="de-DE" sz="600" dirty="0"/>
            </a:br>
            <a:r>
              <a:rPr lang="de-DE" sz="600" dirty="0"/>
              <a:t>        </a:t>
            </a:r>
            <a:r>
              <a:rPr lang="de-DE" sz="600" b="1" dirty="0"/>
              <a:t>Actions</a:t>
            </a:r>
            <a:r>
              <a:rPr lang="de-DE" sz="600" dirty="0"/>
              <a:t>:</a:t>
            </a:r>
            <a:br>
              <a:rPr lang="de-DE" sz="600" dirty="0"/>
            </a:br>
            <a:r>
              <a:rPr lang="de-DE" sz="600" dirty="0"/>
              <a:t>          - </a:t>
            </a:r>
            <a:r>
              <a:rPr lang="de-DE" sz="600" b="1" dirty="0"/>
              <a:t>Name</a:t>
            </a:r>
            <a:r>
              <a:rPr lang="de-DE" sz="600" dirty="0"/>
              <a:t>: </a:t>
            </a:r>
            <a:r>
              <a:rPr lang="de-DE" sz="600" dirty="0" err="1"/>
              <a:t>CreateChangeSetTest</a:t>
            </a:r>
            <a:br>
              <a:rPr lang="de-DE" sz="600" dirty="0"/>
            </a:br>
            <a:r>
              <a:rPr lang="de-DE" sz="600" dirty="0"/>
              <a:t>            </a:t>
            </a:r>
            <a:r>
              <a:rPr lang="de-DE" sz="600" b="1" dirty="0" err="1"/>
              <a:t>ActionTypeId</a:t>
            </a:r>
            <a:r>
              <a:rPr lang="de-DE" sz="600" dirty="0"/>
              <a:t>:</a:t>
            </a:r>
            <a:br>
              <a:rPr lang="de-DE" sz="600" dirty="0"/>
            </a:br>
            <a:r>
              <a:rPr lang="de-DE" sz="600" dirty="0"/>
              <a:t>              </a:t>
            </a:r>
            <a:r>
              <a:rPr lang="de-DE" sz="600" b="1" dirty="0" err="1"/>
              <a:t>Category</a:t>
            </a:r>
            <a:r>
              <a:rPr lang="de-DE" sz="600" dirty="0"/>
              <a:t>: </a:t>
            </a:r>
            <a:r>
              <a:rPr lang="de-DE" sz="600" dirty="0" err="1"/>
              <a:t>Deploy</a:t>
            </a:r>
            <a:br>
              <a:rPr lang="de-DE" sz="600" dirty="0"/>
            </a:br>
            <a:r>
              <a:rPr lang="de-DE" sz="600" dirty="0"/>
              <a:t>              </a:t>
            </a:r>
            <a:r>
              <a:rPr lang="de-DE" sz="600" b="1" dirty="0" err="1"/>
              <a:t>Owner</a:t>
            </a:r>
            <a:r>
              <a:rPr lang="de-DE" sz="600" dirty="0"/>
              <a:t>: AWS</a:t>
            </a:r>
            <a:br>
              <a:rPr lang="de-DE" sz="600" dirty="0"/>
            </a:br>
            <a:r>
              <a:rPr lang="de-DE" sz="600" dirty="0"/>
              <a:t>              </a:t>
            </a:r>
            <a:r>
              <a:rPr lang="de-DE" sz="600" b="1" dirty="0"/>
              <a:t>Version</a:t>
            </a:r>
            <a:r>
              <a:rPr lang="de-DE" sz="600" dirty="0"/>
              <a:t>: 1</a:t>
            </a:r>
            <a:br>
              <a:rPr lang="de-DE" sz="600" dirty="0"/>
            </a:br>
            <a:r>
              <a:rPr lang="de-DE" sz="600" dirty="0"/>
              <a:t>              </a:t>
            </a:r>
            <a:r>
              <a:rPr lang="de-DE" sz="600" b="1" dirty="0"/>
              <a:t>Provider</a:t>
            </a:r>
            <a:r>
              <a:rPr lang="de-DE" sz="600" dirty="0"/>
              <a:t>: </a:t>
            </a:r>
            <a:r>
              <a:rPr lang="de-DE" sz="600" dirty="0" err="1"/>
              <a:t>CloudFormation</a:t>
            </a:r>
            <a:br>
              <a:rPr lang="de-DE" sz="600" dirty="0"/>
            </a:br>
            <a:r>
              <a:rPr lang="de-DE" sz="600" dirty="0"/>
              <a:t>            </a:t>
            </a:r>
            <a:r>
              <a:rPr lang="de-DE" sz="600" b="1" dirty="0" err="1"/>
              <a:t>Configuration</a:t>
            </a:r>
            <a:r>
              <a:rPr lang="de-DE" sz="600" dirty="0"/>
              <a:t>:</a:t>
            </a:r>
            <a:br>
              <a:rPr lang="de-DE" sz="600" dirty="0"/>
            </a:br>
            <a:r>
              <a:rPr lang="de-DE" sz="600" dirty="0"/>
              <a:t>              </a:t>
            </a:r>
            <a:r>
              <a:rPr lang="de-DE" sz="600" b="1" dirty="0" err="1"/>
              <a:t>ChangeSetName</a:t>
            </a:r>
            <a:r>
              <a:rPr lang="de-DE" sz="600" dirty="0"/>
              <a:t>: sample-lambda-</a:t>
            </a:r>
            <a:r>
              <a:rPr lang="de-DE" sz="600" dirty="0" err="1"/>
              <a:t>dev</a:t>
            </a:r>
            <a:br>
              <a:rPr lang="de-DE" sz="600" dirty="0"/>
            </a:br>
            <a:r>
              <a:rPr lang="de-DE" sz="600" dirty="0"/>
              <a:t>              </a:t>
            </a:r>
            <a:r>
              <a:rPr lang="de-DE" sz="600" b="1" dirty="0" err="1"/>
              <a:t>ActionMode</a:t>
            </a:r>
            <a:r>
              <a:rPr lang="de-DE" sz="600" dirty="0"/>
              <a:t>: CHANGE_SET_REPLACE</a:t>
            </a:r>
            <a:br>
              <a:rPr lang="de-DE" sz="600" dirty="0"/>
            </a:br>
            <a:r>
              <a:rPr lang="de-DE" sz="600" dirty="0"/>
              <a:t>              </a:t>
            </a:r>
            <a:r>
              <a:rPr lang="de-DE" sz="600" b="1" dirty="0" err="1"/>
              <a:t>StackName</a:t>
            </a:r>
            <a:r>
              <a:rPr lang="de-DE" sz="600" dirty="0"/>
              <a:t>: sample-lambda-</a:t>
            </a:r>
            <a:r>
              <a:rPr lang="de-DE" sz="600" dirty="0" err="1"/>
              <a:t>dev</a:t>
            </a:r>
            <a:br>
              <a:rPr lang="de-DE" sz="600" dirty="0"/>
            </a:br>
            <a:r>
              <a:rPr lang="de-DE" sz="600" dirty="0"/>
              <a:t>              </a:t>
            </a:r>
            <a:r>
              <a:rPr lang="de-DE" sz="600" b="1" dirty="0" err="1"/>
              <a:t>Capabilities</a:t>
            </a:r>
            <a:r>
              <a:rPr lang="de-DE" sz="600" dirty="0"/>
              <a:t>: CAPABILITY_NAMED_IAM</a:t>
            </a:r>
            <a:br>
              <a:rPr lang="de-DE" sz="600" dirty="0"/>
            </a:br>
            <a:r>
              <a:rPr lang="de-DE" sz="600" dirty="0"/>
              <a:t>              </a:t>
            </a:r>
            <a:r>
              <a:rPr lang="de-DE" sz="600" b="1" dirty="0" err="1"/>
              <a:t>TemplatePath</a:t>
            </a:r>
            <a:r>
              <a:rPr lang="de-DE" sz="600" dirty="0"/>
              <a:t>: </a:t>
            </a:r>
            <a:r>
              <a:rPr lang="de-DE" sz="600" dirty="0" err="1"/>
              <a:t>BuildOutput</a:t>
            </a:r>
            <a:r>
              <a:rPr lang="de-DE" sz="600" dirty="0"/>
              <a:t>::</a:t>
            </a:r>
            <a:r>
              <a:rPr lang="de-DE" sz="600" dirty="0" err="1"/>
              <a:t>samtemplate.yaml</a:t>
            </a:r>
            <a:br>
              <a:rPr lang="de-DE" sz="600" i="1" dirty="0"/>
            </a:br>
            <a:r>
              <a:rPr lang="de-DE" sz="600" i="1" dirty="0"/>
              <a:t>              </a:t>
            </a:r>
            <a:r>
              <a:rPr lang="de-DE" sz="600" b="1" dirty="0" err="1"/>
              <a:t>RoleArn</a:t>
            </a:r>
            <a:r>
              <a:rPr lang="de-DE" sz="600" dirty="0"/>
              <a:t>:</a:t>
            </a:r>
            <a:br>
              <a:rPr lang="de-DE" sz="600" dirty="0"/>
            </a:br>
            <a:r>
              <a:rPr lang="de-DE" sz="600" dirty="0"/>
              <a:t>                </a:t>
            </a:r>
            <a:r>
              <a:rPr lang="de-DE" sz="600" b="1" dirty="0" err="1"/>
              <a:t>Fn</a:t>
            </a:r>
            <a:r>
              <a:rPr lang="de-DE" sz="600" b="1" dirty="0"/>
              <a:t>::</a:t>
            </a:r>
            <a:r>
              <a:rPr lang="de-DE" sz="600" b="1" dirty="0" err="1"/>
              <a:t>If</a:t>
            </a:r>
            <a:r>
              <a:rPr lang="de-DE" sz="600" dirty="0"/>
              <a:t>:</a:t>
            </a:r>
            <a:br>
              <a:rPr lang="de-DE" sz="600" dirty="0"/>
            </a:br>
            <a:r>
              <a:rPr lang="de-DE" sz="600" dirty="0"/>
              <a:t>                - </a:t>
            </a:r>
            <a:r>
              <a:rPr lang="de-DE" sz="600" dirty="0" err="1"/>
              <a:t>AddCodeBuildResource</a:t>
            </a:r>
            <a:br>
              <a:rPr lang="de-DE" sz="600" dirty="0"/>
            </a:br>
            <a:r>
              <a:rPr lang="de-DE" sz="600" dirty="0"/>
              <a:t>                - !Sub </a:t>
            </a:r>
            <a:r>
              <a:rPr lang="de-DE" sz="600" dirty="0" err="1"/>
              <a:t>arn:aws:iam</a:t>
            </a:r>
            <a:r>
              <a:rPr lang="de-DE" sz="600" dirty="0"/>
              <a:t>::${</a:t>
            </a:r>
            <a:r>
              <a:rPr lang="de-DE" sz="600" dirty="0" err="1"/>
              <a:t>TestAccount</a:t>
            </a:r>
            <a:r>
              <a:rPr lang="de-DE" sz="600" dirty="0"/>
              <a:t>}:</a:t>
            </a:r>
            <a:r>
              <a:rPr lang="de-DE" sz="600" dirty="0" err="1"/>
              <a:t>role</a:t>
            </a:r>
            <a:r>
              <a:rPr lang="de-DE" sz="600" dirty="0"/>
              <a:t>/</a:t>
            </a:r>
            <a:r>
              <a:rPr lang="de-DE" sz="600" dirty="0" err="1"/>
              <a:t>cloudformationdeployer-role</a:t>
            </a:r>
            <a:br>
              <a:rPr lang="de-DE" sz="600" dirty="0"/>
            </a:br>
            <a:r>
              <a:rPr lang="de-DE" sz="600" dirty="0"/>
              <a:t>                - !</a:t>
            </a:r>
            <a:r>
              <a:rPr lang="de-DE" sz="600" dirty="0" err="1"/>
              <a:t>Ref</a:t>
            </a:r>
            <a:r>
              <a:rPr lang="de-DE" sz="600" dirty="0"/>
              <a:t> AWS::</a:t>
            </a:r>
            <a:r>
              <a:rPr lang="de-DE" sz="600" dirty="0" err="1"/>
              <a:t>NoValue</a:t>
            </a:r>
            <a:br>
              <a:rPr lang="de-DE" sz="600" dirty="0"/>
            </a:br>
            <a:r>
              <a:rPr lang="de-DE" sz="600" dirty="0"/>
              <a:t>            </a:t>
            </a:r>
            <a:r>
              <a:rPr lang="de-DE" sz="600" b="1" dirty="0" err="1"/>
              <a:t>InputArtifacts</a:t>
            </a:r>
            <a:r>
              <a:rPr lang="de-DE" sz="600" dirty="0"/>
              <a:t>:</a:t>
            </a:r>
            <a:br>
              <a:rPr lang="de-DE" sz="600" dirty="0"/>
            </a:br>
            <a:r>
              <a:rPr lang="de-DE" sz="600" dirty="0"/>
              <a:t>              - </a:t>
            </a:r>
            <a:r>
              <a:rPr lang="de-DE" sz="600" b="1" dirty="0"/>
              <a:t>Name</a:t>
            </a:r>
            <a:r>
              <a:rPr lang="de-DE" sz="600" dirty="0"/>
              <a:t>: </a:t>
            </a:r>
            <a:r>
              <a:rPr lang="de-DE" sz="600" dirty="0" err="1"/>
              <a:t>BuildOutput</a:t>
            </a:r>
            <a:br>
              <a:rPr lang="de-DE" sz="600" dirty="0"/>
            </a:br>
            <a:r>
              <a:rPr lang="de-DE" sz="600" dirty="0"/>
              <a:t>            </a:t>
            </a:r>
            <a:r>
              <a:rPr lang="de-DE" sz="600" b="1" dirty="0" err="1"/>
              <a:t>RunOrder</a:t>
            </a:r>
            <a:r>
              <a:rPr lang="de-DE" sz="600" dirty="0"/>
              <a:t>: 1</a:t>
            </a:r>
            <a:br>
              <a:rPr lang="de-DE" sz="600" i="1" dirty="0"/>
            </a:br>
            <a:r>
              <a:rPr lang="de-DE" sz="600" i="1" dirty="0"/>
              <a:t>            </a:t>
            </a:r>
            <a:r>
              <a:rPr lang="de-DE" sz="600" b="1" dirty="0" err="1"/>
              <a:t>RoleArn</a:t>
            </a:r>
            <a:r>
              <a:rPr lang="de-DE" sz="600" dirty="0"/>
              <a:t>:</a:t>
            </a:r>
            <a:br>
              <a:rPr lang="de-DE" sz="600" dirty="0"/>
            </a:br>
            <a:r>
              <a:rPr lang="de-DE" sz="600" dirty="0"/>
              <a:t>                </a:t>
            </a:r>
            <a:r>
              <a:rPr lang="de-DE" sz="600" b="1" dirty="0" err="1"/>
              <a:t>Fn</a:t>
            </a:r>
            <a:r>
              <a:rPr lang="de-DE" sz="600" b="1" dirty="0"/>
              <a:t>::</a:t>
            </a:r>
            <a:r>
              <a:rPr lang="de-DE" sz="600" b="1" dirty="0" err="1"/>
              <a:t>If</a:t>
            </a:r>
            <a:r>
              <a:rPr lang="de-DE" sz="600" dirty="0"/>
              <a:t>:</a:t>
            </a:r>
            <a:br>
              <a:rPr lang="de-DE" sz="600" dirty="0"/>
            </a:br>
            <a:r>
              <a:rPr lang="de-DE" sz="600" dirty="0"/>
              <a:t>                - </a:t>
            </a:r>
            <a:r>
              <a:rPr lang="de-DE" sz="600" dirty="0" err="1"/>
              <a:t>AddCodeBuildResource</a:t>
            </a:r>
            <a:br>
              <a:rPr lang="de-DE" sz="600" dirty="0"/>
            </a:br>
            <a:r>
              <a:rPr lang="de-DE" sz="600" dirty="0"/>
              <a:t>                - !Sub </a:t>
            </a:r>
            <a:r>
              <a:rPr lang="de-DE" sz="600" dirty="0" err="1"/>
              <a:t>arn:aws:iam</a:t>
            </a:r>
            <a:r>
              <a:rPr lang="de-DE" sz="600" dirty="0"/>
              <a:t>::${</a:t>
            </a:r>
            <a:r>
              <a:rPr lang="de-DE" sz="600" dirty="0" err="1"/>
              <a:t>TestAccount</a:t>
            </a:r>
            <a:r>
              <a:rPr lang="de-DE" sz="600" dirty="0"/>
              <a:t>}:</a:t>
            </a:r>
            <a:r>
              <a:rPr lang="de-DE" sz="600" dirty="0" err="1"/>
              <a:t>role</a:t>
            </a:r>
            <a:r>
              <a:rPr lang="de-DE" sz="600" dirty="0"/>
              <a:t>/</a:t>
            </a:r>
            <a:r>
              <a:rPr lang="de-DE" sz="600" dirty="0" err="1"/>
              <a:t>ToolsAcctCodePipelineCloudFormationRole</a:t>
            </a:r>
            <a:br>
              <a:rPr lang="de-DE" sz="600" dirty="0"/>
            </a:br>
            <a:r>
              <a:rPr lang="de-DE" sz="600" dirty="0"/>
              <a:t>                - !</a:t>
            </a:r>
            <a:r>
              <a:rPr lang="de-DE" sz="600" dirty="0" err="1"/>
              <a:t>Ref</a:t>
            </a:r>
            <a:r>
              <a:rPr lang="de-DE" sz="600" dirty="0"/>
              <a:t> AWS::</a:t>
            </a:r>
            <a:r>
              <a:rPr lang="de-DE" sz="600" dirty="0" err="1"/>
              <a:t>NoValue</a:t>
            </a:r>
            <a:br>
              <a:rPr lang="de-DE" sz="600" dirty="0"/>
            </a:br>
            <a:r>
              <a:rPr lang="de-DE" sz="600" dirty="0"/>
              <a:t>          - </a:t>
            </a:r>
            <a:r>
              <a:rPr lang="de-DE" sz="600" b="1" dirty="0"/>
              <a:t>Name</a:t>
            </a:r>
            <a:r>
              <a:rPr lang="de-DE" sz="600" dirty="0"/>
              <a:t>: </a:t>
            </a:r>
            <a:r>
              <a:rPr lang="de-DE" sz="600" dirty="0" err="1"/>
              <a:t>DeployChangeSetTest</a:t>
            </a:r>
            <a:br>
              <a:rPr lang="de-DE" sz="600" dirty="0"/>
            </a:br>
            <a:r>
              <a:rPr lang="de-DE" sz="600" dirty="0"/>
              <a:t>            </a:t>
            </a:r>
            <a:r>
              <a:rPr lang="de-DE" sz="600" b="1" dirty="0" err="1"/>
              <a:t>ActionTypeId</a:t>
            </a:r>
            <a:r>
              <a:rPr lang="de-DE" sz="600" dirty="0"/>
              <a:t>:</a:t>
            </a:r>
            <a:br>
              <a:rPr lang="de-DE" sz="600" dirty="0"/>
            </a:br>
            <a:r>
              <a:rPr lang="de-DE" sz="600" dirty="0"/>
              <a:t>              </a:t>
            </a:r>
            <a:r>
              <a:rPr lang="de-DE" sz="600" b="1" dirty="0" err="1"/>
              <a:t>Category</a:t>
            </a:r>
            <a:r>
              <a:rPr lang="de-DE" sz="600" dirty="0"/>
              <a:t>: </a:t>
            </a:r>
            <a:r>
              <a:rPr lang="de-DE" sz="600" dirty="0" err="1"/>
              <a:t>Deploy</a:t>
            </a:r>
            <a:br>
              <a:rPr lang="de-DE" sz="600" dirty="0"/>
            </a:br>
            <a:r>
              <a:rPr lang="de-DE" sz="600" dirty="0"/>
              <a:t>              </a:t>
            </a:r>
            <a:r>
              <a:rPr lang="de-DE" sz="600" b="1" dirty="0" err="1"/>
              <a:t>Owner</a:t>
            </a:r>
            <a:r>
              <a:rPr lang="de-DE" sz="600" dirty="0"/>
              <a:t>: AWS</a:t>
            </a:r>
            <a:br>
              <a:rPr lang="de-DE" sz="600" dirty="0"/>
            </a:br>
            <a:r>
              <a:rPr lang="de-DE" sz="600" dirty="0"/>
              <a:t>              </a:t>
            </a:r>
            <a:r>
              <a:rPr lang="de-DE" sz="600" b="1" dirty="0"/>
              <a:t>Version</a:t>
            </a:r>
            <a:r>
              <a:rPr lang="de-DE" sz="600" dirty="0"/>
              <a:t>: 1</a:t>
            </a:r>
            <a:br>
              <a:rPr lang="de-DE" sz="600" dirty="0"/>
            </a:br>
            <a:r>
              <a:rPr lang="de-DE" sz="600" dirty="0"/>
              <a:t>              </a:t>
            </a:r>
            <a:r>
              <a:rPr lang="de-DE" sz="600" b="1" dirty="0"/>
              <a:t>Provider</a:t>
            </a:r>
            <a:r>
              <a:rPr lang="de-DE" sz="600" dirty="0"/>
              <a:t>: </a:t>
            </a:r>
            <a:r>
              <a:rPr lang="de-DE" sz="600" dirty="0" err="1"/>
              <a:t>CloudFormation</a:t>
            </a:r>
            <a:br>
              <a:rPr lang="de-DE" sz="600" dirty="0"/>
            </a:br>
            <a:r>
              <a:rPr lang="de-DE" sz="600" dirty="0"/>
              <a:t>            </a:t>
            </a:r>
            <a:r>
              <a:rPr lang="de-DE" sz="600" b="1" dirty="0" err="1"/>
              <a:t>Configuration</a:t>
            </a:r>
            <a:r>
              <a:rPr lang="de-DE" sz="600" dirty="0"/>
              <a:t>:</a:t>
            </a:r>
            <a:br>
              <a:rPr lang="de-DE" sz="600" dirty="0"/>
            </a:br>
            <a:r>
              <a:rPr lang="de-DE" sz="600" dirty="0"/>
              <a:t>              </a:t>
            </a:r>
            <a:r>
              <a:rPr lang="de-DE" sz="600" b="1" dirty="0" err="1"/>
              <a:t>ChangeSetName</a:t>
            </a:r>
            <a:r>
              <a:rPr lang="de-DE" sz="600" dirty="0"/>
              <a:t>: sample-lambda-</a:t>
            </a:r>
            <a:r>
              <a:rPr lang="de-DE" sz="600" dirty="0" err="1"/>
              <a:t>dev</a:t>
            </a:r>
            <a:br>
              <a:rPr lang="de-DE" sz="600" dirty="0"/>
            </a:br>
            <a:r>
              <a:rPr lang="de-DE" sz="600" dirty="0"/>
              <a:t>              </a:t>
            </a:r>
            <a:r>
              <a:rPr lang="de-DE" sz="600" b="1" dirty="0" err="1"/>
              <a:t>ActionMode</a:t>
            </a:r>
            <a:r>
              <a:rPr lang="de-DE" sz="600" dirty="0"/>
              <a:t>: CHANGE_SET_EXECUTE</a:t>
            </a:r>
            <a:br>
              <a:rPr lang="de-DE" sz="600" dirty="0"/>
            </a:br>
            <a:r>
              <a:rPr lang="de-DE" sz="600" dirty="0"/>
              <a:t>              </a:t>
            </a:r>
            <a:r>
              <a:rPr lang="de-DE" sz="600" b="1" dirty="0" err="1"/>
              <a:t>StackName</a:t>
            </a:r>
            <a:r>
              <a:rPr lang="de-DE" sz="600" dirty="0"/>
              <a:t>: sample-lambda-</a:t>
            </a:r>
            <a:r>
              <a:rPr lang="de-DE" sz="600" dirty="0" err="1"/>
              <a:t>dev</a:t>
            </a:r>
            <a:br>
              <a:rPr lang="de-DE" sz="600" i="1" dirty="0"/>
            </a:br>
            <a:r>
              <a:rPr lang="de-DE" sz="600" i="1" dirty="0"/>
              <a:t>              </a:t>
            </a:r>
            <a:r>
              <a:rPr lang="de-DE" sz="600" b="1" dirty="0" err="1"/>
              <a:t>RoleArn</a:t>
            </a:r>
            <a:r>
              <a:rPr lang="de-DE" sz="600" dirty="0"/>
              <a:t>:</a:t>
            </a:r>
            <a:br>
              <a:rPr lang="de-DE" sz="600" dirty="0"/>
            </a:br>
            <a:r>
              <a:rPr lang="de-DE" sz="600" dirty="0"/>
              <a:t>                </a:t>
            </a:r>
            <a:r>
              <a:rPr lang="de-DE" sz="600" b="1" dirty="0" err="1"/>
              <a:t>Fn</a:t>
            </a:r>
            <a:r>
              <a:rPr lang="de-DE" sz="600" b="1" dirty="0"/>
              <a:t>::</a:t>
            </a:r>
            <a:r>
              <a:rPr lang="de-DE" sz="600" b="1" dirty="0" err="1"/>
              <a:t>If</a:t>
            </a:r>
            <a:r>
              <a:rPr lang="de-DE" sz="600" dirty="0"/>
              <a:t>:</a:t>
            </a:r>
            <a:br>
              <a:rPr lang="de-DE" sz="600" dirty="0"/>
            </a:br>
            <a:r>
              <a:rPr lang="de-DE" sz="600" dirty="0"/>
              <a:t>                - </a:t>
            </a:r>
            <a:r>
              <a:rPr lang="de-DE" sz="600" dirty="0" err="1"/>
              <a:t>AddCodeBuildResource</a:t>
            </a:r>
            <a:br>
              <a:rPr lang="de-DE" sz="600" dirty="0"/>
            </a:br>
            <a:r>
              <a:rPr lang="de-DE" sz="600" dirty="0"/>
              <a:t>                - !Sub </a:t>
            </a:r>
            <a:r>
              <a:rPr lang="de-DE" sz="600" dirty="0" err="1"/>
              <a:t>arn:aws:iam</a:t>
            </a:r>
            <a:r>
              <a:rPr lang="de-DE" sz="600" dirty="0"/>
              <a:t>::${</a:t>
            </a:r>
            <a:r>
              <a:rPr lang="de-DE" sz="600" dirty="0" err="1"/>
              <a:t>TestAccount</a:t>
            </a:r>
            <a:r>
              <a:rPr lang="de-DE" sz="600" dirty="0"/>
              <a:t>}:</a:t>
            </a:r>
            <a:r>
              <a:rPr lang="de-DE" sz="600" dirty="0" err="1"/>
              <a:t>role</a:t>
            </a:r>
            <a:r>
              <a:rPr lang="de-DE" sz="600" dirty="0"/>
              <a:t>/</a:t>
            </a:r>
            <a:r>
              <a:rPr lang="de-DE" sz="600" dirty="0" err="1"/>
              <a:t>cloudformationdeployer-role</a:t>
            </a:r>
            <a:br>
              <a:rPr lang="de-DE" sz="600" dirty="0"/>
            </a:br>
            <a:r>
              <a:rPr lang="de-DE" sz="600" dirty="0"/>
              <a:t>                - !</a:t>
            </a:r>
            <a:r>
              <a:rPr lang="de-DE" sz="600" dirty="0" err="1"/>
              <a:t>Ref</a:t>
            </a:r>
            <a:r>
              <a:rPr lang="de-DE" sz="600" dirty="0"/>
              <a:t> AWS::</a:t>
            </a:r>
            <a:r>
              <a:rPr lang="de-DE" sz="600" dirty="0" err="1"/>
              <a:t>NoValue</a:t>
            </a:r>
            <a:br>
              <a:rPr lang="de-DE" sz="600" dirty="0"/>
            </a:br>
            <a:r>
              <a:rPr lang="de-DE" sz="600" dirty="0"/>
              <a:t>            </a:t>
            </a:r>
            <a:r>
              <a:rPr lang="de-DE" sz="600" b="1" dirty="0" err="1"/>
              <a:t>InputArtifacts</a:t>
            </a:r>
            <a:r>
              <a:rPr lang="de-DE" sz="600" dirty="0"/>
              <a:t>:</a:t>
            </a:r>
            <a:br>
              <a:rPr lang="de-DE" sz="600" dirty="0"/>
            </a:br>
            <a:r>
              <a:rPr lang="de-DE" sz="600" dirty="0"/>
              <a:t>              - </a:t>
            </a:r>
            <a:r>
              <a:rPr lang="de-DE" sz="600" b="1" dirty="0"/>
              <a:t>Name</a:t>
            </a:r>
            <a:r>
              <a:rPr lang="de-DE" sz="600" dirty="0"/>
              <a:t>: </a:t>
            </a:r>
            <a:r>
              <a:rPr lang="de-DE" sz="600" dirty="0" err="1"/>
              <a:t>BuildOutput</a:t>
            </a:r>
            <a:br>
              <a:rPr lang="de-DE" sz="600" dirty="0"/>
            </a:br>
            <a:r>
              <a:rPr lang="de-DE" sz="600" dirty="0"/>
              <a:t>            </a:t>
            </a:r>
            <a:r>
              <a:rPr lang="de-DE" sz="600" b="1" dirty="0" err="1"/>
              <a:t>RunOrder</a:t>
            </a:r>
            <a:r>
              <a:rPr lang="de-DE" sz="600" dirty="0"/>
              <a:t>: 2</a:t>
            </a:r>
            <a:br>
              <a:rPr lang="de-DE" sz="600" dirty="0"/>
            </a:br>
            <a:r>
              <a:rPr lang="de-DE" sz="600" dirty="0"/>
              <a:t>            </a:t>
            </a:r>
            <a:r>
              <a:rPr lang="de-DE" sz="600" b="1" dirty="0" err="1"/>
              <a:t>RoleArn</a:t>
            </a:r>
            <a:r>
              <a:rPr lang="de-DE" sz="600" dirty="0"/>
              <a:t>:</a:t>
            </a:r>
            <a:br>
              <a:rPr lang="de-DE" sz="600" dirty="0"/>
            </a:br>
            <a:r>
              <a:rPr lang="de-DE" sz="600" dirty="0"/>
              <a:t>                </a:t>
            </a:r>
            <a:r>
              <a:rPr lang="de-DE" sz="600" b="1" dirty="0" err="1"/>
              <a:t>Fn</a:t>
            </a:r>
            <a:r>
              <a:rPr lang="de-DE" sz="600" b="1" dirty="0"/>
              <a:t>::</a:t>
            </a:r>
            <a:r>
              <a:rPr lang="de-DE" sz="600" b="1" dirty="0" err="1"/>
              <a:t>If</a:t>
            </a:r>
            <a:r>
              <a:rPr lang="de-DE" sz="600" dirty="0"/>
              <a:t>:</a:t>
            </a:r>
            <a:br>
              <a:rPr lang="de-DE" sz="600" dirty="0"/>
            </a:br>
            <a:r>
              <a:rPr lang="de-DE" sz="600" dirty="0"/>
              <a:t>                - </a:t>
            </a:r>
            <a:r>
              <a:rPr lang="de-DE" sz="600" dirty="0" err="1"/>
              <a:t>AddCodeBuildResource</a:t>
            </a:r>
            <a:br>
              <a:rPr lang="de-DE" sz="600" dirty="0"/>
            </a:br>
            <a:r>
              <a:rPr lang="de-DE" sz="600" dirty="0"/>
              <a:t>                - !Sub </a:t>
            </a:r>
            <a:r>
              <a:rPr lang="de-DE" sz="600" dirty="0" err="1"/>
              <a:t>arn:aws:iam</a:t>
            </a:r>
            <a:r>
              <a:rPr lang="de-DE" sz="600" dirty="0"/>
              <a:t>::${</a:t>
            </a:r>
            <a:r>
              <a:rPr lang="de-DE" sz="600" dirty="0" err="1"/>
              <a:t>TestAccount</a:t>
            </a:r>
            <a:r>
              <a:rPr lang="de-DE" sz="600" dirty="0"/>
              <a:t>}:</a:t>
            </a:r>
            <a:r>
              <a:rPr lang="de-DE" sz="600" dirty="0" err="1"/>
              <a:t>role</a:t>
            </a:r>
            <a:r>
              <a:rPr lang="de-DE" sz="600" dirty="0"/>
              <a:t>/</a:t>
            </a:r>
            <a:r>
              <a:rPr lang="de-DE" sz="600" dirty="0" err="1"/>
              <a:t>ToolsAcctCodePipelineCloudFormationRole</a:t>
            </a:r>
            <a:br>
              <a:rPr lang="de-DE" sz="600" dirty="0"/>
            </a:br>
            <a:r>
              <a:rPr lang="de-DE" sz="600" dirty="0"/>
              <a:t>                - !</a:t>
            </a:r>
            <a:r>
              <a:rPr lang="de-DE" sz="600" dirty="0" err="1"/>
              <a:t>Ref</a:t>
            </a:r>
            <a:r>
              <a:rPr lang="de-DE" sz="600" dirty="0"/>
              <a:t> AWS::</a:t>
            </a:r>
            <a:r>
              <a:rPr lang="de-DE" sz="600" dirty="0" err="1"/>
              <a:t>NoValue</a:t>
            </a:r>
            <a:endParaRPr lang="de-DE" sz="600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4D20A2CD-A4CC-0D4D-A582-BEC5DDCC3577}"/>
              </a:ext>
            </a:extLst>
          </p:cNvPr>
          <p:cNvSpPr txBox="1"/>
          <p:nvPr/>
        </p:nvSpPr>
        <p:spPr>
          <a:xfrm>
            <a:off x="4633825" y="412449"/>
            <a:ext cx="3402520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600" b="1" dirty="0" err="1"/>
              <a:t>PipeLineRole</a:t>
            </a:r>
            <a:r>
              <a:rPr lang="de-DE" sz="600" dirty="0"/>
              <a:t>:</a:t>
            </a:r>
            <a:br>
              <a:rPr lang="de-DE" sz="600" dirty="0"/>
            </a:br>
            <a:r>
              <a:rPr lang="de-DE" sz="600" dirty="0"/>
              <a:t>  </a:t>
            </a:r>
            <a:r>
              <a:rPr lang="de-DE" sz="600" b="1" dirty="0"/>
              <a:t>Type</a:t>
            </a:r>
            <a:r>
              <a:rPr lang="de-DE" sz="600" dirty="0"/>
              <a:t>: AWS::IAM::</a:t>
            </a:r>
            <a:r>
              <a:rPr lang="de-DE" sz="600" dirty="0" err="1"/>
              <a:t>Role</a:t>
            </a:r>
            <a:br>
              <a:rPr lang="de-DE" sz="600" dirty="0"/>
            </a:br>
            <a:r>
              <a:rPr lang="de-DE" sz="600" dirty="0"/>
              <a:t>  </a:t>
            </a:r>
            <a:r>
              <a:rPr lang="de-DE" sz="600" b="1" dirty="0"/>
              <a:t>Properties</a:t>
            </a:r>
            <a:r>
              <a:rPr lang="de-DE" sz="600" dirty="0"/>
              <a:t>:</a:t>
            </a:r>
            <a:br>
              <a:rPr lang="de-DE" sz="600" dirty="0"/>
            </a:br>
            <a:r>
              <a:rPr lang="de-DE" sz="600" dirty="0"/>
              <a:t>    </a:t>
            </a:r>
            <a:r>
              <a:rPr lang="de-DE" sz="600" b="1" dirty="0" err="1"/>
              <a:t>RoleName</a:t>
            </a:r>
            <a:r>
              <a:rPr lang="de-DE" sz="600" dirty="0"/>
              <a:t>: !Sub ${</a:t>
            </a:r>
            <a:r>
              <a:rPr lang="de-DE" sz="600" dirty="0" err="1"/>
              <a:t>ProjectName</a:t>
            </a:r>
            <a:r>
              <a:rPr lang="de-DE" sz="600" dirty="0"/>
              <a:t>}-codepipeline-</a:t>
            </a:r>
            <a:r>
              <a:rPr lang="de-DE" sz="600" dirty="0" err="1"/>
              <a:t>role</a:t>
            </a:r>
            <a:br>
              <a:rPr lang="de-DE" sz="600" dirty="0"/>
            </a:br>
            <a:r>
              <a:rPr lang="de-DE" sz="600" dirty="0"/>
              <a:t>    </a:t>
            </a:r>
            <a:r>
              <a:rPr lang="de-DE" sz="600" b="1" dirty="0" err="1"/>
              <a:t>AssumeRolePolicyDocument</a:t>
            </a:r>
            <a:r>
              <a:rPr lang="de-DE" sz="600" dirty="0"/>
              <a:t>:</a:t>
            </a:r>
            <a:br>
              <a:rPr lang="de-DE" sz="600" dirty="0"/>
            </a:br>
            <a:r>
              <a:rPr lang="de-DE" sz="600" dirty="0"/>
              <a:t>      </a:t>
            </a:r>
            <a:r>
              <a:rPr lang="de-DE" sz="600" b="1" dirty="0"/>
              <a:t>Version</a:t>
            </a:r>
            <a:r>
              <a:rPr lang="de-DE" sz="600" dirty="0"/>
              <a:t>: 2012-10-17</a:t>
            </a:r>
            <a:br>
              <a:rPr lang="de-DE" sz="600" dirty="0"/>
            </a:br>
            <a:r>
              <a:rPr lang="de-DE" sz="600" dirty="0"/>
              <a:t>      </a:t>
            </a:r>
            <a:r>
              <a:rPr lang="de-DE" sz="600" b="1" dirty="0"/>
              <a:t>Statement</a:t>
            </a:r>
            <a:r>
              <a:rPr lang="de-DE" sz="600" dirty="0"/>
              <a:t>:</a:t>
            </a:r>
            <a:br>
              <a:rPr lang="de-DE" sz="600" dirty="0"/>
            </a:br>
            <a:r>
              <a:rPr lang="de-DE" sz="600" dirty="0"/>
              <a:t>        -</a:t>
            </a:r>
            <a:br>
              <a:rPr lang="de-DE" sz="600" dirty="0"/>
            </a:br>
            <a:r>
              <a:rPr lang="de-DE" sz="600" dirty="0"/>
              <a:t>          </a:t>
            </a:r>
            <a:r>
              <a:rPr lang="de-DE" sz="600" b="1" dirty="0" err="1"/>
              <a:t>Effect</a:t>
            </a:r>
            <a:r>
              <a:rPr lang="de-DE" sz="600" dirty="0"/>
              <a:t>: </a:t>
            </a:r>
            <a:r>
              <a:rPr lang="de-DE" sz="600" dirty="0" err="1"/>
              <a:t>Allow</a:t>
            </a:r>
            <a:br>
              <a:rPr lang="de-DE" sz="600" dirty="0"/>
            </a:br>
            <a:r>
              <a:rPr lang="de-DE" sz="600" dirty="0"/>
              <a:t>          </a:t>
            </a:r>
            <a:r>
              <a:rPr lang="de-DE" sz="600" b="1" dirty="0" err="1"/>
              <a:t>Principal</a:t>
            </a:r>
            <a:r>
              <a:rPr lang="de-DE" sz="600" dirty="0"/>
              <a:t>:</a:t>
            </a:r>
            <a:br>
              <a:rPr lang="de-DE" sz="600" dirty="0"/>
            </a:br>
            <a:r>
              <a:rPr lang="de-DE" sz="600" dirty="0"/>
              <a:t>            </a:t>
            </a:r>
            <a:r>
              <a:rPr lang="de-DE" sz="600" b="1" dirty="0"/>
              <a:t>Service</a:t>
            </a:r>
            <a:r>
              <a:rPr lang="de-DE" sz="600" dirty="0"/>
              <a:t>:</a:t>
            </a:r>
            <a:br>
              <a:rPr lang="de-DE" sz="600" dirty="0"/>
            </a:br>
            <a:r>
              <a:rPr lang="de-DE" sz="600" dirty="0"/>
              <a:t>              - </a:t>
            </a:r>
            <a:r>
              <a:rPr lang="de-DE" sz="600" dirty="0" err="1"/>
              <a:t>codepipeline.amazonaws.com</a:t>
            </a:r>
            <a:br>
              <a:rPr lang="de-DE" sz="600" dirty="0"/>
            </a:br>
            <a:r>
              <a:rPr lang="de-DE" sz="600" dirty="0"/>
              <a:t>          </a:t>
            </a:r>
            <a:r>
              <a:rPr lang="de-DE" sz="600" b="1" dirty="0"/>
              <a:t>Action</a:t>
            </a:r>
            <a:r>
              <a:rPr lang="de-DE" sz="600" dirty="0"/>
              <a:t>:</a:t>
            </a:r>
            <a:br>
              <a:rPr lang="de-DE" sz="600" dirty="0"/>
            </a:br>
            <a:r>
              <a:rPr lang="de-DE" sz="600" dirty="0"/>
              <a:t>            - </a:t>
            </a:r>
            <a:r>
              <a:rPr lang="de-DE" sz="600" dirty="0" err="1"/>
              <a:t>sts:AssumeRole</a:t>
            </a:r>
            <a:br>
              <a:rPr lang="de-DE" sz="600" dirty="0"/>
            </a:br>
            <a:r>
              <a:rPr lang="de-DE" sz="600" dirty="0"/>
              <a:t>    </a:t>
            </a:r>
            <a:r>
              <a:rPr lang="de-DE" sz="600" b="1" dirty="0"/>
              <a:t>Path</a:t>
            </a:r>
            <a:r>
              <a:rPr lang="de-DE" sz="600" dirty="0"/>
              <a:t>: /</a:t>
            </a:r>
            <a:br>
              <a:rPr lang="de-DE" sz="600" dirty="0"/>
            </a:br>
            <a:r>
              <a:rPr lang="de-DE" sz="600" b="1" dirty="0" err="1"/>
              <a:t>PipelinePolicy</a:t>
            </a:r>
            <a:r>
              <a:rPr lang="de-DE" sz="600" dirty="0"/>
              <a:t>:</a:t>
            </a:r>
            <a:br>
              <a:rPr lang="de-DE" sz="600" dirty="0"/>
            </a:br>
            <a:r>
              <a:rPr lang="de-DE" sz="600" dirty="0"/>
              <a:t>  </a:t>
            </a:r>
            <a:r>
              <a:rPr lang="de-DE" sz="600" b="1" dirty="0"/>
              <a:t>Type</a:t>
            </a:r>
            <a:r>
              <a:rPr lang="de-DE" sz="600" dirty="0"/>
              <a:t>: AWS::IAM::</a:t>
            </a:r>
            <a:r>
              <a:rPr lang="de-DE" sz="600" dirty="0" err="1"/>
              <a:t>Policy</a:t>
            </a:r>
            <a:br>
              <a:rPr lang="de-DE" sz="600" dirty="0"/>
            </a:br>
            <a:r>
              <a:rPr lang="de-DE" sz="600" dirty="0"/>
              <a:t>  </a:t>
            </a:r>
            <a:r>
              <a:rPr lang="de-DE" sz="600" b="1" dirty="0" err="1"/>
              <a:t>DependsOn</a:t>
            </a:r>
            <a:r>
              <a:rPr lang="de-DE" sz="600" dirty="0"/>
              <a:t>: S3BucketPolicy</a:t>
            </a:r>
            <a:br>
              <a:rPr lang="de-DE" sz="600" dirty="0"/>
            </a:br>
            <a:r>
              <a:rPr lang="de-DE" sz="600" dirty="0"/>
              <a:t>  </a:t>
            </a:r>
            <a:r>
              <a:rPr lang="de-DE" sz="600" b="1" dirty="0"/>
              <a:t>Properties</a:t>
            </a:r>
            <a:r>
              <a:rPr lang="de-DE" sz="600" dirty="0"/>
              <a:t>:</a:t>
            </a:r>
            <a:br>
              <a:rPr lang="de-DE" sz="600" dirty="0"/>
            </a:br>
            <a:r>
              <a:rPr lang="de-DE" sz="600" dirty="0"/>
              <a:t>    </a:t>
            </a:r>
            <a:r>
              <a:rPr lang="de-DE" sz="600" b="1" dirty="0" err="1"/>
              <a:t>PolicyName</a:t>
            </a:r>
            <a:r>
              <a:rPr lang="de-DE" sz="600" dirty="0"/>
              <a:t>: !Sub ${</a:t>
            </a:r>
            <a:r>
              <a:rPr lang="de-DE" sz="600" dirty="0" err="1"/>
              <a:t>ProjectName</a:t>
            </a:r>
            <a:r>
              <a:rPr lang="de-DE" sz="600" dirty="0"/>
              <a:t>}-codepipeline-</a:t>
            </a:r>
            <a:r>
              <a:rPr lang="de-DE" sz="600" dirty="0" err="1"/>
              <a:t>policy</a:t>
            </a:r>
            <a:br>
              <a:rPr lang="de-DE" sz="600" dirty="0"/>
            </a:br>
            <a:r>
              <a:rPr lang="de-DE" sz="600" dirty="0"/>
              <a:t>    </a:t>
            </a:r>
            <a:r>
              <a:rPr lang="de-DE" sz="600" b="1" dirty="0" err="1"/>
              <a:t>PolicyDocument</a:t>
            </a:r>
            <a:r>
              <a:rPr lang="de-DE" sz="600" dirty="0"/>
              <a:t>:</a:t>
            </a:r>
            <a:br>
              <a:rPr lang="de-DE" sz="600" dirty="0"/>
            </a:br>
            <a:r>
              <a:rPr lang="de-DE" sz="600" dirty="0"/>
              <a:t>      </a:t>
            </a:r>
            <a:r>
              <a:rPr lang="de-DE" sz="600" b="1" dirty="0"/>
              <a:t>Version</a:t>
            </a:r>
            <a:r>
              <a:rPr lang="de-DE" sz="600" dirty="0"/>
              <a:t>: 2012-10-17</a:t>
            </a:r>
            <a:br>
              <a:rPr lang="de-DE" sz="600" dirty="0"/>
            </a:br>
            <a:r>
              <a:rPr lang="de-DE" sz="600" dirty="0"/>
              <a:t>      </a:t>
            </a:r>
            <a:r>
              <a:rPr lang="de-DE" sz="600" b="1" dirty="0"/>
              <a:t>Statement</a:t>
            </a:r>
            <a:r>
              <a:rPr lang="de-DE" sz="600" dirty="0"/>
              <a:t>:</a:t>
            </a:r>
            <a:br>
              <a:rPr lang="de-DE" sz="600" dirty="0"/>
            </a:br>
            <a:r>
              <a:rPr lang="de-DE" sz="600" dirty="0"/>
              <a:t>        -</a:t>
            </a:r>
            <a:br>
              <a:rPr lang="de-DE" sz="600" dirty="0"/>
            </a:br>
            <a:r>
              <a:rPr lang="de-DE" sz="600" dirty="0"/>
              <a:t>          </a:t>
            </a:r>
            <a:r>
              <a:rPr lang="de-DE" sz="600" b="1" dirty="0" err="1"/>
              <a:t>Effect</a:t>
            </a:r>
            <a:r>
              <a:rPr lang="de-DE" sz="600" dirty="0"/>
              <a:t>: </a:t>
            </a:r>
            <a:r>
              <a:rPr lang="de-DE" sz="600" dirty="0" err="1"/>
              <a:t>Allow</a:t>
            </a:r>
            <a:br>
              <a:rPr lang="de-DE" sz="600" dirty="0"/>
            </a:br>
            <a:r>
              <a:rPr lang="de-DE" sz="600" dirty="0"/>
              <a:t>          </a:t>
            </a:r>
            <a:r>
              <a:rPr lang="de-DE" sz="600" b="1" dirty="0"/>
              <a:t>Action</a:t>
            </a:r>
            <a:r>
              <a:rPr lang="de-DE" sz="600" dirty="0"/>
              <a:t>:</a:t>
            </a:r>
            <a:br>
              <a:rPr lang="de-DE" sz="600" dirty="0"/>
            </a:br>
            <a:r>
              <a:rPr lang="de-DE" sz="600" dirty="0"/>
              <a:t>            - </a:t>
            </a:r>
            <a:r>
              <a:rPr lang="de-DE" sz="600" dirty="0" err="1"/>
              <a:t>codepipeline</a:t>
            </a:r>
            <a:r>
              <a:rPr lang="de-DE" sz="600" dirty="0"/>
              <a:t>:*</a:t>
            </a:r>
            <a:br>
              <a:rPr lang="de-DE" sz="600" dirty="0"/>
            </a:br>
            <a:r>
              <a:rPr lang="de-DE" sz="600" dirty="0"/>
              <a:t>            - </a:t>
            </a:r>
            <a:r>
              <a:rPr lang="de-DE" sz="600" dirty="0" err="1"/>
              <a:t>iam:ListRoles</a:t>
            </a:r>
            <a:br>
              <a:rPr lang="de-DE" sz="600" dirty="0"/>
            </a:br>
            <a:r>
              <a:rPr lang="de-DE" sz="600" dirty="0"/>
              <a:t>            - </a:t>
            </a:r>
            <a:r>
              <a:rPr lang="de-DE" sz="600" dirty="0" err="1"/>
              <a:t>codebuild:BatchGetBuilds</a:t>
            </a:r>
            <a:br>
              <a:rPr lang="de-DE" sz="600" dirty="0"/>
            </a:br>
            <a:r>
              <a:rPr lang="de-DE" sz="600" dirty="0"/>
              <a:t>            - </a:t>
            </a:r>
            <a:r>
              <a:rPr lang="de-DE" sz="600" dirty="0" err="1"/>
              <a:t>codebuild:StartBuild</a:t>
            </a:r>
            <a:br>
              <a:rPr lang="de-DE" sz="600" dirty="0"/>
            </a:br>
            <a:r>
              <a:rPr lang="de-DE" sz="600" dirty="0"/>
              <a:t>            - </a:t>
            </a:r>
            <a:r>
              <a:rPr lang="de-DE" sz="600" dirty="0" err="1"/>
              <a:t>cloudformation</a:t>
            </a:r>
            <a:r>
              <a:rPr lang="de-DE" sz="600" dirty="0"/>
              <a:t>*</a:t>
            </a:r>
            <a:br>
              <a:rPr lang="de-DE" sz="600" dirty="0"/>
            </a:br>
            <a:r>
              <a:rPr lang="de-DE" sz="600" dirty="0"/>
              <a:t>            - </a:t>
            </a:r>
            <a:r>
              <a:rPr lang="de-DE" sz="600" dirty="0" err="1"/>
              <a:t>iam:PassRole</a:t>
            </a:r>
            <a:br>
              <a:rPr lang="de-DE" sz="600" dirty="0"/>
            </a:br>
            <a:r>
              <a:rPr lang="de-DE" sz="600" dirty="0"/>
              <a:t>            - s3:ListAllMyBuckets</a:t>
            </a:r>
            <a:br>
              <a:rPr lang="de-DE" sz="600" dirty="0"/>
            </a:br>
            <a:r>
              <a:rPr lang="de-DE" sz="600" dirty="0"/>
              <a:t>            - s3:GetBucketLocation</a:t>
            </a:r>
            <a:br>
              <a:rPr lang="de-DE" sz="600" dirty="0"/>
            </a:br>
            <a:r>
              <a:rPr lang="de-DE" sz="600" dirty="0"/>
              <a:t>          </a:t>
            </a:r>
            <a:r>
              <a:rPr lang="de-DE" sz="600" b="1" dirty="0" err="1"/>
              <a:t>Resource</a:t>
            </a:r>
            <a:r>
              <a:rPr lang="de-DE" sz="600" dirty="0"/>
              <a:t>:</a:t>
            </a:r>
            <a:br>
              <a:rPr lang="de-DE" sz="600" dirty="0"/>
            </a:br>
            <a:r>
              <a:rPr lang="de-DE" sz="600" dirty="0"/>
              <a:t>            - </a:t>
            </a:r>
            <a:r>
              <a:rPr lang="de-DE" sz="600" b="1" dirty="0"/>
              <a:t>"*"</a:t>
            </a:r>
            <a:br>
              <a:rPr lang="de-DE" sz="600" b="1" dirty="0"/>
            </a:br>
            <a:r>
              <a:rPr lang="de-DE" sz="600" b="1" dirty="0"/>
              <a:t>        </a:t>
            </a:r>
            <a:r>
              <a:rPr lang="de-DE" sz="600" dirty="0"/>
              <a:t>-</a:t>
            </a:r>
            <a:br>
              <a:rPr lang="de-DE" sz="600" dirty="0"/>
            </a:br>
            <a:r>
              <a:rPr lang="de-DE" sz="600" dirty="0"/>
              <a:t>          </a:t>
            </a:r>
            <a:r>
              <a:rPr lang="de-DE" sz="600" b="1" dirty="0" err="1"/>
              <a:t>Effect</a:t>
            </a:r>
            <a:r>
              <a:rPr lang="de-DE" sz="600" dirty="0"/>
              <a:t>: </a:t>
            </a:r>
            <a:r>
              <a:rPr lang="de-DE" sz="600" dirty="0" err="1"/>
              <a:t>Allow</a:t>
            </a:r>
            <a:br>
              <a:rPr lang="de-DE" sz="600" dirty="0"/>
            </a:br>
            <a:r>
              <a:rPr lang="de-DE" sz="600" dirty="0"/>
              <a:t>          </a:t>
            </a:r>
            <a:r>
              <a:rPr lang="de-DE" sz="600" b="1" dirty="0"/>
              <a:t>Action</a:t>
            </a:r>
            <a:r>
              <a:rPr lang="de-DE" sz="600" dirty="0"/>
              <a:t>:</a:t>
            </a:r>
            <a:br>
              <a:rPr lang="de-DE" sz="600" dirty="0"/>
            </a:br>
            <a:r>
              <a:rPr lang="de-DE" sz="600" dirty="0"/>
              <a:t>            - </a:t>
            </a:r>
            <a:r>
              <a:rPr lang="de-DE" sz="600" dirty="0" err="1"/>
              <a:t>kms:Decrypt</a:t>
            </a:r>
            <a:br>
              <a:rPr lang="de-DE" sz="600" dirty="0"/>
            </a:br>
            <a:r>
              <a:rPr lang="de-DE" sz="600" dirty="0"/>
              <a:t>          </a:t>
            </a:r>
            <a:r>
              <a:rPr lang="de-DE" sz="600" b="1" dirty="0" err="1"/>
              <a:t>Resource</a:t>
            </a:r>
            <a:r>
              <a:rPr lang="de-DE" sz="600" dirty="0"/>
              <a:t>: !</a:t>
            </a:r>
            <a:r>
              <a:rPr lang="de-DE" sz="600" dirty="0" err="1"/>
              <a:t>Ref</a:t>
            </a:r>
            <a:r>
              <a:rPr lang="de-DE" sz="600" dirty="0"/>
              <a:t> CMKARN</a:t>
            </a:r>
            <a:br>
              <a:rPr lang="de-DE" sz="600" dirty="0"/>
            </a:br>
            <a:r>
              <a:rPr lang="de-DE" sz="600" dirty="0"/>
              <a:t>        -</a:t>
            </a:r>
            <a:br>
              <a:rPr lang="de-DE" sz="600" dirty="0"/>
            </a:br>
            <a:r>
              <a:rPr lang="de-DE" sz="600" dirty="0"/>
              <a:t>          </a:t>
            </a:r>
            <a:r>
              <a:rPr lang="de-DE" sz="600" b="1" dirty="0" err="1"/>
              <a:t>Effect</a:t>
            </a:r>
            <a:r>
              <a:rPr lang="de-DE" sz="600" dirty="0"/>
              <a:t>: </a:t>
            </a:r>
            <a:r>
              <a:rPr lang="de-DE" sz="600" dirty="0" err="1"/>
              <a:t>Allow</a:t>
            </a:r>
            <a:br>
              <a:rPr lang="de-DE" sz="600" dirty="0"/>
            </a:br>
            <a:r>
              <a:rPr lang="de-DE" sz="600" dirty="0"/>
              <a:t>          </a:t>
            </a:r>
            <a:r>
              <a:rPr lang="de-DE" sz="600" b="1" dirty="0"/>
              <a:t>Action</a:t>
            </a:r>
            <a:r>
              <a:rPr lang="de-DE" sz="600" dirty="0"/>
              <a:t>:</a:t>
            </a:r>
            <a:br>
              <a:rPr lang="de-DE" sz="600" dirty="0"/>
            </a:br>
            <a:r>
              <a:rPr lang="de-DE" sz="600" dirty="0"/>
              <a:t>            - s3:PutObject</a:t>
            </a:r>
            <a:br>
              <a:rPr lang="de-DE" sz="600" dirty="0"/>
            </a:br>
            <a:r>
              <a:rPr lang="de-DE" sz="600" dirty="0"/>
              <a:t>            - s3:GetBucketPolicy</a:t>
            </a:r>
            <a:br>
              <a:rPr lang="de-DE" sz="600" dirty="0"/>
            </a:br>
            <a:r>
              <a:rPr lang="de-DE" sz="600" dirty="0"/>
              <a:t>            - s3:GetObject</a:t>
            </a:r>
            <a:br>
              <a:rPr lang="de-DE" sz="600" dirty="0"/>
            </a:br>
            <a:r>
              <a:rPr lang="de-DE" sz="600" dirty="0"/>
              <a:t>            - s3:ListBucket</a:t>
            </a:r>
            <a:br>
              <a:rPr lang="de-DE" sz="600" dirty="0"/>
            </a:br>
            <a:r>
              <a:rPr lang="de-DE" sz="600" dirty="0"/>
              <a:t>          </a:t>
            </a:r>
            <a:r>
              <a:rPr lang="de-DE" sz="600" b="1" dirty="0" err="1"/>
              <a:t>Resource</a:t>
            </a:r>
            <a:r>
              <a:rPr lang="de-DE" sz="600" dirty="0"/>
              <a:t>:</a:t>
            </a:r>
            <a:br>
              <a:rPr lang="de-DE" sz="600" dirty="0"/>
            </a:br>
            <a:r>
              <a:rPr lang="de-DE" sz="600" dirty="0"/>
              <a:t>           - !</a:t>
            </a:r>
            <a:r>
              <a:rPr lang="de-DE" sz="600" dirty="0" err="1"/>
              <a:t>Join</a:t>
            </a:r>
            <a:r>
              <a:rPr lang="de-DE" sz="600" dirty="0"/>
              <a:t> [</a:t>
            </a:r>
            <a:r>
              <a:rPr lang="de-DE" sz="600" b="1" dirty="0"/>
              <a:t>''</a:t>
            </a:r>
            <a:r>
              <a:rPr lang="de-DE" sz="600" dirty="0"/>
              <a:t>,[</a:t>
            </a:r>
            <a:r>
              <a:rPr lang="de-DE" sz="600" b="1" dirty="0"/>
              <a:t>'arn:aws:s3:::'</a:t>
            </a:r>
            <a:r>
              <a:rPr lang="de-DE" sz="600" dirty="0"/>
              <a:t>,!</a:t>
            </a:r>
            <a:r>
              <a:rPr lang="de-DE" sz="600" dirty="0" err="1"/>
              <a:t>Ref</a:t>
            </a:r>
            <a:r>
              <a:rPr lang="de-DE" sz="600" dirty="0"/>
              <a:t> S3Bucket, </a:t>
            </a:r>
            <a:r>
              <a:rPr lang="de-DE" sz="600" b="1" dirty="0"/>
              <a:t>'/*'</a:t>
            </a:r>
            <a:r>
              <a:rPr lang="de-DE" sz="600" dirty="0"/>
              <a:t>]]</a:t>
            </a:r>
            <a:br>
              <a:rPr lang="de-DE" sz="600" dirty="0"/>
            </a:br>
            <a:r>
              <a:rPr lang="de-DE" sz="600" dirty="0"/>
              <a:t>           - !</a:t>
            </a:r>
            <a:r>
              <a:rPr lang="de-DE" sz="600" dirty="0" err="1"/>
              <a:t>Join</a:t>
            </a:r>
            <a:r>
              <a:rPr lang="de-DE" sz="600" dirty="0"/>
              <a:t> [</a:t>
            </a:r>
            <a:r>
              <a:rPr lang="de-DE" sz="600" b="1" dirty="0"/>
              <a:t>''</a:t>
            </a:r>
            <a:r>
              <a:rPr lang="de-DE" sz="600" dirty="0"/>
              <a:t>,[</a:t>
            </a:r>
            <a:r>
              <a:rPr lang="de-DE" sz="600" b="1" dirty="0"/>
              <a:t>'arn:aws:s3:::'</a:t>
            </a:r>
            <a:r>
              <a:rPr lang="de-DE" sz="600" dirty="0"/>
              <a:t>,!</a:t>
            </a:r>
            <a:r>
              <a:rPr lang="de-DE" sz="600" dirty="0" err="1"/>
              <a:t>Ref</a:t>
            </a:r>
            <a:r>
              <a:rPr lang="de-DE" sz="600" dirty="0"/>
              <a:t> S3Bucket]]</a:t>
            </a:r>
            <a:br>
              <a:rPr lang="de-DE" sz="600" dirty="0"/>
            </a:br>
            <a:r>
              <a:rPr lang="de-DE" sz="600" dirty="0"/>
              <a:t>        -</a:t>
            </a:r>
            <a:br>
              <a:rPr lang="de-DE" sz="600" dirty="0"/>
            </a:br>
            <a:r>
              <a:rPr lang="de-DE" sz="600" dirty="0"/>
              <a:t>          </a:t>
            </a:r>
            <a:r>
              <a:rPr lang="de-DE" sz="600" b="1" dirty="0" err="1"/>
              <a:t>Effect</a:t>
            </a:r>
            <a:r>
              <a:rPr lang="de-DE" sz="600" dirty="0"/>
              <a:t>: </a:t>
            </a:r>
            <a:r>
              <a:rPr lang="de-DE" sz="600" dirty="0" err="1"/>
              <a:t>Allow</a:t>
            </a:r>
            <a:br>
              <a:rPr lang="de-DE" sz="600" dirty="0"/>
            </a:br>
            <a:r>
              <a:rPr lang="de-DE" sz="600" dirty="0"/>
              <a:t>          </a:t>
            </a:r>
            <a:r>
              <a:rPr lang="de-DE" sz="600" b="1" dirty="0"/>
              <a:t>Action</a:t>
            </a:r>
            <a:r>
              <a:rPr lang="de-DE" sz="600" dirty="0"/>
              <a:t>:</a:t>
            </a:r>
            <a:br>
              <a:rPr lang="de-DE" sz="600" dirty="0"/>
            </a:br>
            <a:r>
              <a:rPr lang="de-DE" sz="600" dirty="0"/>
              <a:t>            - </a:t>
            </a:r>
            <a:r>
              <a:rPr lang="de-DE" sz="600" dirty="0" err="1"/>
              <a:t>sts:AssumeRole</a:t>
            </a:r>
            <a:br>
              <a:rPr lang="de-DE" sz="600" dirty="0"/>
            </a:br>
            <a:r>
              <a:rPr lang="de-DE" sz="600" dirty="0"/>
              <a:t>          </a:t>
            </a:r>
            <a:r>
              <a:rPr lang="de-DE" sz="600" b="1" dirty="0" err="1"/>
              <a:t>Resource</a:t>
            </a:r>
            <a:r>
              <a:rPr lang="de-DE" sz="600" dirty="0"/>
              <a:t>:</a:t>
            </a:r>
            <a:br>
              <a:rPr lang="de-DE" sz="600" dirty="0"/>
            </a:br>
            <a:r>
              <a:rPr lang="de-DE" sz="600" dirty="0"/>
              <a:t>            - !Sub </a:t>
            </a:r>
            <a:r>
              <a:rPr lang="de-DE" sz="600" dirty="0" err="1"/>
              <a:t>arn:aws:iam</a:t>
            </a:r>
            <a:r>
              <a:rPr lang="de-DE" sz="600" dirty="0"/>
              <a:t>::${</a:t>
            </a:r>
            <a:r>
              <a:rPr lang="de-DE" sz="600" dirty="0" err="1"/>
              <a:t>DevAccount</a:t>
            </a:r>
            <a:r>
              <a:rPr lang="de-DE" sz="600" dirty="0"/>
              <a:t>}:</a:t>
            </a:r>
            <a:r>
              <a:rPr lang="de-DE" sz="600" dirty="0" err="1"/>
              <a:t>role</a:t>
            </a:r>
            <a:r>
              <a:rPr lang="de-DE" sz="600" dirty="0"/>
              <a:t>/</a:t>
            </a:r>
            <a:r>
              <a:rPr lang="de-DE" sz="600" dirty="0" err="1"/>
              <a:t>ToolsAcctCodePipelineCodeCommitRole</a:t>
            </a:r>
            <a:br>
              <a:rPr lang="de-DE" sz="600" dirty="0"/>
            </a:br>
            <a:r>
              <a:rPr lang="de-DE" sz="600" dirty="0"/>
              <a:t>            - !Sub </a:t>
            </a:r>
            <a:r>
              <a:rPr lang="de-DE" sz="600" dirty="0" err="1"/>
              <a:t>arn:aws:iam</a:t>
            </a:r>
            <a:r>
              <a:rPr lang="de-DE" sz="600" dirty="0"/>
              <a:t>::${</a:t>
            </a:r>
            <a:r>
              <a:rPr lang="de-DE" sz="600" dirty="0" err="1"/>
              <a:t>ProductionAccount</a:t>
            </a:r>
            <a:r>
              <a:rPr lang="de-DE" sz="600" dirty="0"/>
              <a:t>}:</a:t>
            </a:r>
            <a:r>
              <a:rPr lang="de-DE" sz="600" dirty="0" err="1"/>
              <a:t>role</a:t>
            </a:r>
            <a:r>
              <a:rPr lang="de-DE" sz="600" dirty="0"/>
              <a:t>/</a:t>
            </a:r>
            <a:r>
              <a:rPr lang="de-DE" sz="600" dirty="0" err="1"/>
              <a:t>ToolsAcctCodePipelineCloudFormationRole</a:t>
            </a:r>
            <a:br>
              <a:rPr lang="de-DE" sz="600" dirty="0"/>
            </a:br>
            <a:r>
              <a:rPr lang="de-DE" sz="600" dirty="0"/>
              <a:t>            - !Sub </a:t>
            </a:r>
            <a:r>
              <a:rPr lang="de-DE" sz="600" dirty="0" err="1"/>
              <a:t>arn:aws:iam</a:t>
            </a:r>
            <a:r>
              <a:rPr lang="de-DE" sz="600" dirty="0"/>
              <a:t>::${</a:t>
            </a:r>
            <a:r>
              <a:rPr lang="de-DE" sz="600" dirty="0" err="1"/>
              <a:t>TestAccount</a:t>
            </a:r>
            <a:r>
              <a:rPr lang="de-DE" sz="600" dirty="0"/>
              <a:t>}:</a:t>
            </a:r>
            <a:r>
              <a:rPr lang="de-DE" sz="600" dirty="0" err="1"/>
              <a:t>role</a:t>
            </a:r>
            <a:r>
              <a:rPr lang="de-DE" sz="600" dirty="0"/>
              <a:t>/</a:t>
            </a:r>
            <a:r>
              <a:rPr lang="de-DE" sz="600" dirty="0" err="1"/>
              <a:t>ToolsAcctCodePipelineCloudFormationRole</a:t>
            </a:r>
            <a:br>
              <a:rPr lang="de-DE" sz="600" dirty="0"/>
            </a:br>
            <a:br>
              <a:rPr lang="de-DE" sz="600" dirty="0"/>
            </a:br>
            <a:r>
              <a:rPr lang="de-DE" sz="600" dirty="0"/>
              <a:t>    </a:t>
            </a:r>
            <a:r>
              <a:rPr lang="de-DE" sz="600" b="1" dirty="0" err="1"/>
              <a:t>Roles</a:t>
            </a:r>
            <a:r>
              <a:rPr lang="de-DE" sz="600" dirty="0"/>
              <a:t>:</a:t>
            </a:r>
            <a:br>
              <a:rPr lang="de-DE" sz="600" dirty="0"/>
            </a:br>
            <a:r>
              <a:rPr lang="de-DE" sz="600" dirty="0"/>
              <a:t>      -</a:t>
            </a:r>
            <a:br>
              <a:rPr lang="de-DE" sz="600" dirty="0"/>
            </a:br>
            <a:r>
              <a:rPr lang="de-DE" sz="600" dirty="0"/>
              <a:t>        !</a:t>
            </a:r>
            <a:r>
              <a:rPr lang="de-DE" sz="600" dirty="0" err="1"/>
              <a:t>Ref</a:t>
            </a:r>
            <a:r>
              <a:rPr lang="de-DE" sz="600" dirty="0"/>
              <a:t> </a:t>
            </a:r>
            <a:r>
              <a:rPr lang="de-DE" sz="600" dirty="0" err="1"/>
              <a:t>PipeLineRole</a:t>
            </a:r>
            <a:endParaRPr lang="de-DE" sz="600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E978A850-91B6-0E44-B45B-2AF42A273B1E}"/>
              </a:ext>
            </a:extLst>
          </p:cNvPr>
          <p:cNvSpPr/>
          <p:nvPr/>
        </p:nvSpPr>
        <p:spPr>
          <a:xfrm>
            <a:off x="4470029" y="395027"/>
            <a:ext cx="3402520" cy="1404489"/>
          </a:xfrm>
          <a:prstGeom prst="rect">
            <a:avLst/>
          </a:prstGeom>
          <a:solidFill>
            <a:srgbClr val="FF2F92">
              <a:alpha val="10000"/>
            </a:srgbClr>
          </a:solidFill>
          <a:ln>
            <a:solidFill>
              <a:srgbClr val="FF4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14EB3E99-B4AC-4440-996C-1DFA0E74C44F}"/>
              </a:ext>
            </a:extLst>
          </p:cNvPr>
          <p:cNvSpPr/>
          <p:nvPr/>
        </p:nvSpPr>
        <p:spPr>
          <a:xfrm>
            <a:off x="4470029" y="1816938"/>
            <a:ext cx="3402520" cy="4496789"/>
          </a:xfrm>
          <a:prstGeom prst="rect">
            <a:avLst/>
          </a:prstGeom>
          <a:solidFill>
            <a:srgbClr val="00B0F0">
              <a:alpha val="10000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93DE5FC8-5C27-8B44-946E-31E27A90299A}"/>
              </a:ext>
            </a:extLst>
          </p:cNvPr>
          <p:cNvSpPr/>
          <p:nvPr/>
        </p:nvSpPr>
        <p:spPr>
          <a:xfrm>
            <a:off x="424783" y="1788550"/>
            <a:ext cx="2642232" cy="984746"/>
          </a:xfrm>
          <a:prstGeom prst="rect">
            <a:avLst/>
          </a:prstGeom>
          <a:solidFill>
            <a:schemeClr val="accent6">
              <a:lumMod val="60000"/>
              <a:lumOff val="40000"/>
              <a:alpha val="1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0CDAC64F-1231-3D4D-BA48-A9F1E49C3C0E}"/>
              </a:ext>
            </a:extLst>
          </p:cNvPr>
          <p:cNvSpPr/>
          <p:nvPr/>
        </p:nvSpPr>
        <p:spPr>
          <a:xfrm>
            <a:off x="311641" y="582253"/>
            <a:ext cx="1221068" cy="114433"/>
          </a:xfrm>
          <a:prstGeom prst="rect">
            <a:avLst/>
          </a:prstGeom>
          <a:solidFill>
            <a:srgbClr val="FF2F92">
              <a:alpha val="10000"/>
            </a:srgbClr>
          </a:solidFill>
          <a:ln>
            <a:solidFill>
              <a:srgbClr val="FF4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F560BD67-C9E5-D646-91AB-94225889069C}"/>
              </a:ext>
            </a:extLst>
          </p:cNvPr>
          <p:cNvCxnSpPr>
            <a:stCxn id="8" idx="3"/>
            <a:endCxn id="5" idx="1"/>
          </p:cNvCxnSpPr>
          <p:nvPr/>
        </p:nvCxnSpPr>
        <p:spPr>
          <a:xfrm>
            <a:off x="1532709" y="639470"/>
            <a:ext cx="2937320" cy="457802"/>
          </a:xfrm>
          <a:prstGeom prst="straightConnector1">
            <a:avLst/>
          </a:prstGeom>
          <a:ln>
            <a:solidFill>
              <a:srgbClr val="FF4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hteck 10">
            <a:extLst>
              <a:ext uri="{FF2B5EF4-FFF2-40B4-BE49-F238E27FC236}">
                <a16:creationId xmlns:a16="http://schemas.microsoft.com/office/drawing/2014/main" id="{F4F4CCD0-BF9E-5B4D-8E30-868EADE218CD}"/>
              </a:ext>
            </a:extLst>
          </p:cNvPr>
          <p:cNvSpPr/>
          <p:nvPr/>
        </p:nvSpPr>
        <p:spPr>
          <a:xfrm>
            <a:off x="442201" y="4062549"/>
            <a:ext cx="2642232" cy="849084"/>
          </a:xfrm>
          <a:prstGeom prst="rect">
            <a:avLst/>
          </a:prstGeom>
          <a:solidFill>
            <a:schemeClr val="accent6">
              <a:lumMod val="60000"/>
              <a:lumOff val="40000"/>
              <a:alpha val="1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4CB2E3F0-FF2B-C845-97CE-BFE69743574C}"/>
              </a:ext>
            </a:extLst>
          </p:cNvPr>
          <p:cNvSpPr/>
          <p:nvPr/>
        </p:nvSpPr>
        <p:spPr>
          <a:xfrm>
            <a:off x="442200" y="3064875"/>
            <a:ext cx="2937319" cy="435969"/>
          </a:xfrm>
          <a:prstGeom prst="rect">
            <a:avLst/>
          </a:prstGeom>
          <a:solidFill>
            <a:srgbClr val="FFFF00">
              <a:alpha val="10000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A81E93E9-07BE-644E-B2AA-2CE37E6AF74E}"/>
              </a:ext>
            </a:extLst>
          </p:cNvPr>
          <p:cNvSpPr/>
          <p:nvPr/>
        </p:nvSpPr>
        <p:spPr>
          <a:xfrm>
            <a:off x="453283" y="5189765"/>
            <a:ext cx="2937319" cy="478953"/>
          </a:xfrm>
          <a:prstGeom prst="rect">
            <a:avLst/>
          </a:prstGeom>
          <a:solidFill>
            <a:srgbClr val="FFFF00">
              <a:alpha val="10000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EC193AB6-E630-DC45-9E99-B7CC2453F1E1}"/>
              </a:ext>
            </a:extLst>
          </p:cNvPr>
          <p:cNvSpPr/>
          <p:nvPr/>
        </p:nvSpPr>
        <p:spPr>
          <a:xfrm>
            <a:off x="216816" y="265387"/>
            <a:ext cx="3497345" cy="32610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8431216A-783E-794B-8102-08C6B633E30B}"/>
              </a:ext>
            </a:extLst>
          </p:cNvPr>
          <p:cNvSpPr/>
          <p:nvPr/>
        </p:nvSpPr>
        <p:spPr>
          <a:xfrm>
            <a:off x="225526" y="3534574"/>
            <a:ext cx="3488636" cy="228820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69EE59C7-E4D6-A044-AB55-8BB166068562}"/>
              </a:ext>
            </a:extLst>
          </p:cNvPr>
          <p:cNvSpPr txBox="1"/>
          <p:nvPr/>
        </p:nvSpPr>
        <p:spPr>
          <a:xfrm>
            <a:off x="4304557" y="113211"/>
            <a:ext cx="3733445" cy="2616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1100" b="1" dirty="0" err="1"/>
              <a:t>Role</a:t>
            </a:r>
            <a:r>
              <a:rPr lang="de-DE" sz="1100" b="1" dirty="0"/>
              <a:t> + </a:t>
            </a:r>
            <a:r>
              <a:rPr lang="de-DE" sz="1100" b="1" dirty="0" err="1"/>
              <a:t>Policy</a:t>
            </a:r>
            <a:r>
              <a:rPr lang="de-DE" sz="1100" b="1" dirty="0"/>
              <a:t> in Strack von </a:t>
            </a:r>
            <a:r>
              <a:rPr lang="de-DE" sz="1100" b="1" dirty="0" err="1"/>
              <a:t>CodePipeline</a:t>
            </a:r>
            <a:r>
              <a:rPr lang="de-DE" sz="1100" b="1" dirty="0"/>
              <a:t> =&gt; </a:t>
            </a:r>
            <a:r>
              <a:rPr lang="de-DE" sz="1100" b="1" dirty="0" err="1"/>
              <a:t>ToolsAccount</a:t>
            </a:r>
            <a:endParaRPr lang="de-DE" sz="1100" b="1" dirty="0"/>
          </a:p>
        </p:txBody>
      </p:sp>
    </p:spTree>
    <p:extLst>
      <p:ext uri="{BB962C8B-B14F-4D97-AF65-F5344CB8AC3E}">
        <p14:creationId xmlns:p14="http://schemas.microsoft.com/office/powerpoint/2010/main" val="168721372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fik 16">
            <a:extLst>
              <a:ext uri="{FF2B5EF4-FFF2-40B4-BE49-F238E27FC236}">
                <a16:creationId xmlns:a16="http://schemas.microsoft.com/office/drawing/2014/main" id="{8ADCBDCE-B7B9-0648-AE0F-95AB0494E1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5321" y="2792056"/>
            <a:ext cx="7016442" cy="162081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" name="Graphic 7">
            <a:extLst>
              <a:ext uri="{FF2B5EF4-FFF2-40B4-BE49-F238E27FC236}">
                <a16:creationId xmlns:a16="http://schemas.microsoft.com/office/drawing/2014/main" id="{E2C14383-7433-3445-8DA3-3B6D58DE6F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858" y="2821621"/>
            <a:ext cx="469900" cy="469900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DEC2B5A0-80C1-1D47-BBB7-4429658D1143}"/>
              </a:ext>
            </a:extLst>
          </p:cNvPr>
          <p:cNvSpPr txBox="1"/>
          <p:nvPr/>
        </p:nvSpPr>
        <p:spPr>
          <a:xfrm>
            <a:off x="1433701" y="3061011"/>
            <a:ext cx="14369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 err="1">
                <a:solidFill>
                  <a:srgbClr val="FF2F92"/>
                </a:solidFill>
              </a:rPr>
              <a:t>DevOps</a:t>
            </a:r>
            <a:r>
              <a:rPr lang="de-DE" sz="1200" b="1" dirty="0">
                <a:solidFill>
                  <a:srgbClr val="FF2F92"/>
                </a:solidFill>
              </a:rPr>
              <a:t> Account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8E9AD3E3-30F1-E34D-A1C8-5007267AE4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0356" y="110758"/>
            <a:ext cx="2705100" cy="88900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5F88F892-ECB0-7745-A9DB-4FFBD033A6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5824" y="247777"/>
            <a:ext cx="541669" cy="541669"/>
          </a:xfrm>
          <a:prstGeom prst="rect">
            <a:avLst/>
          </a:prstGeom>
        </p:spPr>
      </p:pic>
      <p:pic>
        <p:nvPicPr>
          <p:cNvPr id="7" name="Graphic 7">
            <a:extLst>
              <a:ext uri="{FF2B5EF4-FFF2-40B4-BE49-F238E27FC236}">
                <a16:creationId xmlns:a16="http://schemas.microsoft.com/office/drawing/2014/main" id="{EDE8A0FA-CFD3-2943-8356-4562C7361F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858" y="3878795"/>
            <a:ext cx="469900" cy="469900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6ABAA683-405B-E54C-981F-B1C08D7AF9D6}"/>
              </a:ext>
            </a:extLst>
          </p:cNvPr>
          <p:cNvSpPr txBox="1"/>
          <p:nvPr/>
        </p:nvSpPr>
        <p:spPr>
          <a:xfrm>
            <a:off x="1435115" y="4135876"/>
            <a:ext cx="14369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 err="1">
                <a:solidFill>
                  <a:srgbClr val="FF2F92"/>
                </a:solidFill>
              </a:rPr>
              <a:t>Prod</a:t>
            </a:r>
            <a:r>
              <a:rPr lang="de-DE" sz="1200" b="1" dirty="0">
                <a:solidFill>
                  <a:srgbClr val="FF2F92"/>
                </a:solidFill>
              </a:rPr>
              <a:t> Account</a:t>
            </a:r>
          </a:p>
        </p:txBody>
      </p:sp>
      <p:pic>
        <p:nvPicPr>
          <p:cNvPr id="9" name="Graphic 36">
            <a:extLst>
              <a:ext uri="{FF2B5EF4-FFF2-40B4-BE49-F238E27FC236}">
                <a16:creationId xmlns:a16="http://schemas.microsoft.com/office/drawing/2014/main" id="{767D4D62-464C-184F-8893-4440507652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69035" y="4470250"/>
            <a:ext cx="534757" cy="534757"/>
          </a:xfrm>
          <a:prstGeom prst="rect">
            <a:avLst/>
          </a:prstGeom>
        </p:spPr>
      </p:pic>
      <p:sp>
        <p:nvSpPr>
          <p:cNvPr id="10" name="TextBox 8">
            <a:extLst>
              <a:ext uri="{FF2B5EF4-FFF2-40B4-BE49-F238E27FC236}">
                <a16:creationId xmlns:a16="http://schemas.microsoft.com/office/drawing/2014/main" id="{7447B2C4-9681-A742-88D1-5C12169A98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1319" y="5002505"/>
            <a:ext cx="133018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de-DE" sz="1000" dirty="0"/>
              <a:t>AWS IAM</a:t>
            </a:r>
          </a:p>
        </p:txBody>
      </p:sp>
      <p:pic>
        <p:nvPicPr>
          <p:cNvPr id="11" name="Graphic 61">
            <a:extLst>
              <a:ext uri="{FF2B5EF4-FFF2-40B4-BE49-F238E27FC236}">
                <a16:creationId xmlns:a16="http://schemas.microsoft.com/office/drawing/2014/main" id="{EC4B8AC8-78A2-0142-84D2-EAF9E9CD54B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29515" y="4447782"/>
            <a:ext cx="469900" cy="469900"/>
          </a:xfrm>
          <a:prstGeom prst="rect">
            <a:avLst/>
          </a:prstGeom>
        </p:spPr>
      </p:pic>
      <p:sp>
        <p:nvSpPr>
          <p:cNvPr id="12" name="TextBox 8">
            <a:extLst>
              <a:ext uri="{FF2B5EF4-FFF2-40B4-BE49-F238E27FC236}">
                <a16:creationId xmlns:a16="http://schemas.microsoft.com/office/drawing/2014/main" id="{D1189CE3-A041-CA49-8DDF-5BE950270B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1367" y="4816421"/>
            <a:ext cx="133018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de-DE" sz="1000" dirty="0"/>
              <a:t>Role</a:t>
            </a:r>
            <a:br>
              <a:rPr lang="en-US" altLang="de-DE" sz="1000" dirty="0"/>
            </a:br>
            <a:r>
              <a:rPr lang="en-US" altLang="de-DE" sz="1000" b="1" dirty="0" err="1"/>
              <a:t>prodFullAccess</a:t>
            </a:r>
            <a:endParaRPr lang="en-US" altLang="de-DE" sz="1000" b="1" dirty="0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7CDC158C-D5E3-8048-A34E-09B86BCBA7AC}"/>
              </a:ext>
            </a:extLst>
          </p:cNvPr>
          <p:cNvSpPr/>
          <p:nvPr/>
        </p:nvSpPr>
        <p:spPr>
          <a:xfrm>
            <a:off x="836180" y="2784996"/>
            <a:ext cx="2297312" cy="639775"/>
          </a:xfrm>
          <a:prstGeom prst="rect">
            <a:avLst/>
          </a:prstGeom>
          <a:solidFill>
            <a:srgbClr val="FF2F92">
              <a:alpha val="10000"/>
            </a:srgbClr>
          </a:solidFill>
          <a:ln>
            <a:solidFill>
              <a:srgbClr val="FF4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6D668134-D753-0D45-A6A6-013A8D19E345}"/>
              </a:ext>
            </a:extLst>
          </p:cNvPr>
          <p:cNvSpPr/>
          <p:nvPr/>
        </p:nvSpPr>
        <p:spPr>
          <a:xfrm>
            <a:off x="4404935" y="2971633"/>
            <a:ext cx="5809585" cy="639775"/>
          </a:xfrm>
          <a:prstGeom prst="rect">
            <a:avLst/>
          </a:prstGeom>
          <a:solidFill>
            <a:srgbClr val="FF2F92">
              <a:alpha val="10000"/>
            </a:srgbClr>
          </a:solidFill>
          <a:ln>
            <a:solidFill>
              <a:srgbClr val="FF4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E315EEE5-1E9E-A54A-BA99-515FDE3DA7D5}"/>
              </a:ext>
            </a:extLst>
          </p:cNvPr>
          <p:cNvSpPr/>
          <p:nvPr/>
        </p:nvSpPr>
        <p:spPr>
          <a:xfrm>
            <a:off x="4420285" y="3689963"/>
            <a:ext cx="5809585" cy="639775"/>
          </a:xfrm>
          <a:prstGeom prst="rect">
            <a:avLst/>
          </a:prstGeom>
          <a:solidFill>
            <a:schemeClr val="accent6">
              <a:lumMod val="75000"/>
              <a:alpha val="1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34069A3-8320-FC45-BF4F-D14DD7B7245C}"/>
              </a:ext>
            </a:extLst>
          </p:cNvPr>
          <p:cNvSpPr/>
          <p:nvPr/>
        </p:nvSpPr>
        <p:spPr>
          <a:xfrm>
            <a:off x="836181" y="3700786"/>
            <a:ext cx="2297312" cy="1547940"/>
          </a:xfrm>
          <a:prstGeom prst="rect">
            <a:avLst/>
          </a:prstGeom>
          <a:solidFill>
            <a:schemeClr val="accent6">
              <a:lumMod val="20000"/>
              <a:lumOff val="80000"/>
              <a:alpha val="1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5794A895-AC1E-5944-8772-3FBECA40BE47}"/>
              </a:ext>
            </a:extLst>
          </p:cNvPr>
          <p:cNvCxnSpPr>
            <a:cxnSpLocks/>
            <a:stCxn id="13" idx="3"/>
            <a:endCxn id="14" idx="1"/>
          </p:cNvCxnSpPr>
          <p:nvPr/>
        </p:nvCxnSpPr>
        <p:spPr>
          <a:xfrm>
            <a:off x="3133492" y="3104884"/>
            <a:ext cx="1271443" cy="186637"/>
          </a:xfrm>
          <a:prstGeom prst="straightConnector1">
            <a:avLst/>
          </a:prstGeom>
          <a:ln>
            <a:solidFill>
              <a:srgbClr val="FF4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43A34ECB-DCA7-AE41-BD8E-1D2BD0F7940A}"/>
              </a:ext>
            </a:extLst>
          </p:cNvPr>
          <p:cNvCxnSpPr>
            <a:cxnSpLocks/>
            <a:stCxn id="16" idx="3"/>
            <a:endCxn id="15" idx="1"/>
          </p:cNvCxnSpPr>
          <p:nvPr/>
        </p:nvCxnSpPr>
        <p:spPr>
          <a:xfrm flipV="1">
            <a:off x="3133493" y="4009851"/>
            <a:ext cx="1286792" cy="464905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hteckige Legende 23">
            <a:extLst>
              <a:ext uri="{FF2B5EF4-FFF2-40B4-BE49-F238E27FC236}">
                <a16:creationId xmlns:a16="http://schemas.microsoft.com/office/drawing/2014/main" id="{205CDFA1-A2C4-8640-8D89-A3492F4FCF85}"/>
              </a:ext>
            </a:extLst>
          </p:cNvPr>
          <p:cNvSpPr/>
          <p:nvPr/>
        </p:nvSpPr>
        <p:spPr>
          <a:xfrm>
            <a:off x="8045314" y="5016476"/>
            <a:ext cx="2671008" cy="1283963"/>
          </a:xfrm>
          <a:prstGeom prst="wedgeRectCallout">
            <a:avLst>
              <a:gd name="adj1" fmla="val -44258"/>
              <a:gd name="adj2" fmla="val -9785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000" dirty="0">
                <a:solidFill>
                  <a:schemeClr val="bg1"/>
                </a:solidFill>
              </a:rPr>
              <a:t>„</a:t>
            </a:r>
            <a:r>
              <a:rPr lang="de-DE" sz="1000" dirty="0" err="1">
                <a:solidFill>
                  <a:schemeClr val="bg1"/>
                </a:solidFill>
              </a:rPr>
              <a:t>prodFullAccess</a:t>
            </a:r>
            <a:r>
              <a:rPr lang="de-DE" sz="1000" dirty="0">
                <a:solidFill>
                  <a:schemeClr val="bg1"/>
                </a:solidFill>
              </a:rPr>
              <a:t>“ </a:t>
            </a:r>
            <a:r>
              <a:rPr lang="de-DE" sz="1000" dirty="0" err="1">
                <a:solidFill>
                  <a:schemeClr val="bg1"/>
                </a:solidFill>
              </a:rPr>
              <a:t>Role</a:t>
            </a:r>
            <a:r>
              <a:rPr lang="de-DE" sz="1000" dirty="0">
                <a:solidFill>
                  <a:schemeClr val="bg1"/>
                </a:solidFill>
              </a:rPr>
              <a:t> ist die </a:t>
            </a:r>
            <a:r>
              <a:rPr lang="de-DE" sz="1000" dirty="0" err="1">
                <a:solidFill>
                  <a:schemeClr val="bg1"/>
                </a:solidFill>
              </a:rPr>
              <a:t>Role</a:t>
            </a:r>
            <a:r>
              <a:rPr lang="de-DE" sz="1000" dirty="0">
                <a:solidFill>
                  <a:schemeClr val="bg1"/>
                </a:solidFill>
              </a:rPr>
              <a:t> die ich im </a:t>
            </a:r>
            <a:r>
              <a:rPr lang="de-DE" sz="1000" dirty="0" err="1">
                <a:solidFill>
                  <a:schemeClr val="bg1"/>
                </a:solidFill>
              </a:rPr>
              <a:t>Prod</a:t>
            </a:r>
            <a:r>
              <a:rPr lang="de-DE" sz="1000" dirty="0">
                <a:solidFill>
                  <a:schemeClr val="bg1"/>
                </a:solidFill>
              </a:rPr>
              <a:t>-Account angelegt habe.</a:t>
            </a:r>
            <a:br>
              <a:rPr lang="de-DE" sz="1000" dirty="0">
                <a:solidFill>
                  <a:schemeClr val="bg1"/>
                </a:solidFill>
              </a:rPr>
            </a:br>
            <a:r>
              <a:rPr lang="de-DE" sz="1000" dirty="0">
                <a:solidFill>
                  <a:schemeClr val="bg1"/>
                </a:solidFill>
              </a:rPr>
              <a:t>Die kann ich hier verwenden und auf den User (</a:t>
            </a:r>
            <a:r>
              <a:rPr lang="de-DE" sz="1000" dirty="0" err="1">
                <a:solidFill>
                  <a:schemeClr val="bg1"/>
                </a:solidFill>
              </a:rPr>
              <a:t>source_profile</a:t>
            </a:r>
            <a:r>
              <a:rPr lang="de-DE" sz="1000" dirty="0">
                <a:solidFill>
                  <a:schemeClr val="bg1"/>
                </a:solidFill>
              </a:rPr>
              <a:t>) von meinem </a:t>
            </a:r>
            <a:r>
              <a:rPr lang="de-DE" sz="1000" dirty="0" err="1">
                <a:solidFill>
                  <a:schemeClr val="bg1"/>
                </a:solidFill>
              </a:rPr>
              <a:t>devOps</a:t>
            </a:r>
            <a:r>
              <a:rPr lang="de-DE" sz="1000" dirty="0">
                <a:solidFill>
                  <a:schemeClr val="bg1"/>
                </a:solidFill>
              </a:rPr>
              <a:t> </a:t>
            </a:r>
            <a:r>
              <a:rPr lang="de-DE" sz="1000" dirty="0" err="1">
                <a:solidFill>
                  <a:schemeClr val="bg1"/>
                </a:solidFill>
              </a:rPr>
              <a:t>account</a:t>
            </a:r>
            <a:r>
              <a:rPr lang="de-DE" sz="1000" dirty="0">
                <a:solidFill>
                  <a:schemeClr val="bg1"/>
                </a:solidFill>
              </a:rPr>
              <a:t> verweisen. Da Sie gegenseitig ja via </a:t>
            </a:r>
            <a:r>
              <a:rPr lang="de-DE" sz="1000" dirty="0" err="1">
                <a:solidFill>
                  <a:schemeClr val="bg1"/>
                </a:solidFill>
              </a:rPr>
              <a:t>SwitchRole</a:t>
            </a:r>
            <a:r>
              <a:rPr lang="de-DE" sz="1000" dirty="0">
                <a:solidFill>
                  <a:schemeClr val="bg1"/>
                </a:solidFill>
              </a:rPr>
              <a:t> etc.. Konfiguriert wurden, kann ich nun damit auch CLI </a:t>
            </a:r>
            <a:r>
              <a:rPr lang="de-DE" sz="1000" dirty="0" err="1">
                <a:solidFill>
                  <a:schemeClr val="bg1"/>
                </a:solidFill>
              </a:rPr>
              <a:t>Commands</a:t>
            </a:r>
            <a:r>
              <a:rPr lang="de-DE" sz="1000" dirty="0">
                <a:solidFill>
                  <a:schemeClr val="bg1"/>
                </a:solidFill>
              </a:rPr>
              <a:t> auf PROD absetzen.</a:t>
            </a:r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FD1A1A73-5674-DE42-9DE0-F215B55ED06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02199" y="282527"/>
            <a:ext cx="4766991" cy="1493435"/>
          </a:xfrm>
          <a:prstGeom prst="rect">
            <a:avLst/>
          </a:prstGeom>
        </p:spPr>
      </p:pic>
      <p:sp>
        <p:nvSpPr>
          <p:cNvPr id="26" name="Textfeld 25">
            <a:extLst>
              <a:ext uri="{FF2B5EF4-FFF2-40B4-BE49-F238E27FC236}">
                <a16:creationId xmlns:a16="http://schemas.microsoft.com/office/drawing/2014/main" id="{4466DD9D-DA46-0642-9716-CDBC56EEF7C2}"/>
              </a:ext>
            </a:extLst>
          </p:cNvPr>
          <p:cNvSpPr txBox="1"/>
          <p:nvPr/>
        </p:nvSpPr>
        <p:spPr>
          <a:xfrm>
            <a:off x="5202198" y="1984492"/>
            <a:ext cx="58932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Kann ich einfach testen indem ich bspw. Mir alle s3 </a:t>
            </a:r>
            <a:r>
              <a:rPr lang="de-DE" sz="1200" dirty="0" err="1"/>
              <a:t>buckets</a:t>
            </a:r>
            <a:r>
              <a:rPr lang="de-DE" sz="1200" dirty="0"/>
              <a:t> auflisten lasse via CLI. Auf </a:t>
            </a:r>
            <a:r>
              <a:rPr lang="de-DE" sz="1200" dirty="0" err="1"/>
              <a:t>Prod</a:t>
            </a:r>
            <a:r>
              <a:rPr lang="de-DE" sz="1200" dirty="0"/>
              <a:t> gibt es akt. 1 </a:t>
            </a:r>
            <a:r>
              <a:rPr lang="de-DE" sz="1200" dirty="0" err="1"/>
              <a:t>Bucket</a:t>
            </a:r>
            <a:r>
              <a:rPr lang="de-DE" sz="1200" dirty="0"/>
              <a:t>. Auf </a:t>
            </a:r>
            <a:r>
              <a:rPr lang="de-DE" sz="1200" dirty="0" err="1"/>
              <a:t>DevOps</a:t>
            </a:r>
            <a:r>
              <a:rPr lang="de-DE" sz="1200" dirty="0"/>
              <a:t> mehrere. =&gt; Also hat funktioniert</a:t>
            </a:r>
          </a:p>
        </p:txBody>
      </p:sp>
    </p:spTree>
    <p:extLst>
      <p:ext uri="{BB962C8B-B14F-4D97-AF65-F5344CB8AC3E}">
        <p14:creationId xmlns:p14="http://schemas.microsoft.com/office/powerpoint/2010/main" val="41075050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4">
            <a:extLst>
              <a:ext uri="{FF2B5EF4-FFF2-40B4-BE49-F238E27FC236}">
                <a16:creationId xmlns:a16="http://schemas.microsoft.com/office/drawing/2014/main" id="{8D56E8A5-E0DE-0149-AF13-751C35414428}"/>
              </a:ext>
            </a:extLst>
          </p:cNvPr>
          <p:cNvSpPr/>
          <p:nvPr/>
        </p:nvSpPr>
        <p:spPr>
          <a:xfrm>
            <a:off x="404851" y="493766"/>
            <a:ext cx="4987814" cy="553669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ysClr val="windowText" lastClr="000000"/>
                </a:solidFill>
              </a:rPr>
              <a:t>AWS Cloud</a:t>
            </a:r>
          </a:p>
        </p:txBody>
      </p:sp>
      <p:pic>
        <p:nvPicPr>
          <p:cNvPr id="3" name="Graphic 11">
            <a:extLst>
              <a:ext uri="{FF2B5EF4-FFF2-40B4-BE49-F238E27FC236}">
                <a16:creationId xmlns:a16="http://schemas.microsoft.com/office/drawing/2014/main" id="{B7C1CDE2-B17F-8348-AA1F-CA229B1DC5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2079" y="491498"/>
            <a:ext cx="318122" cy="330200"/>
          </a:xfrm>
          <a:prstGeom prst="rect">
            <a:avLst/>
          </a:prstGeom>
        </p:spPr>
      </p:pic>
      <p:pic>
        <p:nvPicPr>
          <p:cNvPr id="4" name="Graphic 7">
            <a:extLst>
              <a:ext uri="{FF2B5EF4-FFF2-40B4-BE49-F238E27FC236}">
                <a16:creationId xmlns:a16="http://schemas.microsoft.com/office/drawing/2014/main" id="{4C2349B6-7E96-434B-B3ED-962FC5B8BF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1086" y="500207"/>
            <a:ext cx="469900" cy="469900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0A636C17-A104-6D49-BBDF-69E08468ECBA}"/>
              </a:ext>
            </a:extLst>
          </p:cNvPr>
          <p:cNvSpPr txBox="1"/>
          <p:nvPr/>
        </p:nvSpPr>
        <p:spPr>
          <a:xfrm>
            <a:off x="4129869" y="743926"/>
            <a:ext cx="143697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 err="1">
                <a:solidFill>
                  <a:srgbClr val="FF2F92"/>
                </a:solidFill>
              </a:rPr>
              <a:t>Dev</a:t>
            </a:r>
            <a:r>
              <a:rPr lang="de-DE" sz="1200" b="1" dirty="0">
                <a:solidFill>
                  <a:srgbClr val="FF2F92"/>
                </a:solidFill>
              </a:rPr>
              <a:t> Account</a:t>
            </a:r>
            <a:br>
              <a:rPr lang="de-DE" sz="1200" b="1" dirty="0">
                <a:solidFill>
                  <a:srgbClr val="FF2F92"/>
                </a:solidFill>
              </a:rPr>
            </a:br>
            <a:r>
              <a:rPr lang="de-DE" sz="1000" b="1" dirty="0"/>
              <a:t>111111111111</a:t>
            </a:r>
            <a:endParaRPr lang="de-DE" sz="1000" b="1" dirty="0">
              <a:solidFill>
                <a:srgbClr val="FF2F92"/>
              </a:solidFill>
            </a:endParaRPr>
          </a:p>
        </p:txBody>
      </p:sp>
      <p:sp>
        <p:nvSpPr>
          <p:cNvPr id="10" name="Rectangle 34">
            <a:extLst>
              <a:ext uri="{FF2B5EF4-FFF2-40B4-BE49-F238E27FC236}">
                <a16:creationId xmlns:a16="http://schemas.microsoft.com/office/drawing/2014/main" id="{59F5D16F-27BE-1B40-9AEB-6E47AD21AF78}"/>
              </a:ext>
            </a:extLst>
          </p:cNvPr>
          <p:cNvSpPr/>
          <p:nvPr/>
        </p:nvSpPr>
        <p:spPr>
          <a:xfrm>
            <a:off x="6940634" y="491498"/>
            <a:ext cx="4846515" cy="553669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ysClr val="windowText" lastClr="000000"/>
                </a:solidFill>
              </a:rPr>
              <a:t>AWS Cloud</a:t>
            </a:r>
          </a:p>
        </p:txBody>
      </p:sp>
      <p:pic>
        <p:nvPicPr>
          <p:cNvPr id="11" name="Graphic 11">
            <a:extLst>
              <a:ext uri="{FF2B5EF4-FFF2-40B4-BE49-F238E27FC236}">
                <a16:creationId xmlns:a16="http://schemas.microsoft.com/office/drawing/2014/main" id="{279D3046-A872-4B46-9E73-1ACBFB1A74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37862" y="489230"/>
            <a:ext cx="318122" cy="330200"/>
          </a:xfrm>
          <a:prstGeom prst="rect">
            <a:avLst/>
          </a:prstGeom>
        </p:spPr>
      </p:pic>
      <p:pic>
        <p:nvPicPr>
          <p:cNvPr id="12" name="Graphic 7">
            <a:extLst>
              <a:ext uri="{FF2B5EF4-FFF2-40B4-BE49-F238E27FC236}">
                <a16:creationId xmlns:a16="http://schemas.microsoft.com/office/drawing/2014/main" id="{04ED4EB0-2B22-D84E-9B24-3C7B1B4D0F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48160" y="497939"/>
            <a:ext cx="469900" cy="469900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93AA8B86-A3CB-1F43-AE53-457DE4BBA37C}"/>
              </a:ext>
            </a:extLst>
          </p:cNvPr>
          <p:cNvSpPr txBox="1"/>
          <p:nvPr/>
        </p:nvSpPr>
        <p:spPr>
          <a:xfrm>
            <a:off x="10656943" y="741658"/>
            <a:ext cx="143697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 err="1">
                <a:solidFill>
                  <a:srgbClr val="FF2F92"/>
                </a:solidFill>
              </a:rPr>
              <a:t>Prod</a:t>
            </a:r>
            <a:r>
              <a:rPr lang="de-DE" sz="1200" b="1" dirty="0">
                <a:solidFill>
                  <a:srgbClr val="FF2F92"/>
                </a:solidFill>
              </a:rPr>
              <a:t> Account</a:t>
            </a:r>
            <a:br>
              <a:rPr lang="de-DE" sz="1200" b="1" dirty="0">
                <a:solidFill>
                  <a:srgbClr val="FF2F92"/>
                </a:solidFill>
              </a:rPr>
            </a:br>
            <a:r>
              <a:rPr lang="de-DE" sz="1000" b="1" dirty="0"/>
              <a:t>999999999999</a:t>
            </a:r>
            <a:endParaRPr lang="de-DE" sz="1000" b="1" dirty="0">
              <a:solidFill>
                <a:srgbClr val="FF2F92"/>
              </a:solidFill>
            </a:endParaRP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D0DFB9A6-FFA9-CB48-B501-7DF4792067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52123" y="3335383"/>
            <a:ext cx="1931874" cy="2608242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BEDC2AA5-9BD7-3B4C-A1DD-BCB2B795CD60}"/>
              </a:ext>
            </a:extLst>
          </p:cNvPr>
          <p:cNvSpPr txBox="1"/>
          <p:nvPr/>
        </p:nvSpPr>
        <p:spPr>
          <a:xfrm>
            <a:off x="9648971" y="3080723"/>
            <a:ext cx="1497875" cy="254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b="1" dirty="0" err="1"/>
              <a:t>read-write-app-bucket</a:t>
            </a:r>
            <a:endParaRPr lang="de-DE" sz="1000" b="1" dirty="0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51012E8D-30AC-1644-8172-50C22B216306}"/>
              </a:ext>
            </a:extLst>
          </p:cNvPr>
          <p:cNvSpPr txBox="1"/>
          <p:nvPr/>
        </p:nvSpPr>
        <p:spPr>
          <a:xfrm>
            <a:off x="9593003" y="2007695"/>
            <a:ext cx="2080730" cy="98845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800" dirty="0"/>
              <a:t> </a:t>
            </a:r>
            <a:r>
              <a:rPr lang="de-DE" sz="800" b="1" dirty="0"/>
              <a:t>Statement</a:t>
            </a:r>
            <a:r>
              <a:rPr lang="de-DE" sz="800" dirty="0"/>
              <a:t>:</a:t>
            </a:r>
            <a:br>
              <a:rPr lang="de-DE" sz="800" dirty="0"/>
            </a:br>
            <a:r>
              <a:rPr lang="de-DE" sz="800" dirty="0"/>
              <a:t>        - </a:t>
            </a:r>
            <a:r>
              <a:rPr lang="de-DE" sz="800" b="1" dirty="0" err="1"/>
              <a:t>Effect</a:t>
            </a:r>
            <a:r>
              <a:rPr lang="de-DE" sz="800" dirty="0"/>
              <a:t>: </a:t>
            </a:r>
            <a:r>
              <a:rPr lang="de-DE" sz="800" dirty="0" err="1"/>
              <a:t>Allow</a:t>
            </a:r>
            <a:br>
              <a:rPr lang="de-DE" sz="800" dirty="0"/>
            </a:br>
            <a:r>
              <a:rPr lang="de-DE" sz="800" dirty="0"/>
              <a:t>          </a:t>
            </a:r>
            <a:r>
              <a:rPr lang="de-DE" sz="800" b="1" dirty="0" err="1"/>
              <a:t>Principal</a:t>
            </a:r>
            <a:r>
              <a:rPr lang="de-DE" sz="800" dirty="0"/>
              <a:t>:</a:t>
            </a:r>
            <a:br>
              <a:rPr lang="de-DE" sz="800" dirty="0"/>
            </a:br>
            <a:r>
              <a:rPr lang="de-DE" sz="800" dirty="0"/>
              <a:t>            </a:t>
            </a:r>
            <a:r>
              <a:rPr lang="de-DE" sz="800" b="1" dirty="0"/>
              <a:t>AWS</a:t>
            </a:r>
            <a:r>
              <a:rPr lang="de-DE" sz="800" dirty="0"/>
              <a:t>:</a:t>
            </a:r>
            <a:br>
              <a:rPr lang="de-DE" sz="800" dirty="0"/>
            </a:br>
            <a:r>
              <a:rPr lang="de-DE" sz="800" dirty="0"/>
              <a:t>              - arn:aws:iam:1111111111</a:t>
            </a:r>
            <a:br>
              <a:rPr lang="de-DE" sz="800" dirty="0"/>
            </a:br>
            <a:r>
              <a:rPr lang="de-DE" sz="800" dirty="0"/>
              <a:t>          </a:t>
            </a:r>
            <a:r>
              <a:rPr lang="de-DE" sz="800" b="1" dirty="0"/>
              <a:t>Action</a:t>
            </a:r>
            <a:r>
              <a:rPr lang="de-DE" sz="800" dirty="0"/>
              <a:t>:</a:t>
            </a:r>
            <a:br>
              <a:rPr lang="de-DE" sz="800" dirty="0"/>
            </a:br>
            <a:r>
              <a:rPr lang="de-DE" sz="800" dirty="0"/>
              <a:t>            - </a:t>
            </a:r>
            <a:r>
              <a:rPr lang="de-DE" sz="800" dirty="0" err="1"/>
              <a:t>sts:AssumeRole</a:t>
            </a:r>
            <a:endParaRPr lang="de-DE" dirty="0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CA777B1B-30C3-7447-A1D4-A8E74B554F72}"/>
              </a:ext>
            </a:extLst>
          </p:cNvPr>
          <p:cNvSpPr txBox="1"/>
          <p:nvPr/>
        </p:nvSpPr>
        <p:spPr>
          <a:xfrm>
            <a:off x="9431381" y="1689346"/>
            <a:ext cx="2320932" cy="25466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1000" b="1" dirty="0" err="1"/>
              <a:t>UpdateApp</a:t>
            </a:r>
            <a:r>
              <a:rPr lang="de-DE" sz="1000" b="1" dirty="0"/>
              <a:t> - </a:t>
            </a:r>
            <a:r>
              <a:rPr lang="de-DE" sz="1000" b="1" dirty="0" err="1"/>
              <a:t>Role</a:t>
            </a:r>
            <a:endParaRPr lang="de-DE" sz="1000" b="1" dirty="0"/>
          </a:p>
        </p:txBody>
      </p: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37556EAF-F2E3-4149-9F4A-0E6AF74CF7E0}"/>
              </a:ext>
            </a:extLst>
          </p:cNvPr>
          <p:cNvCxnSpPr/>
          <p:nvPr/>
        </p:nvCxnSpPr>
        <p:spPr>
          <a:xfrm flipH="1" flipV="1">
            <a:off x="5120640" y="1062446"/>
            <a:ext cx="4720046" cy="15501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feld 20">
            <a:extLst>
              <a:ext uri="{FF2B5EF4-FFF2-40B4-BE49-F238E27FC236}">
                <a16:creationId xmlns:a16="http://schemas.microsoft.com/office/drawing/2014/main" id="{471C6184-D5BA-044B-B1FF-70DB43DC92FC}"/>
              </a:ext>
            </a:extLst>
          </p:cNvPr>
          <p:cNvSpPr txBox="1"/>
          <p:nvPr/>
        </p:nvSpPr>
        <p:spPr>
          <a:xfrm>
            <a:off x="5532066" y="1234581"/>
            <a:ext cx="3483429" cy="116955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1000" dirty="0"/>
              <a:t>Hier habe ich eine „Trust-</a:t>
            </a:r>
            <a:r>
              <a:rPr lang="de-DE" sz="1000" dirty="0" err="1"/>
              <a:t>Relationship</a:t>
            </a:r>
            <a:r>
              <a:rPr lang="de-DE" sz="1000" dirty="0"/>
              <a:t>“ zwischen dem </a:t>
            </a:r>
            <a:r>
              <a:rPr lang="de-DE" sz="1000" dirty="0" err="1"/>
              <a:t>ProdAccount</a:t>
            </a:r>
            <a:r>
              <a:rPr lang="de-DE" sz="1000" dirty="0"/>
              <a:t> und dem </a:t>
            </a:r>
            <a:r>
              <a:rPr lang="de-DE" sz="1000" dirty="0" err="1"/>
              <a:t>DevAccount</a:t>
            </a:r>
            <a:r>
              <a:rPr lang="de-DE" sz="1000" dirty="0"/>
              <a:t> erstellt.</a:t>
            </a:r>
            <a:br>
              <a:rPr lang="de-DE" sz="1000" dirty="0"/>
            </a:br>
            <a:r>
              <a:rPr lang="de-DE" sz="1000" dirty="0"/>
              <a:t>Das bedeutet, dass der </a:t>
            </a:r>
            <a:r>
              <a:rPr lang="de-DE" sz="1000" dirty="0" err="1"/>
              <a:t>DevAccount</a:t>
            </a:r>
            <a:r>
              <a:rPr lang="de-DE" sz="1000" dirty="0"/>
              <a:t> nun diese Rolle annehmen darf.</a:t>
            </a:r>
            <a:br>
              <a:rPr lang="de-DE" sz="1000" dirty="0"/>
            </a:br>
            <a:r>
              <a:rPr lang="de-DE" sz="1000" dirty="0">
                <a:sym typeface="Wingdings" pitchFamily="2" charset="2"/>
              </a:rPr>
              <a:t> Ich tat dies durch:</a:t>
            </a:r>
            <a:br>
              <a:rPr lang="de-DE" sz="1000" dirty="0">
                <a:sym typeface="Wingdings" pitchFamily="2" charset="2"/>
              </a:rPr>
            </a:br>
            <a:r>
              <a:rPr lang="de-DE" sz="1000" dirty="0">
                <a:sym typeface="Wingdings" pitchFamily="2" charset="2"/>
              </a:rPr>
              <a:t>1. Erstellen eine Rolle im </a:t>
            </a:r>
            <a:r>
              <a:rPr lang="de-DE" sz="1000" dirty="0" err="1">
                <a:sym typeface="Wingdings" pitchFamily="2" charset="2"/>
              </a:rPr>
              <a:t>ProdAccount</a:t>
            </a:r>
            <a:r>
              <a:rPr lang="de-DE" sz="1000" dirty="0">
                <a:sym typeface="Wingdings" pitchFamily="2" charset="2"/>
              </a:rPr>
              <a:t>,</a:t>
            </a:r>
            <a:br>
              <a:rPr lang="de-DE" sz="1000" dirty="0">
                <a:sym typeface="Wingdings" pitchFamily="2" charset="2"/>
              </a:rPr>
            </a:br>
            <a:r>
              <a:rPr lang="de-DE" sz="1000" dirty="0">
                <a:sym typeface="Wingdings" pitchFamily="2" charset="2"/>
              </a:rPr>
              <a:t>2. welcher den </a:t>
            </a:r>
            <a:r>
              <a:rPr lang="de-DE" sz="1000" dirty="0" err="1">
                <a:sym typeface="Wingdings" pitchFamily="2" charset="2"/>
              </a:rPr>
              <a:t>DevAccount</a:t>
            </a:r>
            <a:r>
              <a:rPr lang="de-DE" sz="1000" dirty="0">
                <a:sym typeface="Wingdings" pitchFamily="2" charset="2"/>
              </a:rPr>
              <a:t> als </a:t>
            </a:r>
            <a:r>
              <a:rPr lang="de-DE" sz="1000" dirty="0" err="1">
                <a:sym typeface="Wingdings" pitchFamily="2" charset="2"/>
              </a:rPr>
              <a:t>TrustedIdentity</a:t>
            </a:r>
            <a:r>
              <a:rPr lang="de-DE" sz="1000" dirty="0">
                <a:sym typeface="Wingdings" pitchFamily="2" charset="2"/>
              </a:rPr>
              <a:t> nennt</a:t>
            </a:r>
            <a:endParaRPr lang="de-DE" sz="1000" dirty="0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360A7CF0-4E1F-4346-B870-402B7B8B7AF7}"/>
              </a:ext>
            </a:extLst>
          </p:cNvPr>
          <p:cNvSpPr/>
          <p:nvPr/>
        </p:nvSpPr>
        <p:spPr>
          <a:xfrm>
            <a:off x="9431381" y="1952715"/>
            <a:ext cx="2320932" cy="4049354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EB1D732A-FA05-164F-9DD5-A788F78D1D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5805" y="4409259"/>
            <a:ext cx="3085281" cy="916569"/>
          </a:xfrm>
          <a:prstGeom prst="rect">
            <a:avLst/>
          </a:prstGeom>
        </p:spPr>
      </p:pic>
      <p:sp>
        <p:nvSpPr>
          <p:cNvPr id="24" name="Textfeld 23">
            <a:extLst>
              <a:ext uri="{FF2B5EF4-FFF2-40B4-BE49-F238E27FC236}">
                <a16:creationId xmlns:a16="http://schemas.microsoft.com/office/drawing/2014/main" id="{3D66BFE4-B711-F647-BBED-0543D5B0BE36}"/>
              </a:ext>
            </a:extLst>
          </p:cNvPr>
          <p:cNvSpPr txBox="1"/>
          <p:nvPr/>
        </p:nvSpPr>
        <p:spPr>
          <a:xfrm>
            <a:off x="635805" y="3700393"/>
            <a:ext cx="2989271" cy="55399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1000" dirty="0"/>
              <a:t>Jeder Entwickler, der diese </a:t>
            </a:r>
            <a:r>
              <a:rPr lang="de-DE" sz="1000" dirty="0" err="1"/>
              <a:t>Policy</a:t>
            </a:r>
            <a:r>
              <a:rPr lang="de-DE" sz="1000" dirty="0"/>
              <a:t> annimmt,</a:t>
            </a:r>
            <a:br>
              <a:rPr lang="de-DE" sz="1000" dirty="0"/>
            </a:br>
            <a:r>
              <a:rPr lang="de-DE" sz="1000" dirty="0"/>
              <a:t>sind explizit ALLOWED, die Rolle „</a:t>
            </a:r>
            <a:r>
              <a:rPr lang="de-DE" sz="1000" dirty="0" err="1"/>
              <a:t>UpdateApp</a:t>
            </a:r>
            <a:r>
              <a:rPr lang="de-DE" sz="1000" dirty="0"/>
              <a:t>“ im </a:t>
            </a:r>
            <a:br>
              <a:rPr lang="de-DE" sz="1000" dirty="0"/>
            </a:br>
            <a:r>
              <a:rPr lang="de-DE" sz="1000" dirty="0" err="1"/>
              <a:t>Production</a:t>
            </a:r>
            <a:r>
              <a:rPr lang="de-DE" sz="1000" dirty="0"/>
              <a:t> Account anzunehmen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962D27DD-4CC7-B246-9A23-AFCEC4FACE0A}"/>
              </a:ext>
            </a:extLst>
          </p:cNvPr>
          <p:cNvSpPr txBox="1"/>
          <p:nvPr/>
        </p:nvSpPr>
        <p:spPr>
          <a:xfrm>
            <a:off x="9307306" y="1238039"/>
            <a:ext cx="2081349" cy="369332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rgbClr val="FFFF00"/>
                </a:solidFill>
              </a:rPr>
              <a:t>1.) </a:t>
            </a:r>
            <a:r>
              <a:rPr lang="de-DE" sz="800" b="1" dirty="0">
                <a:solidFill>
                  <a:srgbClr val="FFFF00"/>
                </a:solidFill>
              </a:rPr>
              <a:t>Setze </a:t>
            </a:r>
            <a:r>
              <a:rPr lang="de-DE" sz="800" b="1" dirty="0" err="1">
                <a:solidFill>
                  <a:srgbClr val="FFFF00"/>
                </a:solidFill>
              </a:rPr>
              <a:t>DevAccount</a:t>
            </a:r>
            <a:r>
              <a:rPr lang="de-DE" sz="800" b="1" dirty="0">
                <a:solidFill>
                  <a:srgbClr val="FFFF00"/>
                </a:solidFill>
              </a:rPr>
              <a:t> zu „</a:t>
            </a:r>
            <a:r>
              <a:rPr lang="de-DE" sz="800" b="1" dirty="0" err="1">
                <a:solidFill>
                  <a:srgbClr val="FFFF00"/>
                </a:solidFill>
              </a:rPr>
              <a:t>Trusted</a:t>
            </a:r>
            <a:r>
              <a:rPr lang="de-DE" sz="800" b="1" dirty="0">
                <a:solidFill>
                  <a:srgbClr val="FFFF00"/>
                </a:solidFill>
              </a:rPr>
              <a:t> Entity“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AE205FC4-8C66-4143-AFCE-C21C7041E4AA}"/>
              </a:ext>
            </a:extLst>
          </p:cNvPr>
          <p:cNvSpPr txBox="1"/>
          <p:nvPr/>
        </p:nvSpPr>
        <p:spPr>
          <a:xfrm>
            <a:off x="1212690" y="3130516"/>
            <a:ext cx="2081349" cy="492443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rgbClr val="FFFF00"/>
                </a:solidFill>
              </a:rPr>
              <a:t>2.) </a:t>
            </a:r>
            <a:r>
              <a:rPr lang="de-DE" sz="800" b="1" dirty="0">
                <a:solidFill>
                  <a:srgbClr val="FFFF00"/>
                </a:solidFill>
              </a:rPr>
              <a:t>POLICY, um die </a:t>
            </a:r>
            <a:r>
              <a:rPr lang="de-DE" sz="800" b="1" dirty="0" err="1">
                <a:solidFill>
                  <a:srgbClr val="FFFF00"/>
                </a:solidFill>
              </a:rPr>
              <a:t>Role</a:t>
            </a:r>
            <a:r>
              <a:rPr lang="de-DE" sz="800" b="1" dirty="0">
                <a:solidFill>
                  <a:srgbClr val="FFFF00"/>
                </a:solidFill>
              </a:rPr>
              <a:t> im </a:t>
            </a:r>
            <a:r>
              <a:rPr lang="de-DE" sz="800" b="1" dirty="0" err="1">
                <a:solidFill>
                  <a:srgbClr val="FFFF00"/>
                </a:solidFill>
              </a:rPr>
              <a:t>ProdAccount</a:t>
            </a:r>
            <a:br>
              <a:rPr lang="de-DE" sz="800" b="1" dirty="0">
                <a:solidFill>
                  <a:srgbClr val="FFFF00"/>
                </a:solidFill>
              </a:rPr>
            </a:br>
            <a:r>
              <a:rPr lang="de-DE" sz="800" b="1" dirty="0">
                <a:solidFill>
                  <a:srgbClr val="FFFF00"/>
                </a:solidFill>
              </a:rPr>
              <a:t>annehmen zu dürfen</a:t>
            </a:r>
          </a:p>
        </p:txBody>
      </p:sp>
      <p:pic>
        <p:nvPicPr>
          <p:cNvPr id="27" name="Graphic 39">
            <a:extLst>
              <a:ext uri="{FF2B5EF4-FFF2-40B4-BE49-F238E27FC236}">
                <a16:creationId xmlns:a16="http://schemas.microsoft.com/office/drawing/2014/main" id="{43BFBC60-620A-144C-8CD9-65C3D6023B4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37120" y="5076942"/>
            <a:ext cx="451644" cy="451644"/>
          </a:xfrm>
          <a:prstGeom prst="rect">
            <a:avLst/>
          </a:prstGeom>
        </p:spPr>
      </p:pic>
      <p:sp>
        <p:nvSpPr>
          <p:cNvPr id="28" name="TextBox 42">
            <a:extLst>
              <a:ext uri="{FF2B5EF4-FFF2-40B4-BE49-F238E27FC236}">
                <a16:creationId xmlns:a16="http://schemas.microsoft.com/office/drawing/2014/main" id="{31D5CD1A-76A2-DC49-8BE7-FE6863EF56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09057" y="5512990"/>
            <a:ext cx="74834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de-DE" sz="800" dirty="0"/>
              <a:t>AWS S3</a:t>
            </a:r>
            <a:br>
              <a:rPr lang="en-US" altLang="de-DE" sz="800" dirty="0"/>
            </a:br>
            <a:r>
              <a:rPr lang="en-US" altLang="de-DE" sz="800" dirty="0"/>
              <a:t>Bucket</a:t>
            </a:r>
          </a:p>
        </p:txBody>
      </p: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A64724C1-6CA6-F343-9290-88984DA7C3AB}"/>
              </a:ext>
            </a:extLst>
          </p:cNvPr>
          <p:cNvCxnSpPr>
            <a:stCxn id="27" idx="3"/>
          </p:cNvCxnSpPr>
          <p:nvPr/>
        </p:nvCxnSpPr>
        <p:spPr>
          <a:xfrm flipV="1">
            <a:off x="8488764" y="5242560"/>
            <a:ext cx="942617" cy="6020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feld 30">
            <a:extLst>
              <a:ext uri="{FF2B5EF4-FFF2-40B4-BE49-F238E27FC236}">
                <a16:creationId xmlns:a16="http://schemas.microsoft.com/office/drawing/2014/main" id="{4B1AB993-086B-6948-B259-726A9D75A118}"/>
              </a:ext>
            </a:extLst>
          </p:cNvPr>
          <p:cNvSpPr txBox="1"/>
          <p:nvPr/>
        </p:nvSpPr>
        <p:spPr>
          <a:xfrm>
            <a:off x="4667827" y="3057304"/>
            <a:ext cx="2899921" cy="152349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1300" b="1" dirty="0" err="1"/>
              <a:t>Principal</a:t>
            </a:r>
            <a:r>
              <a:rPr lang="de-DE" sz="1000" dirty="0"/>
              <a:t>: Who </a:t>
            </a:r>
            <a:r>
              <a:rPr lang="de-DE" sz="1000" dirty="0" err="1"/>
              <a:t>can</a:t>
            </a:r>
            <a:r>
              <a:rPr lang="de-DE" sz="1000" dirty="0"/>
              <a:t> </a:t>
            </a:r>
            <a:r>
              <a:rPr lang="de-DE" sz="1000" dirty="0" err="1"/>
              <a:t>assume</a:t>
            </a:r>
            <a:r>
              <a:rPr lang="de-DE" sz="1000" dirty="0"/>
              <a:t> </a:t>
            </a:r>
            <a:r>
              <a:rPr lang="de-DE" sz="1000" dirty="0" err="1"/>
              <a:t>the</a:t>
            </a:r>
            <a:r>
              <a:rPr lang="de-DE" sz="1000" dirty="0"/>
              <a:t> </a:t>
            </a:r>
            <a:r>
              <a:rPr lang="de-DE" sz="1000" dirty="0" err="1"/>
              <a:t>Role</a:t>
            </a:r>
            <a:r>
              <a:rPr lang="de-DE" sz="1000" dirty="0"/>
              <a:t>.</a:t>
            </a:r>
            <a:br>
              <a:rPr lang="de-DE" sz="1000" dirty="0"/>
            </a:br>
            <a:r>
              <a:rPr lang="de-DE" sz="1000" dirty="0"/>
              <a:t>Für </a:t>
            </a:r>
            <a:r>
              <a:rPr lang="de-DE" sz="1000" dirty="0" err="1"/>
              <a:t>CrossAccountAccess</a:t>
            </a:r>
            <a:r>
              <a:rPr lang="de-DE" sz="1000" dirty="0"/>
              <a:t> muss ich die 12 stellige </a:t>
            </a:r>
            <a:r>
              <a:rPr lang="de-DE" sz="1000" dirty="0" err="1"/>
              <a:t>AccountNummer</a:t>
            </a:r>
            <a:r>
              <a:rPr lang="de-DE" sz="1000" dirty="0"/>
              <a:t> angeben</a:t>
            </a:r>
            <a:br>
              <a:rPr lang="de-DE" sz="1000" dirty="0"/>
            </a:br>
            <a:r>
              <a:rPr lang="de-DE" sz="1000" dirty="0">
                <a:sym typeface="Wingdings" pitchFamily="2" charset="2"/>
              </a:rPr>
              <a:t> </a:t>
            </a:r>
            <a:r>
              <a:rPr lang="de-DE" sz="1000" dirty="0" err="1">
                <a:sym typeface="Wingdings" pitchFamily="2" charset="2"/>
              </a:rPr>
              <a:t>Principal</a:t>
            </a:r>
            <a:r>
              <a:rPr lang="de-DE" sz="1000" dirty="0">
                <a:sym typeface="Wingdings" pitchFamily="2" charset="2"/>
              </a:rPr>
              <a:t> immer beim </a:t>
            </a:r>
            <a:r>
              <a:rPr lang="de-DE" sz="1000" dirty="0" err="1">
                <a:sym typeface="Wingdings" pitchFamily="2" charset="2"/>
              </a:rPr>
              <a:t>ResourceOwner</a:t>
            </a:r>
            <a:r>
              <a:rPr lang="de-DE" sz="1000" dirty="0">
                <a:sym typeface="Wingdings" pitchFamily="2" charset="2"/>
              </a:rPr>
              <a:t>.</a:t>
            </a:r>
            <a:br>
              <a:rPr lang="de-DE" sz="1000" dirty="0"/>
            </a:br>
            <a:br>
              <a:rPr lang="de-DE" sz="1000" dirty="0"/>
            </a:br>
            <a:r>
              <a:rPr lang="de-DE" sz="1000" dirty="0" err="1"/>
              <a:t>Principal</a:t>
            </a:r>
            <a:r>
              <a:rPr lang="de-DE" sz="1000" dirty="0"/>
              <a:t> </a:t>
            </a:r>
            <a:r>
              <a:rPr lang="de-DE" sz="1000" dirty="0">
                <a:sym typeface="Wingdings" pitchFamily="2" charset="2"/>
              </a:rPr>
              <a:t> AWS:  Anderer AWS Account </a:t>
            </a:r>
            <a:br>
              <a:rPr lang="de-DE" sz="1000" dirty="0">
                <a:sym typeface="Wingdings" pitchFamily="2" charset="2"/>
              </a:rPr>
            </a:br>
            <a:br>
              <a:rPr lang="de-DE" sz="1000" dirty="0">
                <a:sym typeface="Wingdings" pitchFamily="2" charset="2"/>
              </a:rPr>
            </a:br>
            <a:r>
              <a:rPr lang="de-DE" sz="1000" dirty="0" err="1">
                <a:sym typeface="Wingdings" pitchFamily="2" charset="2"/>
              </a:rPr>
              <a:t>Principal</a:t>
            </a:r>
            <a:r>
              <a:rPr lang="de-DE" sz="1000" dirty="0">
                <a:sym typeface="Wingdings" pitchFamily="2" charset="2"/>
              </a:rPr>
              <a:t>  Service:  AWS Service, welcher die </a:t>
            </a:r>
            <a:r>
              <a:rPr lang="de-DE" sz="1000" dirty="0" err="1">
                <a:sym typeface="Wingdings" pitchFamily="2" charset="2"/>
              </a:rPr>
              <a:t>Role</a:t>
            </a:r>
            <a:r>
              <a:rPr lang="de-DE" sz="1000" dirty="0">
                <a:sym typeface="Wingdings" pitchFamily="2" charset="2"/>
              </a:rPr>
              <a:t> </a:t>
            </a:r>
            <a:r>
              <a:rPr lang="de-DE" sz="1000" dirty="0" err="1">
                <a:sym typeface="Wingdings" pitchFamily="2" charset="2"/>
              </a:rPr>
              <a:t>assumen</a:t>
            </a:r>
            <a:r>
              <a:rPr lang="de-DE" sz="1000" dirty="0">
                <a:sym typeface="Wingdings" pitchFamily="2" charset="2"/>
              </a:rPr>
              <a:t> darf.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5487309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0B42A87E-20C6-E541-9FEA-B3E25AA8C4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991" y="1393372"/>
            <a:ext cx="4726437" cy="3346780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0D4A8BC7-C596-B148-A6D1-7C58F569D747}"/>
              </a:ext>
            </a:extLst>
          </p:cNvPr>
          <p:cNvSpPr txBox="1"/>
          <p:nvPr/>
        </p:nvSpPr>
        <p:spPr>
          <a:xfrm>
            <a:off x="0" y="159657"/>
            <a:ext cx="12192000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b="1" dirty="0"/>
              <a:t>   </a:t>
            </a:r>
            <a:r>
              <a:rPr lang="de-DE" b="1" dirty="0" err="1"/>
              <a:t>Trubbleshooting</a:t>
            </a:r>
            <a:endParaRPr lang="de-DE" b="1" dirty="0"/>
          </a:p>
        </p:txBody>
      </p:sp>
    </p:spTree>
    <p:extLst>
      <p:ext uri="{BB962C8B-B14F-4D97-AF65-F5344CB8AC3E}">
        <p14:creationId xmlns:p14="http://schemas.microsoft.com/office/powerpoint/2010/main" val="409516586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4">
            <a:extLst>
              <a:ext uri="{FF2B5EF4-FFF2-40B4-BE49-F238E27FC236}">
                <a16:creationId xmlns:a16="http://schemas.microsoft.com/office/drawing/2014/main" id="{FEABEB69-72CA-AB47-A557-1F3B3D19F4F3}"/>
              </a:ext>
            </a:extLst>
          </p:cNvPr>
          <p:cNvSpPr/>
          <p:nvPr/>
        </p:nvSpPr>
        <p:spPr>
          <a:xfrm>
            <a:off x="404851" y="493766"/>
            <a:ext cx="4987814" cy="430989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ysClr val="windowText" lastClr="000000"/>
                </a:solidFill>
              </a:rPr>
              <a:t>AWS Cloud</a:t>
            </a:r>
          </a:p>
        </p:txBody>
      </p:sp>
      <p:pic>
        <p:nvPicPr>
          <p:cNvPr id="3" name="Graphic 11">
            <a:extLst>
              <a:ext uri="{FF2B5EF4-FFF2-40B4-BE49-F238E27FC236}">
                <a16:creationId xmlns:a16="http://schemas.microsoft.com/office/drawing/2014/main" id="{15364B43-167E-AA4A-9CE8-1F7547059D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2079" y="491498"/>
            <a:ext cx="318122" cy="330200"/>
          </a:xfrm>
          <a:prstGeom prst="rect">
            <a:avLst/>
          </a:prstGeom>
        </p:spPr>
      </p:pic>
      <p:pic>
        <p:nvPicPr>
          <p:cNvPr id="4" name="Graphic 7">
            <a:extLst>
              <a:ext uri="{FF2B5EF4-FFF2-40B4-BE49-F238E27FC236}">
                <a16:creationId xmlns:a16="http://schemas.microsoft.com/office/drawing/2014/main" id="{402A5461-A551-0F4B-A316-CBFC1BBC4F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1086" y="500207"/>
            <a:ext cx="469900" cy="469900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0DC03E66-BAAB-2544-A404-1866926BCAA9}"/>
              </a:ext>
            </a:extLst>
          </p:cNvPr>
          <p:cNvSpPr txBox="1"/>
          <p:nvPr/>
        </p:nvSpPr>
        <p:spPr>
          <a:xfrm>
            <a:off x="4129869" y="743926"/>
            <a:ext cx="1436976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 err="1">
                <a:solidFill>
                  <a:srgbClr val="FF2F92"/>
                </a:solidFill>
              </a:rPr>
              <a:t>DevOps</a:t>
            </a:r>
            <a:r>
              <a:rPr lang="de-DE" sz="1200" b="1" dirty="0">
                <a:solidFill>
                  <a:srgbClr val="FF2F92"/>
                </a:solidFill>
              </a:rPr>
              <a:t> Account</a:t>
            </a:r>
            <a:br>
              <a:rPr lang="de-DE" sz="1200" b="1" dirty="0">
                <a:solidFill>
                  <a:srgbClr val="FF2F92"/>
                </a:solidFill>
              </a:rPr>
            </a:br>
            <a:r>
              <a:rPr lang="de-DE" sz="1100" b="1" dirty="0">
                <a:latin typeface="Consolas" panose="020B0609020204030204" pitchFamily="49" charset="0"/>
                <a:cs typeface="Consolas" panose="020B0609020204030204" pitchFamily="49" charset="0"/>
              </a:rPr>
              <a:t>147376585776</a:t>
            </a:r>
            <a:endParaRPr lang="de-DE" sz="1100" b="1" dirty="0">
              <a:solidFill>
                <a:srgbClr val="FF2F92"/>
              </a:solidFill>
            </a:endParaRPr>
          </a:p>
        </p:txBody>
      </p:sp>
      <p:sp>
        <p:nvSpPr>
          <p:cNvPr id="6" name="Rectangle 34">
            <a:extLst>
              <a:ext uri="{FF2B5EF4-FFF2-40B4-BE49-F238E27FC236}">
                <a16:creationId xmlns:a16="http://schemas.microsoft.com/office/drawing/2014/main" id="{54B72DD1-EDA1-AD49-BF33-3E3AD6B09B56}"/>
              </a:ext>
            </a:extLst>
          </p:cNvPr>
          <p:cNvSpPr/>
          <p:nvPr/>
        </p:nvSpPr>
        <p:spPr>
          <a:xfrm>
            <a:off x="6940634" y="491498"/>
            <a:ext cx="4846515" cy="582091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ysClr val="windowText" lastClr="000000"/>
                </a:solidFill>
              </a:rPr>
              <a:t>AWS Cloud</a:t>
            </a:r>
          </a:p>
        </p:txBody>
      </p:sp>
      <p:pic>
        <p:nvPicPr>
          <p:cNvPr id="7" name="Graphic 11">
            <a:extLst>
              <a:ext uri="{FF2B5EF4-FFF2-40B4-BE49-F238E27FC236}">
                <a16:creationId xmlns:a16="http://schemas.microsoft.com/office/drawing/2014/main" id="{BC1CD0D8-3168-FB4F-AAFF-767EB88CC5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37862" y="489230"/>
            <a:ext cx="318122" cy="3302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40F7F455-8680-F04B-8B2B-D996B7B13F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48160" y="497939"/>
            <a:ext cx="469900" cy="469900"/>
          </a:xfrm>
          <a:prstGeom prst="rect">
            <a:avLst/>
          </a:prstGeom>
        </p:spPr>
      </p:pic>
      <p:sp>
        <p:nvSpPr>
          <p:cNvPr id="24" name="Textfeld 23">
            <a:extLst>
              <a:ext uri="{FF2B5EF4-FFF2-40B4-BE49-F238E27FC236}">
                <a16:creationId xmlns:a16="http://schemas.microsoft.com/office/drawing/2014/main" id="{3C8398C3-630F-E347-B10D-7955B1763ADD}"/>
              </a:ext>
            </a:extLst>
          </p:cNvPr>
          <p:cNvSpPr txBox="1"/>
          <p:nvPr/>
        </p:nvSpPr>
        <p:spPr>
          <a:xfrm>
            <a:off x="10656943" y="741658"/>
            <a:ext cx="143697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 err="1">
                <a:solidFill>
                  <a:srgbClr val="FF2F92"/>
                </a:solidFill>
              </a:rPr>
              <a:t>Prod</a:t>
            </a:r>
            <a:r>
              <a:rPr lang="de-DE" sz="1200" b="1" dirty="0">
                <a:solidFill>
                  <a:srgbClr val="FF2F92"/>
                </a:solidFill>
              </a:rPr>
              <a:t> Account</a:t>
            </a:r>
            <a:br>
              <a:rPr lang="de-DE" sz="1200" b="1" dirty="0">
                <a:solidFill>
                  <a:srgbClr val="FF2F92"/>
                </a:solidFill>
              </a:rPr>
            </a:br>
            <a:r>
              <a:rPr lang="de-DE" sz="1000" b="1" dirty="0">
                <a:latin typeface="Consolas" panose="020B0609020204030204" pitchFamily="49" charset="0"/>
                <a:cs typeface="Consolas" panose="020B0609020204030204" pitchFamily="49" charset="0"/>
              </a:rPr>
              <a:t>496106771575</a:t>
            </a:r>
            <a:endParaRPr lang="de-DE" sz="1000" b="1" dirty="0">
              <a:solidFill>
                <a:srgbClr val="FF2F92"/>
              </a:solidFill>
            </a:endParaRPr>
          </a:p>
        </p:txBody>
      </p:sp>
      <p:sp>
        <p:nvSpPr>
          <p:cNvPr id="25" name="TextBox 14">
            <a:extLst>
              <a:ext uri="{FF2B5EF4-FFF2-40B4-BE49-F238E27FC236}">
                <a16:creationId xmlns:a16="http://schemas.microsoft.com/office/drawing/2014/main" id="{2751F261-95C5-944B-9950-E91F3D434F30}"/>
              </a:ext>
            </a:extLst>
          </p:cNvPr>
          <p:cNvSpPr txBox="1"/>
          <p:nvPr/>
        </p:nvSpPr>
        <p:spPr>
          <a:xfrm>
            <a:off x="7482337" y="2280592"/>
            <a:ext cx="102426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b="1" dirty="0"/>
              <a:t>AWS ECR</a:t>
            </a:r>
          </a:p>
        </p:txBody>
      </p:sp>
      <p:pic>
        <p:nvPicPr>
          <p:cNvPr id="26" name="Graphic 7">
            <a:extLst>
              <a:ext uri="{FF2B5EF4-FFF2-40B4-BE49-F238E27FC236}">
                <a16:creationId xmlns:a16="http://schemas.microsoft.com/office/drawing/2014/main" id="{313D7C82-EB8A-3541-81AD-16E3910553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38869" y="1578101"/>
            <a:ext cx="711200" cy="711200"/>
          </a:xfrm>
          <a:prstGeom prst="rect">
            <a:avLst/>
          </a:prstGeom>
        </p:spPr>
      </p:pic>
      <p:sp>
        <p:nvSpPr>
          <p:cNvPr id="27" name="Textfeld 26">
            <a:extLst>
              <a:ext uri="{FF2B5EF4-FFF2-40B4-BE49-F238E27FC236}">
                <a16:creationId xmlns:a16="http://schemas.microsoft.com/office/drawing/2014/main" id="{7FC54247-21F5-684E-A137-5ACD3251EA83}"/>
              </a:ext>
            </a:extLst>
          </p:cNvPr>
          <p:cNvSpPr txBox="1"/>
          <p:nvPr/>
        </p:nvSpPr>
        <p:spPr>
          <a:xfrm>
            <a:off x="9053544" y="3022633"/>
            <a:ext cx="2572399" cy="21544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800" b="1" dirty="0" err="1"/>
              <a:t>arn:aws:iam</a:t>
            </a:r>
            <a:r>
              <a:rPr lang="de-DE" sz="800" b="1" dirty="0"/>
              <a:t>::496106771575:role/</a:t>
            </a:r>
            <a:r>
              <a:rPr lang="de-DE" sz="800" b="1" dirty="0" err="1"/>
              <a:t>EcrCrossAccountRole</a:t>
            </a:r>
            <a:endParaRPr lang="de-DE" sz="800" b="1" dirty="0"/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BA096866-9F67-8B46-8C7F-DA79EC9D576A}"/>
              </a:ext>
            </a:extLst>
          </p:cNvPr>
          <p:cNvSpPr txBox="1"/>
          <p:nvPr/>
        </p:nvSpPr>
        <p:spPr>
          <a:xfrm>
            <a:off x="9053545" y="3533981"/>
            <a:ext cx="2572398" cy="120032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6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de-DE" sz="600" dirty="0">
                <a:latin typeface="Consolas" panose="020B0609020204030204" pitchFamily="49" charset="0"/>
                <a:cs typeface="Consolas" panose="020B0609020204030204" pitchFamily="49" charset="0"/>
              </a:rPr>
              <a:t>  "Version": "2012-10-17",</a:t>
            </a:r>
          </a:p>
          <a:p>
            <a:r>
              <a:rPr lang="de-DE" sz="600" dirty="0">
                <a:latin typeface="Consolas" panose="020B0609020204030204" pitchFamily="49" charset="0"/>
                <a:cs typeface="Consolas" panose="020B0609020204030204" pitchFamily="49" charset="0"/>
              </a:rPr>
              <a:t>  "Statement": [</a:t>
            </a:r>
          </a:p>
          <a:p>
            <a:r>
              <a:rPr lang="de-DE" sz="600" dirty="0">
                <a:latin typeface="Consolas" panose="020B0609020204030204" pitchFamily="49" charset="0"/>
                <a:cs typeface="Consolas" panose="020B0609020204030204" pitchFamily="49" charset="0"/>
              </a:rPr>
              <a:t>    {</a:t>
            </a:r>
          </a:p>
          <a:p>
            <a:r>
              <a:rPr lang="de-DE" sz="600" dirty="0">
                <a:latin typeface="Consolas" panose="020B0609020204030204" pitchFamily="49" charset="0"/>
                <a:cs typeface="Consolas" panose="020B0609020204030204" pitchFamily="49" charset="0"/>
              </a:rPr>
              <a:t>      "</a:t>
            </a:r>
            <a:r>
              <a:rPr lang="de-DE" sz="600" dirty="0" err="1">
                <a:latin typeface="Consolas" panose="020B0609020204030204" pitchFamily="49" charset="0"/>
                <a:cs typeface="Consolas" panose="020B0609020204030204" pitchFamily="49" charset="0"/>
              </a:rPr>
              <a:t>Effect</a:t>
            </a:r>
            <a:r>
              <a:rPr lang="de-DE" sz="600" dirty="0">
                <a:latin typeface="Consolas" panose="020B0609020204030204" pitchFamily="49" charset="0"/>
                <a:cs typeface="Consolas" panose="020B0609020204030204" pitchFamily="49" charset="0"/>
              </a:rPr>
              <a:t>": "</a:t>
            </a:r>
            <a:r>
              <a:rPr lang="de-DE" sz="600" dirty="0" err="1">
                <a:latin typeface="Consolas" panose="020B0609020204030204" pitchFamily="49" charset="0"/>
                <a:cs typeface="Consolas" panose="020B0609020204030204" pitchFamily="49" charset="0"/>
              </a:rPr>
              <a:t>Allow</a:t>
            </a:r>
            <a:r>
              <a:rPr lang="de-DE" sz="600" dirty="0">
                <a:latin typeface="Consolas" panose="020B0609020204030204" pitchFamily="49" charset="0"/>
                <a:cs typeface="Consolas" panose="020B0609020204030204" pitchFamily="49" charset="0"/>
              </a:rPr>
              <a:t>",</a:t>
            </a:r>
          </a:p>
          <a:p>
            <a:r>
              <a:rPr lang="de-DE" sz="600" dirty="0">
                <a:latin typeface="Consolas" panose="020B0609020204030204" pitchFamily="49" charset="0"/>
                <a:cs typeface="Consolas" panose="020B0609020204030204" pitchFamily="49" charset="0"/>
              </a:rPr>
              <a:t>      "</a:t>
            </a:r>
            <a:r>
              <a:rPr lang="de-DE" sz="600" dirty="0" err="1">
                <a:latin typeface="Consolas" panose="020B0609020204030204" pitchFamily="49" charset="0"/>
                <a:cs typeface="Consolas" panose="020B0609020204030204" pitchFamily="49" charset="0"/>
              </a:rPr>
              <a:t>Principal</a:t>
            </a:r>
            <a:r>
              <a:rPr lang="de-DE" sz="600" dirty="0">
                <a:latin typeface="Consolas" panose="020B0609020204030204" pitchFamily="49" charset="0"/>
                <a:cs typeface="Consolas" panose="020B0609020204030204" pitchFamily="49" charset="0"/>
              </a:rPr>
              <a:t>": {</a:t>
            </a:r>
          </a:p>
          <a:p>
            <a:r>
              <a:rPr lang="de-DE" sz="600" dirty="0">
                <a:latin typeface="Consolas" panose="020B0609020204030204" pitchFamily="49" charset="0"/>
                <a:cs typeface="Consolas" panose="020B0609020204030204" pitchFamily="49" charset="0"/>
              </a:rPr>
              <a:t>        "AWS": "</a:t>
            </a:r>
            <a:r>
              <a:rPr lang="de-DE" sz="600" dirty="0" err="1">
                <a:latin typeface="Consolas" panose="020B0609020204030204" pitchFamily="49" charset="0"/>
                <a:cs typeface="Consolas" panose="020B0609020204030204" pitchFamily="49" charset="0"/>
              </a:rPr>
              <a:t>arn:aws:iam</a:t>
            </a:r>
            <a:r>
              <a:rPr lang="de-DE" sz="600" dirty="0">
                <a:latin typeface="Consolas" panose="020B0609020204030204" pitchFamily="49" charset="0"/>
                <a:cs typeface="Consolas" panose="020B0609020204030204" pitchFamily="49" charset="0"/>
              </a:rPr>
              <a:t>::147376585776:root"</a:t>
            </a:r>
          </a:p>
          <a:p>
            <a:r>
              <a:rPr lang="de-DE" sz="600" dirty="0">
                <a:latin typeface="Consolas" panose="020B0609020204030204" pitchFamily="49" charset="0"/>
                <a:cs typeface="Consolas" panose="020B0609020204030204" pitchFamily="49" charset="0"/>
              </a:rPr>
              <a:t>      },</a:t>
            </a:r>
          </a:p>
          <a:p>
            <a:r>
              <a:rPr lang="de-DE" sz="600" dirty="0">
                <a:latin typeface="Consolas" panose="020B0609020204030204" pitchFamily="49" charset="0"/>
                <a:cs typeface="Consolas" panose="020B0609020204030204" pitchFamily="49" charset="0"/>
              </a:rPr>
              <a:t>      "Action": "</a:t>
            </a:r>
            <a:r>
              <a:rPr lang="de-DE" sz="600" dirty="0" err="1">
                <a:latin typeface="Consolas" panose="020B0609020204030204" pitchFamily="49" charset="0"/>
                <a:cs typeface="Consolas" panose="020B0609020204030204" pitchFamily="49" charset="0"/>
              </a:rPr>
              <a:t>sts:AssumeRole</a:t>
            </a:r>
            <a:r>
              <a:rPr lang="de-DE" sz="600" dirty="0"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</a:p>
          <a:p>
            <a:r>
              <a:rPr lang="de-DE" sz="600" dirty="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r>
              <a:rPr lang="de-DE" sz="600" dirty="0">
                <a:latin typeface="Consolas" panose="020B0609020204030204" pitchFamily="49" charset="0"/>
                <a:cs typeface="Consolas" panose="020B0609020204030204" pitchFamily="49" charset="0"/>
              </a:rPr>
              <a:t>  ]</a:t>
            </a:r>
          </a:p>
          <a:p>
            <a:r>
              <a:rPr lang="de-DE" sz="6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pic>
        <p:nvPicPr>
          <p:cNvPr id="29" name="Grafik 28">
            <a:extLst>
              <a:ext uri="{FF2B5EF4-FFF2-40B4-BE49-F238E27FC236}">
                <a16:creationId xmlns:a16="http://schemas.microsoft.com/office/drawing/2014/main" id="{1879368D-989D-C645-9988-C8875EDA82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13026" y="4803664"/>
            <a:ext cx="2412917" cy="910262"/>
          </a:xfrm>
          <a:prstGeom prst="rect">
            <a:avLst/>
          </a:prstGeom>
        </p:spPr>
      </p:pic>
      <p:sp>
        <p:nvSpPr>
          <p:cNvPr id="30" name="Textfeld 29">
            <a:extLst>
              <a:ext uri="{FF2B5EF4-FFF2-40B4-BE49-F238E27FC236}">
                <a16:creationId xmlns:a16="http://schemas.microsoft.com/office/drawing/2014/main" id="{EB03A980-ADE5-3A47-8BC7-CA0B1C2523A6}"/>
              </a:ext>
            </a:extLst>
          </p:cNvPr>
          <p:cNvSpPr txBox="1"/>
          <p:nvPr/>
        </p:nvSpPr>
        <p:spPr>
          <a:xfrm>
            <a:off x="9053544" y="3321852"/>
            <a:ext cx="1103967" cy="21544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800" b="1" dirty="0" err="1"/>
              <a:t>Trusted</a:t>
            </a:r>
            <a:r>
              <a:rPr lang="de-DE" sz="800" b="1" dirty="0"/>
              <a:t> </a:t>
            </a:r>
            <a:r>
              <a:rPr lang="de-DE" sz="800" b="1" dirty="0" err="1"/>
              <a:t>relationship</a:t>
            </a:r>
            <a:r>
              <a:rPr lang="de-DE" sz="800" b="1" dirty="0"/>
              <a:t>:</a:t>
            </a:r>
          </a:p>
        </p:txBody>
      </p:sp>
      <p:pic>
        <p:nvPicPr>
          <p:cNvPr id="31" name="Grafik 30">
            <a:extLst>
              <a:ext uri="{FF2B5EF4-FFF2-40B4-BE49-F238E27FC236}">
                <a16:creationId xmlns:a16="http://schemas.microsoft.com/office/drawing/2014/main" id="{EED7EE91-0454-4E41-A356-5046663754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73356" y="3753181"/>
            <a:ext cx="2664439" cy="2804160"/>
          </a:xfrm>
          <a:prstGeom prst="rect">
            <a:avLst/>
          </a:prstGeom>
        </p:spPr>
      </p:pic>
      <p:sp>
        <p:nvSpPr>
          <p:cNvPr id="32" name="Textfeld 31">
            <a:extLst>
              <a:ext uri="{FF2B5EF4-FFF2-40B4-BE49-F238E27FC236}">
                <a16:creationId xmlns:a16="http://schemas.microsoft.com/office/drawing/2014/main" id="{906973E4-E84B-CA4F-BF0B-74120EA4E2FA}"/>
              </a:ext>
            </a:extLst>
          </p:cNvPr>
          <p:cNvSpPr txBox="1"/>
          <p:nvPr/>
        </p:nvSpPr>
        <p:spPr>
          <a:xfrm>
            <a:off x="6096000" y="6557341"/>
            <a:ext cx="1419497" cy="21544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800" b="1" dirty="0" err="1"/>
              <a:t>Policies</a:t>
            </a:r>
            <a:r>
              <a:rPr lang="de-DE" sz="800" b="1" dirty="0"/>
              <a:t>: alle ECR </a:t>
            </a:r>
            <a:r>
              <a:rPr lang="de-DE" sz="800" b="1" dirty="0" err="1"/>
              <a:t>Policies</a:t>
            </a:r>
            <a:endParaRPr lang="de-DE" sz="800" b="1" dirty="0"/>
          </a:p>
        </p:txBody>
      </p:sp>
      <p:pic>
        <p:nvPicPr>
          <p:cNvPr id="33" name="Grafik 32">
            <a:extLst>
              <a:ext uri="{FF2B5EF4-FFF2-40B4-BE49-F238E27FC236}">
                <a16:creationId xmlns:a16="http://schemas.microsoft.com/office/drawing/2014/main" id="{A3ACBCD8-8A66-CE47-BC7B-33D9F2E3C86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70277" y="2972675"/>
            <a:ext cx="678015" cy="78050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4" name="Rechteck 33">
            <a:extLst>
              <a:ext uri="{FF2B5EF4-FFF2-40B4-BE49-F238E27FC236}">
                <a16:creationId xmlns:a16="http://schemas.microsoft.com/office/drawing/2014/main" id="{593FD420-F757-A44C-B4E6-08F739F26DC9}"/>
              </a:ext>
            </a:extLst>
          </p:cNvPr>
          <p:cNvSpPr/>
          <p:nvPr/>
        </p:nvSpPr>
        <p:spPr>
          <a:xfrm>
            <a:off x="7815900" y="3301233"/>
            <a:ext cx="593098" cy="152729"/>
          </a:xfrm>
          <a:prstGeom prst="rect">
            <a:avLst/>
          </a:prstGeom>
          <a:solidFill>
            <a:srgbClr val="C00000">
              <a:alpha val="2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F3A256C6-8215-F24A-9679-6CE2EAAE6D6C}"/>
              </a:ext>
            </a:extLst>
          </p:cNvPr>
          <p:cNvSpPr txBox="1"/>
          <p:nvPr/>
        </p:nvSpPr>
        <p:spPr>
          <a:xfrm>
            <a:off x="1833068" y="5025621"/>
            <a:ext cx="2821099" cy="161555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6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de-DE" sz="600" dirty="0">
                <a:latin typeface="Consolas" panose="020B0609020204030204" pitchFamily="49" charset="0"/>
                <a:cs typeface="Consolas" panose="020B0609020204030204" pitchFamily="49" charset="0"/>
              </a:rPr>
              <a:t>  "Version": "2008-10-17",</a:t>
            </a:r>
          </a:p>
          <a:p>
            <a:r>
              <a:rPr lang="de-DE" sz="600" dirty="0">
                <a:latin typeface="Consolas" panose="020B0609020204030204" pitchFamily="49" charset="0"/>
                <a:cs typeface="Consolas" panose="020B0609020204030204" pitchFamily="49" charset="0"/>
              </a:rPr>
              <a:t>  "Statement": [</a:t>
            </a:r>
          </a:p>
          <a:p>
            <a:r>
              <a:rPr lang="de-DE" sz="600" dirty="0">
                <a:latin typeface="Consolas" panose="020B0609020204030204" pitchFamily="49" charset="0"/>
                <a:cs typeface="Consolas" panose="020B0609020204030204" pitchFamily="49" charset="0"/>
              </a:rPr>
              <a:t>    {</a:t>
            </a:r>
          </a:p>
          <a:p>
            <a:r>
              <a:rPr lang="de-DE" sz="600" dirty="0">
                <a:latin typeface="Consolas" panose="020B0609020204030204" pitchFamily="49" charset="0"/>
                <a:cs typeface="Consolas" panose="020B0609020204030204" pitchFamily="49" charset="0"/>
              </a:rPr>
              <a:t>      "Sid": "</a:t>
            </a:r>
            <a:r>
              <a:rPr lang="de-DE" sz="600" dirty="0" err="1"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de-DE" sz="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600" dirty="0" err="1">
                <a:latin typeface="Consolas" panose="020B0609020204030204" pitchFamily="49" charset="0"/>
                <a:cs typeface="Consolas" panose="020B0609020204030204" pitchFamily="49" charset="0"/>
              </a:rPr>
              <a:t>statement</a:t>
            </a:r>
            <a:r>
              <a:rPr lang="de-DE" sz="600" dirty="0">
                <a:latin typeface="Consolas" panose="020B0609020204030204" pitchFamily="49" charset="0"/>
                <a:cs typeface="Consolas" panose="020B0609020204030204" pitchFamily="49" charset="0"/>
              </a:rPr>
              <a:t>",</a:t>
            </a:r>
          </a:p>
          <a:p>
            <a:r>
              <a:rPr lang="de-DE" sz="600" dirty="0">
                <a:latin typeface="Consolas" panose="020B0609020204030204" pitchFamily="49" charset="0"/>
                <a:cs typeface="Consolas" panose="020B0609020204030204" pitchFamily="49" charset="0"/>
              </a:rPr>
              <a:t>      "</a:t>
            </a:r>
            <a:r>
              <a:rPr lang="de-DE" sz="600" dirty="0" err="1">
                <a:latin typeface="Consolas" panose="020B0609020204030204" pitchFamily="49" charset="0"/>
                <a:cs typeface="Consolas" panose="020B0609020204030204" pitchFamily="49" charset="0"/>
              </a:rPr>
              <a:t>Effect</a:t>
            </a:r>
            <a:r>
              <a:rPr lang="de-DE" sz="600" dirty="0">
                <a:latin typeface="Consolas" panose="020B0609020204030204" pitchFamily="49" charset="0"/>
                <a:cs typeface="Consolas" panose="020B0609020204030204" pitchFamily="49" charset="0"/>
              </a:rPr>
              <a:t>": "</a:t>
            </a:r>
            <a:r>
              <a:rPr lang="de-DE" sz="600" dirty="0" err="1">
                <a:latin typeface="Consolas" panose="020B0609020204030204" pitchFamily="49" charset="0"/>
                <a:cs typeface="Consolas" panose="020B0609020204030204" pitchFamily="49" charset="0"/>
              </a:rPr>
              <a:t>Allow</a:t>
            </a:r>
            <a:r>
              <a:rPr lang="de-DE" sz="600" dirty="0">
                <a:latin typeface="Consolas" panose="020B0609020204030204" pitchFamily="49" charset="0"/>
                <a:cs typeface="Consolas" panose="020B0609020204030204" pitchFamily="49" charset="0"/>
              </a:rPr>
              <a:t>",</a:t>
            </a:r>
          </a:p>
          <a:p>
            <a:r>
              <a:rPr lang="de-DE" sz="600" dirty="0">
                <a:latin typeface="Consolas" panose="020B0609020204030204" pitchFamily="49" charset="0"/>
                <a:cs typeface="Consolas" panose="020B0609020204030204" pitchFamily="49" charset="0"/>
              </a:rPr>
              <a:t>      "</a:t>
            </a:r>
            <a:r>
              <a:rPr lang="de-DE" sz="600" dirty="0" err="1">
                <a:latin typeface="Consolas" panose="020B0609020204030204" pitchFamily="49" charset="0"/>
                <a:cs typeface="Consolas" panose="020B0609020204030204" pitchFamily="49" charset="0"/>
              </a:rPr>
              <a:t>Principal</a:t>
            </a:r>
            <a:r>
              <a:rPr lang="de-DE" sz="600" dirty="0">
                <a:latin typeface="Consolas" panose="020B0609020204030204" pitchFamily="49" charset="0"/>
                <a:cs typeface="Consolas" panose="020B0609020204030204" pitchFamily="49" charset="0"/>
              </a:rPr>
              <a:t>": {</a:t>
            </a:r>
          </a:p>
          <a:p>
            <a:r>
              <a:rPr lang="de-DE" sz="600" dirty="0">
                <a:latin typeface="Consolas" panose="020B0609020204030204" pitchFamily="49" charset="0"/>
                <a:cs typeface="Consolas" panose="020B0609020204030204" pitchFamily="49" charset="0"/>
              </a:rPr>
              <a:t>        "AWS": [</a:t>
            </a:r>
          </a:p>
          <a:p>
            <a:r>
              <a:rPr lang="de-DE" sz="600" dirty="0">
                <a:latin typeface="Consolas" panose="020B0609020204030204" pitchFamily="49" charset="0"/>
                <a:cs typeface="Consolas" panose="020B0609020204030204" pitchFamily="49" charset="0"/>
              </a:rPr>
              <a:t>          "</a:t>
            </a:r>
            <a:r>
              <a:rPr lang="de-DE" sz="600" dirty="0" err="1">
                <a:latin typeface="Consolas" panose="020B0609020204030204" pitchFamily="49" charset="0"/>
                <a:cs typeface="Consolas" panose="020B0609020204030204" pitchFamily="49" charset="0"/>
              </a:rPr>
              <a:t>arn:aws:iam</a:t>
            </a:r>
            <a:r>
              <a:rPr lang="de-DE" sz="600" dirty="0">
                <a:latin typeface="Consolas" panose="020B0609020204030204" pitchFamily="49" charset="0"/>
                <a:cs typeface="Consolas" panose="020B0609020204030204" pitchFamily="49" charset="0"/>
              </a:rPr>
              <a:t>::147376585776:root",</a:t>
            </a:r>
          </a:p>
          <a:p>
            <a:r>
              <a:rPr lang="de-DE" sz="600" dirty="0">
                <a:latin typeface="Consolas" panose="020B0609020204030204" pitchFamily="49" charset="0"/>
                <a:cs typeface="Consolas" panose="020B0609020204030204" pitchFamily="49" charset="0"/>
              </a:rPr>
              <a:t>          “</a:t>
            </a:r>
            <a:r>
              <a:rPr lang="de-DE" sz="600" dirty="0" err="1">
                <a:latin typeface="Consolas" panose="020B0609020204030204" pitchFamily="49" charset="0"/>
                <a:cs typeface="Consolas" panose="020B0609020204030204" pitchFamily="49" charset="0"/>
              </a:rPr>
              <a:t>arn:aws:iam</a:t>
            </a:r>
            <a:r>
              <a:rPr lang="de-DE" sz="600" dirty="0">
                <a:latin typeface="Consolas" panose="020B0609020204030204" pitchFamily="49" charset="0"/>
                <a:cs typeface="Consolas" panose="020B0609020204030204" pitchFamily="49" charset="0"/>
              </a:rPr>
              <a:t>::496106771575:role/</a:t>
            </a:r>
            <a:r>
              <a:rPr lang="de-DE" sz="600" dirty="0" err="1">
                <a:latin typeface="Consolas" panose="020B0609020204030204" pitchFamily="49" charset="0"/>
                <a:cs typeface="Consolas" panose="020B0609020204030204" pitchFamily="49" charset="0"/>
              </a:rPr>
              <a:t>EcrCrossAccountRole</a:t>
            </a:r>
            <a:r>
              <a:rPr lang="de-DE" sz="600" dirty="0"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</a:p>
          <a:p>
            <a:r>
              <a:rPr lang="de-DE" sz="600" dirty="0">
                <a:latin typeface="Consolas" panose="020B0609020204030204" pitchFamily="49" charset="0"/>
                <a:cs typeface="Consolas" panose="020B0609020204030204" pitchFamily="49" charset="0"/>
              </a:rPr>
              <a:t>        ]</a:t>
            </a:r>
          </a:p>
          <a:p>
            <a:r>
              <a:rPr lang="de-DE" sz="600" dirty="0">
                <a:latin typeface="Consolas" panose="020B0609020204030204" pitchFamily="49" charset="0"/>
                <a:cs typeface="Consolas" panose="020B0609020204030204" pitchFamily="49" charset="0"/>
              </a:rPr>
              <a:t>      },</a:t>
            </a:r>
          </a:p>
          <a:p>
            <a:r>
              <a:rPr lang="de-DE" sz="600" dirty="0">
                <a:latin typeface="Consolas" panose="020B0609020204030204" pitchFamily="49" charset="0"/>
                <a:cs typeface="Consolas" panose="020B0609020204030204" pitchFamily="49" charset="0"/>
              </a:rPr>
              <a:t>      "Action": "</a:t>
            </a:r>
            <a:r>
              <a:rPr lang="de-DE" sz="600" dirty="0" err="1">
                <a:latin typeface="Consolas" panose="020B0609020204030204" pitchFamily="49" charset="0"/>
                <a:cs typeface="Consolas" panose="020B0609020204030204" pitchFamily="49" charset="0"/>
              </a:rPr>
              <a:t>ecr</a:t>
            </a:r>
            <a:r>
              <a:rPr lang="de-DE" sz="600" dirty="0">
                <a:latin typeface="Consolas" panose="020B0609020204030204" pitchFamily="49" charset="0"/>
                <a:cs typeface="Consolas" panose="020B0609020204030204" pitchFamily="49" charset="0"/>
              </a:rPr>
              <a:t>:*"</a:t>
            </a:r>
          </a:p>
          <a:p>
            <a:r>
              <a:rPr lang="de-DE" sz="600" dirty="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r>
              <a:rPr lang="de-DE" sz="600" dirty="0">
                <a:latin typeface="Consolas" panose="020B0609020204030204" pitchFamily="49" charset="0"/>
                <a:cs typeface="Consolas" panose="020B0609020204030204" pitchFamily="49" charset="0"/>
              </a:rPr>
              <a:t>  ]</a:t>
            </a:r>
          </a:p>
          <a:p>
            <a:r>
              <a:rPr lang="de-DE" sz="6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38" name="Geschweifte Klammer links 37">
            <a:extLst>
              <a:ext uri="{FF2B5EF4-FFF2-40B4-BE49-F238E27FC236}">
                <a16:creationId xmlns:a16="http://schemas.microsoft.com/office/drawing/2014/main" id="{C3DD0CE3-4B6C-F946-B8BC-313CAECFA7DD}"/>
              </a:ext>
            </a:extLst>
          </p:cNvPr>
          <p:cNvSpPr/>
          <p:nvPr/>
        </p:nvSpPr>
        <p:spPr>
          <a:xfrm>
            <a:off x="5634617" y="5063088"/>
            <a:ext cx="269370" cy="157981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" name="Pfeil nach unten 40">
            <a:extLst>
              <a:ext uri="{FF2B5EF4-FFF2-40B4-BE49-F238E27FC236}">
                <a16:creationId xmlns:a16="http://schemas.microsoft.com/office/drawing/2014/main" id="{D2EACA22-2410-A145-B9B2-7A3D471AC89F}"/>
              </a:ext>
            </a:extLst>
          </p:cNvPr>
          <p:cNvSpPr/>
          <p:nvPr/>
        </p:nvSpPr>
        <p:spPr>
          <a:xfrm>
            <a:off x="7900279" y="2554211"/>
            <a:ext cx="172567" cy="304104"/>
          </a:xfrm>
          <a:prstGeom prst="down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3" name="Graphic 36">
            <a:extLst>
              <a:ext uri="{FF2B5EF4-FFF2-40B4-BE49-F238E27FC236}">
                <a16:creationId xmlns:a16="http://schemas.microsoft.com/office/drawing/2014/main" id="{99930EB3-FC68-4649-866C-5A67392A5D9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931197" y="1578101"/>
            <a:ext cx="711200" cy="711200"/>
          </a:xfrm>
          <a:prstGeom prst="rect">
            <a:avLst/>
          </a:prstGeom>
        </p:spPr>
      </p:pic>
      <p:sp>
        <p:nvSpPr>
          <p:cNvPr id="44" name="TextBox 14">
            <a:extLst>
              <a:ext uri="{FF2B5EF4-FFF2-40B4-BE49-F238E27FC236}">
                <a16:creationId xmlns:a16="http://schemas.microsoft.com/office/drawing/2014/main" id="{706CD770-17AA-0D42-BC6F-F13C6CD8DB51}"/>
              </a:ext>
            </a:extLst>
          </p:cNvPr>
          <p:cNvSpPr txBox="1"/>
          <p:nvPr/>
        </p:nvSpPr>
        <p:spPr>
          <a:xfrm>
            <a:off x="9774665" y="2280592"/>
            <a:ext cx="102426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b="1" dirty="0"/>
              <a:t>AWS IAM</a:t>
            </a:r>
          </a:p>
        </p:txBody>
      </p:sp>
      <p:pic>
        <p:nvPicPr>
          <p:cNvPr id="45" name="Graphic 54">
            <a:extLst>
              <a:ext uri="{FF2B5EF4-FFF2-40B4-BE49-F238E27FC236}">
                <a16:creationId xmlns:a16="http://schemas.microsoft.com/office/drawing/2014/main" id="{313D22FF-1F3B-3E41-A638-49868CAA003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030457" y="2639731"/>
            <a:ext cx="469900" cy="469900"/>
          </a:xfrm>
          <a:prstGeom prst="rect">
            <a:avLst/>
          </a:prstGeom>
        </p:spPr>
      </p:pic>
      <p:sp>
        <p:nvSpPr>
          <p:cNvPr id="46" name="Pfeil nach unten 45">
            <a:extLst>
              <a:ext uri="{FF2B5EF4-FFF2-40B4-BE49-F238E27FC236}">
                <a16:creationId xmlns:a16="http://schemas.microsoft.com/office/drawing/2014/main" id="{9834D000-8966-C74E-BCAF-23FD1C1FE509}"/>
              </a:ext>
            </a:extLst>
          </p:cNvPr>
          <p:cNvSpPr/>
          <p:nvPr/>
        </p:nvSpPr>
        <p:spPr>
          <a:xfrm>
            <a:off x="10178700" y="2517471"/>
            <a:ext cx="240784" cy="508329"/>
          </a:xfrm>
          <a:prstGeom prst="downArrow">
            <a:avLst/>
          </a:prstGeom>
          <a:solidFill>
            <a:srgbClr val="C00000">
              <a:alpha val="80000"/>
            </a:srgb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8" name="Pfeil nach unten 47">
            <a:extLst>
              <a:ext uri="{FF2B5EF4-FFF2-40B4-BE49-F238E27FC236}">
                <a16:creationId xmlns:a16="http://schemas.microsoft.com/office/drawing/2014/main" id="{9146CED4-05CD-2B40-82E7-07A3C5AE897E}"/>
              </a:ext>
            </a:extLst>
          </p:cNvPr>
          <p:cNvSpPr/>
          <p:nvPr/>
        </p:nvSpPr>
        <p:spPr>
          <a:xfrm rot="5400000">
            <a:off x="6830971" y="5731377"/>
            <a:ext cx="190661" cy="449289"/>
          </a:xfrm>
          <a:prstGeom prst="down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9" name="Graphic 58">
            <a:extLst>
              <a:ext uri="{FF2B5EF4-FFF2-40B4-BE49-F238E27FC236}">
                <a16:creationId xmlns:a16="http://schemas.microsoft.com/office/drawing/2014/main" id="{BE431857-8594-1247-AD6C-6504BC2C468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56036" y="1578101"/>
            <a:ext cx="711200" cy="711200"/>
          </a:xfrm>
          <a:prstGeom prst="rect">
            <a:avLst/>
          </a:prstGeom>
        </p:spPr>
      </p:pic>
      <p:sp>
        <p:nvSpPr>
          <p:cNvPr id="50" name="TextBox 14">
            <a:extLst>
              <a:ext uri="{FF2B5EF4-FFF2-40B4-BE49-F238E27FC236}">
                <a16:creationId xmlns:a16="http://schemas.microsoft.com/office/drawing/2014/main" id="{4B957A7C-5437-EC48-9ABC-B9ECB02FCA3A}"/>
              </a:ext>
            </a:extLst>
          </p:cNvPr>
          <p:cNvSpPr txBox="1"/>
          <p:nvPr/>
        </p:nvSpPr>
        <p:spPr>
          <a:xfrm>
            <a:off x="3793916" y="2289301"/>
            <a:ext cx="102426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b="1" dirty="0"/>
              <a:t>AWS </a:t>
            </a:r>
            <a:r>
              <a:rPr lang="en-US" sz="900" b="1" dirty="0" err="1"/>
              <a:t>Codebuild</a:t>
            </a:r>
            <a:endParaRPr lang="en-US" sz="900" b="1" dirty="0"/>
          </a:p>
        </p:txBody>
      </p:sp>
      <p:cxnSp>
        <p:nvCxnSpPr>
          <p:cNvPr id="52" name="Gerade Verbindung mit Pfeil 51">
            <a:extLst>
              <a:ext uri="{FF2B5EF4-FFF2-40B4-BE49-F238E27FC236}">
                <a16:creationId xmlns:a16="http://schemas.microsoft.com/office/drawing/2014/main" id="{8BC4CFC7-8AA7-5E45-980F-8E718F238716}"/>
              </a:ext>
            </a:extLst>
          </p:cNvPr>
          <p:cNvCxnSpPr>
            <a:stCxn id="49" idx="3"/>
            <a:endCxn id="26" idx="1"/>
          </p:cNvCxnSpPr>
          <p:nvPr/>
        </p:nvCxnSpPr>
        <p:spPr>
          <a:xfrm>
            <a:off x="4667236" y="1933701"/>
            <a:ext cx="29716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feld 52">
            <a:extLst>
              <a:ext uri="{FF2B5EF4-FFF2-40B4-BE49-F238E27FC236}">
                <a16:creationId xmlns:a16="http://schemas.microsoft.com/office/drawing/2014/main" id="{A9EAD3AF-6DE4-2947-9B53-F573EFA04E41}"/>
              </a:ext>
            </a:extLst>
          </p:cNvPr>
          <p:cNvSpPr txBox="1"/>
          <p:nvPr/>
        </p:nvSpPr>
        <p:spPr>
          <a:xfrm>
            <a:off x="546869" y="1333536"/>
            <a:ext cx="2572398" cy="120032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6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de-DE" sz="600" dirty="0">
                <a:latin typeface="Consolas" panose="020B0609020204030204" pitchFamily="49" charset="0"/>
                <a:cs typeface="Consolas" panose="020B0609020204030204" pitchFamily="49" charset="0"/>
              </a:rPr>
              <a:t>  "Version": "2012-10-17",</a:t>
            </a:r>
          </a:p>
          <a:p>
            <a:r>
              <a:rPr lang="de-DE" sz="600" dirty="0">
                <a:latin typeface="Consolas" panose="020B0609020204030204" pitchFamily="49" charset="0"/>
                <a:cs typeface="Consolas" panose="020B0609020204030204" pitchFamily="49" charset="0"/>
              </a:rPr>
              <a:t>  "Statement": [</a:t>
            </a:r>
          </a:p>
          <a:p>
            <a:r>
              <a:rPr lang="de-DE" sz="600" dirty="0">
                <a:latin typeface="Consolas" panose="020B0609020204030204" pitchFamily="49" charset="0"/>
                <a:cs typeface="Consolas" panose="020B0609020204030204" pitchFamily="49" charset="0"/>
              </a:rPr>
              <a:t>    {</a:t>
            </a:r>
          </a:p>
          <a:p>
            <a:r>
              <a:rPr lang="de-DE" sz="600" dirty="0">
                <a:latin typeface="Consolas" panose="020B0609020204030204" pitchFamily="49" charset="0"/>
                <a:cs typeface="Consolas" panose="020B0609020204030204" pitchFamily="49" charset="0"/>
              </a:rPr>
              <a:t>      "</a:t>
            </a:r>
            <a:r>
              <a:rPr lang="de-DE" sz="600" dirty="0" err="1">
                <a:latin typeface="Consolas" panose="020B0609020204030204" pitchFamily="49" charset="0"/>
                <a:cs typeface="Consolas" panose="020B0609020204030204" pitchFamily="49" charset="0"/>
              </a:rPr>
              <a:t>Effect</a:t>
            </a:r>
            <a:r>
              <a:rPr lang="de-DE" sz="600" dirty="0">
                <a:latin typeface="Consolas" panose="020B0609020204030204" pitchFamily="49" charset="0"/>
                <a:cs typeface="Consolas" panose="020B0609020204030204" pitchFamily="49" charset="0"/>
              </a:rPr>
              <a:t>": "</a:t>
            </a:r>
            <a:r>
              <a:rPr lang="de-DE" sz="600" dirty="0" err="1">
                <a:latin typeface="Consolas" panose="020B0609020204030204" pitchFamily="49" charset="0"/>
                <a:cs typeface="Consolas" panose="020B0609020204030204" pitchFamily="49" charset="0"/>
              </a:rPr>
              <a:t>Allow</a:t>
            </a:r>
            <a:r>
              <a:rPr lang="de-DE" sz="600" dirty="0">
                <a:latin typeface="Consolas" panose="020B0609020204030204" pitchFamily="49" charset="0"/>
                <a:cs typeface="Consolas" panose="020B0609020204030204" pitchFamily="49" charset="0"/>
              </a:rPr>
              <a:t>",</a:t>
            </a:r>
          </a:p>
          <a:p>
            <a:r>
              <a:rPr lang="de-DE" sz="600" dirty="0">
                <a:latin typeface="Consolas" panose="020B0609020204030204" pitchFamily="49" charset="0"/>
                <a:cs typeface="Consolas" panose="020B0609020204030204" pitchFamily="49" charset="0"/>
              </a:rPr>
              <a:t>      "</a:t>
            </a:r>
            <a:r>
              <a:rPr lang="de-DE" sz="600" dirty="0" err="1">
                <a:latin typeface="Consolas" panose="020B0609020204030204" pitchFamily="49" charset="0"/>
                <a:cs typeface="Consolas" panose="020B0609020204030204" pitchFamily="49" charset="0"/>
              </a:rPr>
              <a:t>Principal</a:t>
            </a:r>
            <a:r>
              <a:rPr lang="de-DE" sz="600" dirty="0">
                <a:latin typeface="Consolas" panose="020B0609020204030204" pitchFamily="49" charset="0"/>
                <a:cs typeface="Consolas" panose="020B0609020204030204" pitchFamily="49" charset="0"/>
              </a:rPr>
              <a:t>": {</a:t>
            </a:r>
          </a:p>
          <a:p>
            <a:r>
              <a:rPr lang="de-DE" sz="600" dirty="0">
                <a:latin typeface="Consolas" panose="020B0609020204030204" pitchFamily="49" charset="0"/>
                <a:cs typeface="Consolas" panose="020B0609020204030204" pitchFamily="49" charset="0"/>
              </a:rPr>
              <a:t>        “Service": “</a:t>
            </a:r>
            <a:r>
              <a:rPr lang="de-DE" sz="600" dirty="0" err="1">
                <a:latin typeface="Consolas" panose="020B0609020204030204" pitchFamily="49" charset="0"/>
                <a:cs typeface="Consolas" panose="020B0609020204030204" pitchFamily="49" charset="0"/>
              </a:rPr>
              <a:t>codebuild.amazonaws.com</a:t>
            </a:r>
            <a:r>
              <a:rPr lang="de-DE" sz="600" dirty="0"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</a:p>
          <a:p>
            <a:r>
              <a:rPr lang="de-DE" sz="600" dirty="0">
                <a:latin typeface="Consolas" panose="020B0609020204030204" pitchFamily="49" charset="0"/>
                <a:cs typeface="Consolas" panose="020B0609020204030204" pitchFamily="49" charset="0"/>
              </a:rPr>
              <a:t>      },</a:t>
            </a:r>
          </a:p>
          <a:p>
            <a:r>
              <a:rPr lang="de-DE" sz="600" dirty="0">
                <a:latin typeface="Consolas" panose="020B0609020204030204" pitchFamily="49" charset="0"/>
                <a:cs typeface="Consolas" panose="020B0609020204030204" pitchFamily="49" charset="0"/>
              </a:rPr>
              <a:t>      "Action": "</a:t>
            </a:r>
            <a:r>
              <a:rPr lang="de-DE" sz="600" dirty="0" err="1">
                <a:latin typeface="Consolas" panose="020B0609020204030204" pitchFamily="49" charset="0"/>
                <a:cs typeface="Consolas" panose="020B0609020204030204" pitchFamily="49" charset="0"/>
              </a:rPr>
              <a:t>sts:AssumeRole</a:t>
            </a:r>
            <a:r>
              <a:rPr lang="de-DE" sz="600" dirty="0"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</a:p>
          <a:p>
            <a:r>
              <a:rPr lang="de-DE" sz="600" dirty="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r>
              <a:rPr lang="de-DE" sz="600" dirty="0">
                <a:latin typeface="Consolas" panose="020B0609020204030204" pitchFamily="49" charset="0"/>
                <a:cs typeface="Consolas" panose="020B0609020204030204" pitchFamily="49" charset="0"/>
              </a:rPr>
              <a:t>  ]</a:t>
            </a:r>
          </a:p>
          <a:p>
            <a:r>
              <a:rPr lang="de-DE" sz="6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54" name="Textfeld 53">
            <a:extLst>
              <a:ext uri="{FF2B5EF4-FFF2-40B4-BE49-F238E27FC236}">
                <a16:creationId xmlns:a16="http://schemas.microsoft.com/office/drawing/2014/main" id="{93B335CE-4AA0-6041-8EB0-2F078508BDDD}"/>
              </a:ext>
            </a:extLst>
          </p:cNvPr>
          <p:cNvSpPr txBox="1"/>
          <p:nvPr/>
        </p:nvSpPr>
        <p:spPr>
          <a:xfrm>
            <a:off x="546868" y="1121407"/>
            <a:ext cx="1103967" cy="21544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800" b="1" dirty="0" err="1"/>
              <a:t>Trusted</a:t>
            </a:r>
            <a:r>
              <a:rPr lang="de-DE" sz="800" b="1" dirty="0"/>
              <a:t> </a:t>
            </a:r>
            <a:r>
              <a:rPr lang="de-DE" sz="800" b="1" dirty="0" err="1"/>
              <a:t>relationship</a:t>
            </a:r>
            <a:r>
              <a:rPr lang="de-DE" sz="800" b="1" dirty="0"/>
              <a:t>:</a:t>
            </a:r>
          </a:p>
        </p:txBody>
      </p:sp>
      <p:sp>
        <p:nvSpPr>
          <p:cNvPr id="55" name="Textfeld 54">
            <a:extLst>
              <a:ext uri="{FF2B5EF4-FFF2-40B4-BE49-F238E27FC236}">
                <a16:creationId xmlns:a16="http://schemas.microsoft.com/office/drawing/2014/main" id="{F2876E59-7153-E24C-9596-58C103D6A03B}"/>
              </a:ext>
            </a:extLst>
          </p:cNvPr>
          <p:cNvSpPr txBox="1"/>
          <p:nvPr/>
        </p:nvSpPr>
        <p:spPr>
          <a:xfrm>
            <a:off x="537189" y="2603738"/>
            <a:ext cx="3368552" cy="212365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6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de-DE" sz="600" dirty="0">
                <a:latin typeface="Consolas" panose="020B0609020204030204" pitchFamily="49" charset="0"/>
                <a:cs typeface="Consolas" panose="020B0609020204030204" pitchFamily="49" charset="0"/>
              </a:rPr>
              <a:t>    "Version": "2012-10-17",</a:t>
            </a:r>
          </a:p>
          <a:p>
            <a:r>
              <a:rPr lang="de-DE" sz="600" dirty="0">
                <a:latin typeface="Consolas" panose="020B0609020204030204" pitchFamily="49" charset="0"/>
                <a:cs typeface="Consolas" panose="020B0609020204030204" pitchFamily="49" charset="0"/>
              </a:rPr>
              <a:t>    "Statement": [</a:t>
            </a:r>
          </a:p>
          <a:p>
            <a:r>
              <a:rPr lang="de-DE" sz="600" dirty="0">
                <a:latin typeface="Consolas" panose="020B0609020204030204" pitchFamily="49" charset="0"/>
                <a:cs typeface="Consolas" panose="020B0609020204030204" pitchFamily="49" charset="0"/>
              </a:rPr>
              <a:t>……</a:t>
            </a:r>
          </a:p>
          <a:p>
            <a:r>
              <a:rPr lang="de-DE" sz="600" dirty="0">
                <a:latin typeface="Consolas" panose="020B0609020204030204" pitchFamily="49" charset="0"/>
                <a:cs typeface="Consolas" panose="020B0609020204030204" pitchFamily="49" charset="0"/>
              </a:rPr>
              <a:t>        {</a:t>
            </a:r>
          </a:p>
          <a:p>
            <a:r>
              <a:rPr lang="de-DE" sz="600" dirty="0">
                <a:latin typeface="Consolas" panose="020B0609020204030204" pitchFamily="49" charset="0"/>
                <a:cs typeface="Consolas" panose="020B0609020204030204" pitchFamily="49" charset="0"/>
              </a:rPr>
              <a:t>            "</a:t>
            </a:r>
            <a:r>
              <a:rPr lang="de-DE" sz="600" dirty="0" err="1">
                <a:latin typeface="Consolas" panose="020B0609020204030204" pitchFamily="49" charset="0"/>
                <a:cs typeface="Consolas" panose="020B0609020204030204" pitchFamily="49" charset="0"/>
              </a:rPr>
              <a:t>Effect</a:t>
            </a:r>
            <a:r>
              <a:rPr lang="de-DE" sz="600" dirty="0">
                <a:latin typeface="Consolas" panose="020B0609020204030204" pitchFamily="49" charset="0"/>
                <a:cs typeface="Consolas" panose="020B0609020204030204" pitchFamily="49" charset="0"/>
              </a:rPr>
              <a:t>": "</a:t>
            </a:r>
            <a:r>
              <a:rPr lang="de-DE" sz="600" dirty="0" err="1">
                <a:latin typeface="Consolas" panose="020B0609020204030204" pitchFamily="49" charset="0"/>
                <a:cs typeface="Consolas" panose="020B0609020204030204" pitchFamily="49" charset="0"/>
              </a:rPr>
              <a:t>Allow</a:t>
            </a:r>
            <a:r>
              <a:rPr lang="de-DE" sz="600" dirty="0">
                <a:latin typeface="Consolas" panose="020B0609020204030204" pitchFamily="49" charset="0"/>
                <a:cs typeface="Consolas" panose="020B0609020204030204" pitchFamily="49" charset="0"/>
              </a:rPr>
              <a:t>",</a:t>
            </a:r>
          </a:p>
          <a:p>
            <a:r>
              <a:rPr lang="de-DE" sz="600" dirty="0">
                <a:latin typeface="Consolas" panose="020B0609020204030204" pitchFamily="49" charset="0"/>
                <a:cs typeface="Consolas" panose="020B0609020204030204" pitchFamily="49" charset="0"/>
              </a:rPr>
              <a:t>            "</a:t>
            </a:r>
            <a:r>
              <a:rPr lang="de-DE" sz="600" dirty="0" err="1">
                <a:latin typeface="Consolas" panose="020B0609020204030204" pitchFamily="49" charset="0"/>
                <a:cs typeface="Consolas" panose="020B0609020204030204" pitchFamily="49" charset="0"/>
              </a:rPr>
              <a:t>Resource</a:t>
            </a:r>
            <a:r>
              <a:rPr lang="de-DE" sz="600" dirty="0">
                <a:latin typeface="Consolas" panose="020B0609020204030204" pitchFamily="49" charset="0"/>
                <a:cs typeface="Consolas" panose="020B0609020204030204" pitchFamily="49" charset="0"/>
              </a:rPr>
              <a:t>": [</a:t>
            </a:r>
          </a:p>
          <a:p>
            <a:r>
              <a:rPr lang="de-DE" sz="6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"arn:aws:s3:::codepipeline-eu-central-1-*"</a:t>
            </a:r>
          </a:p>
          <a:p>
            <a:r>
              <a:rPr lang="de-DE" sz="600" dirty="0">
                <a:latin typeface="Consolas" panose="020B0609020204030204" pitchFamily="49" charset="0"/>
                <a:cs typeface="Consolas" panose="020B0609020204030204" pitchFamily="49" charset="0"/>
              </a:rPr>
              <a:t>            ],</a:t>
            </a:r>
          </a:p>
          <a:p>
            <a:r>
              <a:rPr lang="de-DE" sz="600" dirty="0">
                <a:latin typeface="Consolas" panose="020B0609020204030204" pitchFamily="49" charset="0"/>
                <a:cs typeface="Consolas" panose="020B0609020204030204" pitchFamily="49" charset="0"/>
              </a:rPr>
              <a:t>            "Action": [</a:t>
            </a:r>
          </a:p>
          <a:p>
            <a:r>
              <a:rPr lang="de-DE" sz="6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"s3:*",</a:t>
            </a:r>
          </a:p>
          <a:p>
            <a:r>
              <a:rPr lang="de-DE" sz="6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"</a:t>
            </a:r>
            <a:r>
              <a:rPr lang="de-DE" sz="600" dirty="0" err="1">
                <a:latin typeface="Consolas" panose="020B0609020204030204" pitchFamily="49" charset="0"/>
                <a:cs typeface="Consolas" panose="020B0609020204030204" pitchFamily="49" charset="0"/>
              </a:rPr>
              <a:t>ecr</a:t>
            </a:r>
            <a:r>
              <a:rPr lang="de-DE" sz="600" dirty="0">
                <a:latin typeface="Consolas" panose="020B0609020204030204" pitchFamily="49" charset="0"/>
                <a:cs typeface="Consolas" panose="020B0609020204030204" pitchFamily="49" charset="0"/>
              </a:rPr>
              <a:t>:*"</a:t>
            </a:r>
          </a:p>
          <a:p>
            <a:r>
              <a:rPr lang="de-DE" sz="600" dirty="0">
                <a:latin typeface="Consolas" panose="020B0609020204030204" pitchFamily="49" charset="0"/>
                <a:cs typeface="Consolas" panose="020B0609020204030204" pitchFamily="49" charset="0"/>
              </a:rPr>
              <a:t>            ]</a:t>
            </a:r>
          </a:p>
          <a:p>
            <a:r>
              <a:rPr lang="de-DE" sz="600" dirty="0">
                <a:latin typeface="Consolas" panose="020B0609020204030204" pitchFamily="49" charset="0"/>
                <a:cs typeface="Consolas" panose="020B0609020204030204" pitchFamily="49" charset="0"/>
              </a:rPr>
              <a:t>        },</a:t>
            </a:r>
          </a:p>
          <a:p>
            <a:r>
              <a:rPr lang="de-DE" sz="600" dirty="0">
                <a:latin typeface="Consolas" panose="020B0609020204030204" pitchFamily="49" charset="0"/>
                <a:cs typeface="Consolas" panose="020B0609020204030204" pitchFamily="49" charset="0"/>
              </a:rPr>
              <a:t>…….</a:t>
            </a:r>
          </a:p>
          <a:p>
            <a:r>
              <a:rPr lang="de-DE" sz="600" dirty="0">
                <a:latin typeface="Consolas" panose="020B0609020204030204" pitchFamily="49" charset="0"/>
                <a:cs typeface="Consolas" panose="020B0609020204030204" pitchFamily="49" charset="0"/>
              </a:rPr>
              <a:t>        {</a:t>
            </a:r>
          </a:p>
          <a:p>
            <a:r>
              <a:rPr lang="de-DE" sz="600" dirty="0">
                <a:latin typeface="Consolas" panose="020B0609020204030204" pitchFamily="49" charset="0"/>
                <a:cs typeface="Consolas" panose="020B0609020204030204" pitchFamily="49" charset="0"/>
              </a:rPr>
              <a:t>            "</a:t>
            </a:r>
            <a:r>
              <a:rPr lang="de-DE" sz="600" dirty="0" err="1">
                <a:latin typeface="Consolas" panose="020B0609020204030204" pitchFamily="49" charset="0"/>
                <a:cs typeface="Consolas" panose="020B0609020204030204" pitchFamily="49" charset="0"/>
              </a:rPr>
              <a:t>Effect</a:t>
            </a:r>
            <a:r>
              <a:rPr lang="de-DE" sz="600" dirty="0">
                <a:latin typeface="Consolas" panose="020B0609020204030204" pitchFamily="49" charset="0"/>
                <a:cs typeface="Consolas" panose="020B0609020204030204" pitchFamily="49" charset="0"/>
              </a:rPr>
              <a:t>": "</a:t>
            </a:r>
            <a:r>
              <a:rPr lang="de-DE" sz="600" dirty="0" err="1">
                <a:latin typeface="Consolas" panose="020B0609020204030204" pitchFamily="49" charset="0"/>
                <a:cs typeface="Consolas" panose="020B0609020204030204" pitchFamily="49" charset="0"/>
              </a:rPr>
              <a:t>Allow</a:t>
            </a:r>
            <a:r>
              <a:rPr lang="de-DE" sz="600" dirty="0">
                <a:latin typeface="Consolas" panose="020B0609020204030204" pitchFamily="49" charset="0"/>
                <a:cs typeface="Consolas" panose="020B0609020204030204" pitchFamily="49" charset="0"/>
              </a:rPr>
              <a:t>",</a:t>
            </a:r>
          </a:p>
          <a:p>
            <a:r>
              <a:rPr lang="de-DE" sz="600" dirty="0">
                <a:latin typeface="Consolas" panose="020B0609020204030204" pitchFamily="49" charset="0"/>
                <a:cs typeface="Consolas" panose="020B0609020204030204" pitchFamily="49" charset="0"/>
              </a:rPr>
              <a:t>            "Action": "</a:t>
            </a:r>
            <a:r>
              <a:rPr lang="de-DE" sz="600" dirty="0" err="1">
                <a:latin typeface="Consolas" panose="020B0609020204030204" pitchFamily="49" charset="0"/>
                <a:cs typeface="Consolas" panose="020B0609020204030204" pitchFamily="49" charset="0"/>
              </a:rPr>
              <a:t>sts:AssumeRole</a:t>
            </a:r>
            <a:r>
              <a:rPr lang="de-DE" sz="600" dirty="0">
                <a:latin typeface="Consolas" panose="020B0609020204030204" pitchFamily="49" charset="0"/>
                <a:cs typeface="Consolas" panose="020B0609020204030204" pitchFamily="49" charset="0"/>
              </a:rPr>
              <a:t>",</a:t>
            </a:r>
          </a:p>
          <a:p>
            <a:r>
              <a:rPr lang="de-DE" sz="600" dirty="0">
                <a:latin typeface="Consolas" panose="020B0609020204030204" pitchFamily="49" charset="0"/>
                <a:cs typeface="Consolas" panose="020B0609020204030204" pitchFamily="49" charset="0"/>
              </a:rPr>
              <a:t>            "</a:t>
            </a:r>
            <a:r>
              <a:rPr lang="de-DE" sz="600" dirty="0" err="1">
                <a:latin typeface="Consolas" panose="020B0609020204030204" pitchFamily="49" charset="0"/>
                <a:cs typeface="Consolas" panose="020B0609020204030204" pitchFamily="49" charset="0"/>
              </a:rPr>
              <a:t>Resource</a:t>
            </a:r>
            <a:r>
              <a:rPr lang="de-DE" sz="600" dirty="0">
                <a:latin typeface="Consolas" panose="020B0609020204030204" pitchFamily="49" charset="0"/>
                <a:cs typeface="Consolas" panose="020B0609020204030204" pitchFamily="49" charset="0"/>
              </a:rPr>
              <a:t>": "</a:t>
            </a:r>
            <a:r>
              <a:rPr lang="de-DE" sz="600" dirty="0" err="1">
                <a:latin typeface="Consolas" panose="020B0609020204030204" pitchFamily="49" charset="0"/>
                <a:cs typeface="Consolas" panose="020B0609020204030204" pitchFamily="49" charset="0"/>
              </a:rPr>
              <a:t>arn:aws:iam</a:t>
            </a:r>
            <a:r>
              <a:rPr lang="de-DE" sz="600" dirty="0">
                <a:latin typeface="Consolas" panose="020B0609020204030204" pitchFamily="49" charset="0"/>
                <a:cs typeface="Consolas" panose="020B0609020204030204" pitchFamily="49" charset="0"/>
              </a:rPr>
              <a:t>::496106771575:role/</a:t>
            </a:r>
            <a:r>
              <a:rPr lang="de-DE" sz="600" dirty="0" err="1">
                <a:latin typeface="Consolas" panose="020B0609020204030204" pitchFamily="49" charset="0"/>
                <a:cs typeface="Consolas" panose="020B0609020204030204" pitchFamily="49" charset="0"/>
              </a:rPr>
              <a:t>EcrCrossAccountRole</a:t>
            </a:r>
            <a:r>
              <a:rPr lang="de-DE" sz="600" dirty="0"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</a:p>
          <a:p>
            <a:r>
              <a:rPr lang="de-DE" sz="600" dirty="0">
                <a:latin typeface="Consolas" panose="020B0609020204030204" pitchFamily="49" charset="0"/>
                <a:cs typeface="Consolas" panose="020B0609020204030204" pitchFamily="49" charset="0"/>
              </a:rPr>
              <a:t>        }</a:t>
            </a:r>
          </a:p>
          <a:p>
            <a:r>
              <a:rPr lang="de-DE" sz="600" dirty="0">
                <a:latin typeface="Consolas" panose="020B0609020204030204" pitchFamily="49" charset="0"/>
                <a:cs typeface="Consolas" panose="020B0609020204030204" pitchFamily="49" charset="0"/>
              </a:rPr>
              <a:t>    ]</a:t>
            </a:r>
          </a:p>
          <a:p>
            <a:r>
              <a:rPr lang="de-DE" sz="6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pic>
        <p:nvPicPr>
          <p:cNvPr id="56" name="Graphic 54">
            <a:extLst>
              <a:ext uri="{FF2B5EF4-FFF2-40B4-BE49-F238E27FC236}">
                <a16:creationId xmlns:a16="http://schemas.microsoft.com/office/drawing/2014/main" id="{99092B2E-6E65-5E49-9941-905C8FF0E8E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358020" y="955252"/>
            <a:ext cx="469900" cy="469900"/>
          </a:xfrm>
          <a:prstGeom prst="rect">
            <a:avLst/>
          </a:prstGeom>
        </p:spPr>
      </p:pic>
      <p:cxnSp>
        <p:nvCxnSpPr>
          <p:cNvPr id="58" name="Gerade Verbindung mit Pfeil 57">
            <a:extLst>
              <a:ext uri="{FF2B5EF4-FFF2-40B4-BE49-F238E27FC236}">
                <a16:creationId xmlns:a16="http://schemas.microsoft.com/office/drawing/2014/main" id="{48E3A94D-85F2-5449-9F40-9A11E762A19D}"/>
              </a:ext>
            </a:extLst>
          </p:cNvPr>
          <p:cNvCxnSpPr>
            <a:cxnSpLocks/>
            <a:stCxn id="53" idx="3"/>
            <a:endCxn id="49" idx="1"/>
          </p:cNvCxnSpPr>
          <p:nvPr/>
        </p:nvCxnSpPr>
        <p:spPr>
          <a:xfrm>
            <a:off x="3119267" y="1933701"/>
            <a:ext cx="836769" cy="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feld 59">
            <a:extLst>
              <a:ext uri="{FF2B5EF4-FFF2-40B4-BE49-F238E27FC236}">
                <a16:creationId xmlns:a16="http://schemas.microsoft.com/office/drawing/2014/main" id="{E5C95876-EFAE-A241-8A87-BB68C05BA9C2}"/>
              </a:ext>
            </a:extLst>
          </p:cNvPr>
          <p:cNvSpPr txBox="1"/>
          <p:nvPr/>
        </p:nvSpPr>
        <p:spPr>
          <a:xfrm>
            <a:off x="3133360" y="1754851"/>
            <a:ext cx="95129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00" dirty="0" err="1"/>
              <a:t>attachedRole</a:t>
            </a:r>
            <a:endParaRPr lang="de-DE" sz="700" dirty="0"/>
          </a:p>
        </p:txBody>
      </p:sp>
      <p:sp>
        <p:nvSpPr>
          <p:cNvPr id="61" name="Pfeil nach links 60">
            <a:extLst>
              <a:ext uri="{FF2B5EF4-FFF2-40B4-BE49-F238E27FC236}">
                <a16:creationId xmlns:a16="http://schemas.microsoft.com/office/drawing/2014/main" id="{1149FE71-A990-9344-A09E-67C480DD277B}"/>
              </a:ext>
            </a:extLst>
          </p:cNvPr>
          <p:cNvSpPr/>
          <p:nvPr/>
        </p:nvSpPr>
        <p:spPr>
          <a:xfrm>
            <a:off x="4773702" y="5626015"/>
            <a:ext cx="860915" cy="539651"/>
          </a:xfrm>
          <a:prstGeom prst="leftArrow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2" name="Textfeld 61">
            <a:extLst>
              <a:ext uri="{FF2B5EF4-FFF2-40B4-BE49-F238E27FC236}">
                <a16:creationId xmlns:a16="http://schemas.microsoft.com/office/drawing/2014/main" id="{8F451A14-B76D-3442-88B3-C47349C54F4F}"/>
              </a:ext>
            </a:extLst>
          </p:cNvPr>
          <p:cNvSpPr txBox="1"/>
          <p:nvPr/>
        </p:nvSpPr>
        <p:spPr>
          <a:xfrm>
            <a:off x="4907128" y="5780111"/>
            <a:ext cx="633590" cy="21544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800" b="1" dirty="0"/>
              <a:t>ECR </a:t>
            </a:r>
            <a:r>
              <a:rPr lang="de-DE" sz="800" b="1" dirty="0" err="1"/>
              <a:t>Policy</a:t>
            </a:r>
            <a:endParaRPr lang="de-DE" sz="800" b="1" dirty="0"/>
          </a:p>
        </p:txBody>
      </p:sp>
      <p:sp>
        <p:nvSpPr>
          <p:cNvPr id="63" name="Textfeld 62">
            <a:extLst>
              <a:ext uri="{FF2B5EF4-FFF2-40B4-BE49-F238E27FC236}">
                <a16:creationId xmlns:a16="http://schemas.microsoft.com/office/drawing/2014/main" id="{967ABA61-F7AE-9149-877F-099A624B0009}"/>
              </a:ext>
            </a:extLst>
          </p:cNvPr>
          <p:cNvSpPr txBox="1"/>
          <p:nvPr/>
        </p:nvSpPr>
        <p:spPr>
          <a:xfrm>
            <a:off x="10286796" y="3321704"/>
            <a:ext cx="1849682" cy="63094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de-DE" sz="500" dirty="0"/>
              <a:t>Hier habe ich eine „Trust-</a:t>
            </a:r>
            <a:r>
              <a:rPr lang="de-DE" sz="500" dirty="0" err="1"/>
              <a:t>Relationship</a:t>
            </a:r>
            <a:r>
              <a:rPr lang="de-DE" sz="500" dirty="0"/>
              <a:t>“ zwischen dem </a:t>
            </a:r>
            <a:r>
              <a:rPr lang="de-DE" sz="500" dirty="0" err="1"/>
              <a:t>ProdAccount</a:t>
            </a:r>
            <a:r>
              <a:rPr lang="de-DE" sz="500" dirty="0"/>
              <a:t> und dem </a:t>
            </a:r>
            <a:r>
              <a:rPr lang="de-DE" sz="500" dirty="0" err="1"/>
              <a:t>DevOps</a:t>
            </a:r>
            <a:r>
              <a:rPr lang="de-DE" sz="500" dirty="0"/>
              <a:t>-Account erstellt.</a:t>
            </a:r>
            <a:br>
              <a:rPr lang="de-DE" sz="500" dirty="0"/>
            </a:br>
            <a:r>
              <a:rPr lang="de-DE" sz="500" dirty="0"/>
              <a:t>Das bedeutet, dass der </a:t>
            </a:r>
            <a:r>
              <a:rPr lang="de-DE" sz="500" dirty="0" err="1"/>
              <a:t>DevOps</a:t>
            </a:r>
            <a:r>
              <a:rPr lang="de-DE" sz="500" dirty="0"/>
              <a:t>-Account nun diese Rolle annehmen darf.</a:t>
            </a:r>
            <a:br>
              <a:rPr lang="de-DE" sz="500" dirty="0"/>
            </a:br>
            <a:r>
              <a:rPr lang="de-DE" sz="500" dirty="0">
                <a:sym typeface="Wingdings" pitchFamily="2" charset="2"/>
              </a:rPr>
              <a:t> Ich tat dies durch:</a:t>
            </a:r>
            <a:br>
              <a:rPr lang="de-DE" sz="500" dirty="0">
                <a:sym typeface="Wingdings" pitchFamily="2" charset="2"/>
              </a:rPr>
            </a:br>
            <a:r>
              <a:rPr lang="de-DE" sz="500" dirty="0">
                <a:sym typeface="Wingdings" pitchFamily="2" charset="2"/>
              </a:rPr>
              <a:t>1. Erstellen eine Rolle im </a:t>
            </a:r>
            <a:r>
              <a:rPr lang="de-DE" sz="500" dirty="0" err="1">
                <a:sym typeface="Wingdings" pitchFamily="2" charset="2"/>
              </a:rPr>
              <a:t>ProdAccount</a:t>
            </a:r>
            <a:r>
              <a:rPr lang="de-DE" sz="500" dirty="0">
                <a:sym typeface="Wingdings" pitchFamily="2" charset="2"/>
              </a:rPr>
              <a:t>,</a:t>
            </a:r>
            <a:br>
              <a:rPr lang="de-DE" sz="500" dirty="0">
                <a:sym typeface="Wingdings" pitchFamily="2" charset="2"/>
              </a:rPr>
            </a:br>
            <a:r>
              <a:rPr lang="de-DE" sz="500" dirty="0">
                <a:sym typeface="Wingdings" pitchFamily="2" charset="2"/>
              </a:rPr>
              <a:t>2. welcher den </a:t>
            </a:r>
            <a:r>
              <a:rPr lang="de-DE" sz="500" dirty="0" err="1">
                <a:sym typeface="Wingdings" pitchFamily="2" charset="2"/>
              </a:rPr>
              <a:t>DevOps</a:t>
            </a:r>
            <a:r>
              <a:rPr lang="de-DE" sz="500" dirty="0">
                <a:sym typeface="Wingdings" pitchFamily="2" charset="2"/>
              </a:rPr>
              <a:t>-Account als </a:t>
            </a:r>
            <a:r>
              <a:rPr lang="de-DE" sz="500" dirty="0" err="1">
                <a:sym typeface="Wingdings" pitchFamily="2" charset="2"/>
              </a:rPr>
              <a:t>TrustedIdentity</a:t>
            </a:r>
            <a:r>
              <a:rPr lang="de-DE" sz="500" dirty="0">
                <a:sym typeface="Wingdings" pitchFamily="2" charset="2"/>
              </a:rPr>
              <a:t> nennt</a:t>
            </a:r>
            <a:endParaRPr lang="de-DE" sz="500" dirty="0"/>
          </a:p>
        </p:txBody>
      </p:sp>
      <p:sp>
        <p:nvSpPr>
          <p:cNvPr id="64" name="Textfeld 63">
            <a:extLst>
              <a:ext uri="{FF2B5EF4-FFF2-40B4-BE49-F238E27FC236}">
                <a16:creationId xmlns:a16="http://schemas.microsoft.com/office/drawing/2014/main" id="{BA0C5CDD-A86E-F742-85B9-0B9F947412A7}"/>
              </a:ext>
            </a:extLst>
          </p:cNvPr>
          <p:cNvSpPr txBox="1"/>
          <p:nvPr/>
        </p:nvSpPr>
        <p:spPr>
          <a:xfrm>
            <a:off x="2866340" y="3533981"/>
            <a:ext cx="2233513" cy="63094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de-DE" sz="500" b="1" dirty="0" err="1"/>
              <a:t>Principal</a:t>
            </a:r>
            <a:r>
              <a:rPr lang="de-DE" sz="500" dirty="0"/>
              <a:t>: Who </a:t>
            </a:r>
            <a:r>
              <a:rPr lang="de-DE" sz="500" dirty="0" err="1"/>
              <a:t>can</a:t>
            </a:r>
            <a:r>
              <a:rPr lang="de-DE" sz="500" dirty="0"/>
              <a:t> </a:t>
            </a:r>
            <a:r>
              <a:rPr lang="de-DE" sz="500" dirty="0" err="1"/>
              <a:t>assume</a:t>
            </a:r>
            <a:r>
              <a:rPr lang="de-DE" sz="500" dirty="0"/>
              <a:t> </a:t>
            </a:r>
            <a:r>
              <a:rPr lang="de-DE" sz="500" dirty="0" err="1"/>
              <a:t>the</a:t>
            </a:r>
            <a:r>
              <a:rPr lang="de-DE" sz="500" dirty="0"/>
              <a:t> </a:t>
            </a:r>
            <a:r>
              <a:rPr lang="de-DE" sz="500" dirty="0" err="1"/>
              <a:t>Role</a:t>
            </a:r>
            <a:r>
              <a:rPr lang="de-DE" sz="500" dirty="0"/>
              <a:t>.</a:t>
            </a:r>
            <a:br>
              <a:rPr lang="de-DE" sz="500" dirty="0"/>
            </a:br>
            <a:r>
              <a:rPr lang="de-DE" sz="500" dirty="0"/>
              <a:t>Für </a:t>
            </a:r>
            <a:r>
              <a:rPr lang="de-DE" sz="500" dirty="0" err="1"/>
              <a:t>CrossAccountAccess</a:t>
            </a:r>
            <a:r>
              <a:rPr lang="de-DE" sz="500" dirty="0"/>
              <a:t> muss ich die 12 stellige </a:t>
            </a:r>
            <a:r>
              <a:rPr lang="de-DE" sz="500" dirty="0" err="1"/>
              <a:t>AccountNummer</a:t>
            </a:r>
            <a:r>
              <a:rPr lang="de-DE" sz="500" dirty="0"/>
              <a:t> angeben</a:t>
            </a:r>
            <a:br>
              <a:rPr lang="de-DE" sz="500" dirty="0"/>
            </a:br>
            <a:r>
              <a:rPr lang="de-DE" sz="500" dirty="0">
                <a:sym typeface="Wingdings" pitchFamily="2" charset="2"/>
              </a:rPr>
              <a:t> </a:t>
            </a:r>
            <a:r>
              <a:rPr lang="de-DE" sz="500" dirty="0" err="1">
                <a:sym typeface="Wingdings" pitchFamily="2" charset="2"/>
              </a:rPr>
              <a:t>Principal</a:t>
            </a:r>
            <a:r>
              <a:rPr lang="de-DE" sz="500" dirty="0">
                <a:sym typeface="Wingdings" pitchFamily="2" charset="2"/>
              </a:rPr>
              <a:t> immer beim </a:t>
            </a:r>
            <a:r>
              <a:rPr lang="de-DE" sz="500" dirty="0" err="1">
                <a:sym typeface="Wingdings" pitchFamily="2" charset="2"/>
              </a:rPr>
              <a:t>ResourceOwner</a:t>
            </a:r>
            <a:r>
              <a:rPr lang="de-DE" sz="500" dirty="0">
                <a:sym typeface="Wingdings" pitchFamily="2" charset="2"/>
              </a:rPr>
              <a:t>.</a:t>
            </a:r>
            <a:br>
              <a:rPr lang="de-DE" sz="500" dirty="0"/>
            </a:br>
            <a:br>
              <a:rPr lang="de-DE" sz="500" dirty="0"/>
            </a:br>
            <a:r>
              <a:rPr lang="de-DE" sz="500" dirty="0" err="1"/>
              <a:t>Principal</a:t>
            </a:r>
            <a:r>
              <a:rPr lang="de-DE" sz="500" dirty="0"/>
              <a:t> </a:t>
            </a:r>
            <a:r>
              <a:rPr lang="de-DE" sz="500" dirty="0">
                <a:sym typeface="Wingdings" pitchFamily="2" charset="2"/>
              </a:rPr>
              <a:t> AWS:  Anderer AWS Account </a:t>
            </a:r>
            <a:br>
              <a:rPr lang="de-DE" sz="500" dirty="0">
                <a:sym typeface="Wingdings" pitchFamily="2" charset="2"/>
              </a:rPr>
            </a:br>
            <a:br>
              <a:rPr lang="de-DE" sz="500" dirty="0">
                <a:sym typeface="Wingdings" pitchFamily="2" charset="2"/>
              </a:rPr>
            </a:br>
            <a:r>
              <a:rPr lang="de-DE" sz="500" dirty="0" err="1">
                <a:sym typeface="Wingdings" pitchFamily="2" charset="2"/>
              </a:rPr>
              <a:t>Principal</a:t>
            </a:r>
            <a:r>
              <a:rPr lang="de-DE" sz="500" dirty="0">
                <a:sym typeface="Wingdings" pitchFamily="2" charset="2"/>
              </a:rPr>
              <a:t>  Service:  AWS Service, welcher die </a:t>
            </a:r>
            <a:r>
              <a:rPr lang="de-DE" sz="500" dirty="0" err="1">
                <a:sym typeface="Wingdings" pitchFamily="2" charset="2"/>
              </a:rPr>
              <a:t>Role</a:t>
            </a:r>
            <a:r>
              <a:rPr lang="de-DE" sz="500" dirty="0">
                <a:sym typeface="Wingdings" pitchFamily="2" charset="2"/>
              </a:rPr>
              <a:t> </a:t>
            </a:r>
            <a:r>
              <a:rPr lang="de-DE" sz="500" dirty="0" err="1">
                <a:sym typeface="Wingdings" pitchFamily="2" charset="2"/>
              </a:rPr>
              <a:t>assumen</a:t>
            </a:r>
            <a:r>
              <a:rPr lang="de-DE" sz="500" dirty="0">
                <a:sym typeface="Wingdings" pitchFamily="2" charset="2"/>
              </a:rPr>
              <a:t> darf.</a:t>
            </a:r>
            <a:endParaRPr lang="de-DE" sz="500" dirty="0"/>
          </a:p>
        </p:txBody>
      </p:sp>
      <p:sp>
        <p:nvSpPr>
          <p:cNvPr id="65" name="Textfeld 64">
            <a:extLst>
              <a:ext uri="{FF2B5EF4-FFF2-40B4-BE49-F238E27FC236}">
                <a16:creationId xmlns:a16="http://schemas.microsoft.com/office/drawing/2014/main" id="{07E3F227-7484-CE43-9F46-F6877E05BFC9}"/>
              </a:ext>
            </a:extLst>
          </p:cNvPr>
          <p:cNvSpPr txBox="1"/>
          <p:nvPr/>
        </p:nvSpPr>
        <p:spPr>
          <a:xfrm>
            <a:off x="3724527" y="3088381"/>
            <a:ext cx="455154" cy="369332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rgbClr val="FFFF00"/>
                </a:solidFill>
              </a:rPr>
              <a:t>2.)</a:t>
            </a:r>
            <a:endParaRPr lang="de-DE" sz="800" b="1" dirty="0">
              <a:solidFill>
                <a:srgbClr val="FFFF00"/>
              </a:solidFill>
            </a:endParaRPr>
          </a:p>
        </p:txBody>
      </p:sp>
      <p:sp>
        <p:nvSpPr>
          <p:cNvPr id="66" name="Textfeld 65">
            <a:extLst>
              <a:ext uri="{FF2B5EF4-FFF2-40B4-BE49-F238E27FC236}">
                <a16:creationId xmlns:a16="http://schemas.microsoft.com/office/drawing/2014/main" id="{E4877166-978C-6245-8DA8-BEAA2E32A1BF}"/>
              </a:ext>
            </a:extLst>
          </p:cNvPr>
          <p:cNvSpPr txBox="1"/>
          <p:nvPr/>
        </p:nvSpPr>
        <p:spPr>
          <a:xfrm>
            <a:off x="11686358" y="2972675"/>
            <a:ext cx="455154" cy="369332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rgbClr val="FFFF00"/>
                </a:solidFill>
              </a:rPr>
              <a:t>1.)</a:t>
            </a:r>
            <a:endParaRPr lang="de-DE" sz="800" b="1" dirty="0">
              <a:solidFill>
                <a:srgbClr val="FFFF00"/>
              </a:solidFill>
            </a:endParaRPr>
          </a:p>
        </p:txBody>
      </p:sp>
      <p:sp>
        <p:nvSpPr>
          <p:cNvPr id="67" name="Textfeld 66">
            <a:extLst>
              <a:ext uri="{FF2B5EF4-FFF2-40B4-BE49-F238E27FC236}">
                <a16:creationId xmlns:a16="http://schemas.microsoft.com/office/drawing/2014/main" id="{430A51C9-95B8-6B44-A973-A098CE62DC45}"/>
              </a:ext>
            </a:extLst>
          </p:cNvPr>
          <p:cNvSpPr txBox="1"/>
          <p:nvPr/>
        </p:nvSpPr>
        <p:spPr>
          <a:xfrm>
            <a:off x="5738626" y="1774441"/>
            <a:ext cx="95129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00" dirty="0">
                <a:solidFill>
                  <a:srgbClr val="0070C0"/>
                </a:solidFill>
              </a:rPr>
              <a:t>Push Image</a:t>
            </a:r>
          </a:p>
        </p:txBody>
      </p:sp>
    </p:spTree>
    <p:extLst>
      <p:ext uri="{BB962C8B-B14F-4D97-AF65-F5344CB8AC3E}">
        <p14:creationId xmlns:p14="http://schemas.microsoft.com/office/powerpoint/2010/main" val="220141041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463DB6AB-4D6B-F445-B207-FCDD8766EFC9}"/>
              </a:ext>
            </a:extLst>
          </p:cNvPr>
          <p:cNvSpPr txBox="1"/>
          <p:nvPr/>
        </p:nvSpPr>
        <p:spPr>
          <a:xfrm>
            <a:off x="5359960" y="4506010"/>
            <a:ext cx="2624154" cy="224676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500" b="1" dirty="0" err="1"/>
              <a:t>KMSKey</a:t>
            </a:r>
            <a:r>
              <a:rPr lang="de-DE" sz="500" dirty="0"/>
              <a:t>:</a:t>
            </a:r>
            <a:br>
              <a:rPr lang="de-DE" sz="500" dirty="0"/>
            </a:br>
            <a:r>
              <a:rPr lang="de-DE" sz="500" dirty="0"/>
              <a:t>  </a:t>
            </a:r>
            <a:r>
              <a:rPr lang="de-DE" sz="500" b="1" dirty="0"/>
              <a:t>Type</a:t>
            </a:r>
            <a:r>
              <a:rPr lang="de-DE" sz="500" dirty="0"/>
              <a:t>: AWS::KMS::Key</a:t>
            </a:r>
            <a:br>
              <a:rPr lang="de-DE" sz="500" dirty="0"/>
            </a:br>
            <a:r>
              <a:rPr lang="de-DE" sz="500" dirty="0"/>
              <a:t>  </a:t>
            </a:r>
            <a:r>
              <a:rPr lang="de-DE" sz="500" b="1" dirty="0"/>
              <a:t>Properties</a:t>
            </a:r>
            <a:r>
              <a:rPr lang="de-DE" sz="500" dirty="0"/>
              <a:t>:</a:t>
            </a:r>
            <a:br>
              <a:rPr lang="de-DE" sz="500" dirty="0"/>
            </a:br>
            <a:r>
              <a:rPr lang="de-DE" sz="500" dirty="0"/>
              <a:t>    </a:t>
            </a:r>
            <a:r>
              <a:rPr lang="de-DE" sz="500" b="1" dirty="0"/>
              <a:t>Description</a:t>
            </a:r>
            <a:r>
              <a:rPr lang="de-DE" sz="500" dirty="0"/>
              <a:t>: </a:t>
            </a:r>
            <a:r>
              <a:rPr lang="de-DE" sz="500" b="1" dirty="0"/>
              <a:t>"KMS-Key </a:t>
            </a:r>
            <a:r>
              <a:rPr lang="de-DE" sz="500" b="1" dirty="0" err="1"/>
              <a:t>used</a:t>
            </a:r>
            <a:r>
              <a:rPr lang="de-DE" sz="500" b="1" dirty="0"/>
              <a:t> </a:t>
            </a:r>
            <a:r>
              <a:rPr lang="de-DE" sz="500" b="1" dirty="0" err="1"/>
              <a:t>by</a:t>
            </a:r>
            <a:r>
              <a:rPr lang="de-DE" sz="500" b="1" dirty="0"/>
              <a:t> </a:t>
            </a:r>
            <a:r>
              <a:rPr lang="de-DE" sz="500" b="1" dirty="0" err="1"/>
              <a:t>codePipeline</a:t>
            </a:r>
            <a:r>
              <a:rPr lang="de-DE" sz="500" b="1" dirty="0"/>
              <a:t> </a:t>
            </a:r>
            <a:r>
              <a:rPr lang="de-DE" sz="500" b="1" dirty="0" err="1"/>
              <a:t>to</a:t>
            </a:r>
            <a:r>
              <a:rPr lang="de-DE" sz="500" b="1" dirty="0"/>
              <a:t> </a:t>
            </a:r>
            <a:r>
              <a:rPr lang="de-DE" sz="500" b="1" dirty="0" err="1"/>
              <a:t>enrypt</a:t>
            </a:r>
            <a:r>
              <a:rPr lang="de-DE" sz="500" b="1" dirty="0"/>
              <a:t>/</a:t>
            </a:r>
            <a:r>
              <a:rPr lang="de-DE" sz="500" b="1" dirty="0" err="1"/>
              <a:t>decrypt</a:t>
            </a:r>
            <a:r>
              <a:rPr lang="de-DE" sz="500" b="1" dirty="0"/>
              <a:t> </a:t>
            </a:r>
            <a:r>
              <a:rPr lang="de-DE" sz="500" b="1" dirty="0" err="1"/>
              <a:t>the</a:t>
            </a:r>
            <a:r>
              <a:rPr lang="de-DE" sz="500" b="1" dirty="0"/>
              <a:t> </a:t>
            </a:r>
            <a:r>
              <a:rPr lang="de-DE" sz="500" b="1" dirty="0" err="1"/>
              <a:t>sourceCode</a:t>
            </a:r>
            <a:r>
              <a:rPr lang="de-DE" sz="500" b="1" dirty="0"/>
              <a:t> in s3"</a:t>
            </a:r>
            <a:br>
              <a:rPr lang="de-DE" sz="500" b="1" dirty="0"/>
            </a:br>
            <a:r>
              <a:rPr lang="de-DE" sz="500" b="1" dirty="0"/>
              <a:t>    </a:t>
            </a:r>
            <a:r>
              <a:rPr lang="de-DE" sz="500" b="1" dirty="0" err="1"/>
              <a:t>EnableKeyRotation</a:t>
            </a:r>
            <a:r>
              <a:rPr lang="de-DE" sz="500" dirty="0"/>
              <a:t>: True</a:t>
            </a:r>
            <a:br>
              <a:rPr lang="de-DE" sz="500" dirty="0"/>
            </a:br>
            <a:r>
              <a:rPr lang="de-DE" sz="500" dirty="0"/>
              <a:t>    </a:t>
            </a:r>
            <a:r>
              <a:rPr lang="de-DE" sz="500" b="1" dirty="0" err="1"/>
              <a:t>KeyPolicy</a:t>
            </a:r>
            <a:r>
              <a:rPr lang="de-DE" sz="500" dirty="0"/>
              <a:t>:</a:t>
            </a:r>
            <a:br>
              <a:rPr lang="de-DE" sz="500" dirty="0"/>
            </a:br>
            <a:r>
              <a:rPr lang="de-DE" sz="500" dirty="0"/>
              <a:t>      </a:t>
            </a:r>
            <a:r>
              <a:rPr lang="de-DE" sz="500" b="1" dirty="0"/>
              <a:t>Version</a:t>
            </a:r>
            <a:r>
              <a:rPr lang="de-DE" sz="500" dirty="0"/>
              <a:t>: </a:t>
            </a:r>
            <a:r>
              <a:rPr lang="de-DE" sz="500" b="1" dirty="0"/>
              <a:t>"2012-10-17"</a:t>
            </a:r>
            <a:br>
              <a:rPr lang="de-DE" sz="500" b="1" dirty="0"/>
            </a:br>
            <a:r>
              <a:rPr lang="de-DE" sz="500" b="1" dirty="0"/>
              <a:t>      </a:t>
            </a:r>
            <a:r>
              <a:rPr lang="de-DE" sz="500" b="1" dirty="0" err="1"/>
              <a:t>Id</a:t>
            </a:r>
            <a:r>
              <a:rPr lang="de-DE" sz="500" dirty="0"/>
              <a:t>: !</a:t>
            </a:r>
            <a:r>
              <a:rPr lang="de-DE" sz="500" dirty="0" err="1"/>
              <a:t>Ref</a:t>
            </a:r>
            <a:r>
              <a:rPr lang="de-DE" sz="500" dirty="0"/>
              <a:t> AWS::</a:t>
            </a:r>
            <a:r>
              <a:rPr lang="de-DE" sz="500" dirty="0" err="1"/>
              <a:t>StackName</a:t>
            </a:r>
            <a:br>
              <a:rPr lang="de-DE" sz="500" dirty="0"/>
            </a:br>
            <a:r>
              <a:rPr lang="de-DE" sz="500" dirty="0"/>
              <a:t>      </a:t>
            </a:r>
            <a:r>
              <a:rPr lang="de-DE" sz="500" b="1" dirty="0"/>
              <a:t>Statement</a:t>
            </a:r>
            <a:r>
              <a:rPr lang="de-DE" sz="500" dirty="0"/>
              <a:t>:</a:t>
            </a:r>
            <a:br>
              <a:rPr lang="de-DE" sz="500" dirty="0"/>
            </a:br>
            <a:r>
              <a:rPr lang="de-DE" sz="500" dirty="0"/>
              <a:t>        - </a:t>
            </a:r>
            <a:r>
              <a:rPr lang="de-DE" sz="500" b="1" dirty="0"/>
              <a:t>Sid</a:t>
            </a:r>
            <a:r>
              <a:rPr lang="de-DE" sz="500" dirty="0"/>
              <a:t>: </a:t>
            </a:r>
            <a:r>
              <a:rPr lang="de-DE" sz="500" dirty="0" err="1"/>
              <a:t>Allows</a:t>
            </a:r>
            <a:r>
              <a:rPr lang="de-DE" sz="500" dirty="0"/>
              <a:t> </a:t>
            </a:r>
            <a:r>
              <a:rPr lang="de-DE" sz="500" dirty="0" err="1"/>
              <a:t>admin</a:t>
            </a:r>
            <a:r>
              <a:rPr lang="de-DE" sz="500" dirty="0"/>
              <a:t> </a:t>
            </a:r>
            <a:r>
              <a:rPr lang="de-DE" sz="500" dirty="0" err="1"/>
              <a:t>of</a:t>
            </a:r>
            <a:r>
              <a:rPr lang="de-DE" sz="500" dirty="0"/>
              <a:t> </a:t>
            </a:r>
            <a:r>
              <a:rPr lang="de-DE" sz="500" dirty="0" err="1"/>
              <a:t>the</a:t>
            </a:r>
            <a:r>
              <a:rPr lang="de-DE" sz="500" dirty="0"/>
              <a:t> </a:t>
            </a:r>
            <a:r>
              <a:rPr lang="de-DE" sz="500" dirty="0" err="1"/>
              <a:t>key</a:t>
            </a:r>
            <a:br>
              <a:rPr lang="de-DE" sz="500" dirty="0"/>
            </a:br>
            <a:r>
              <a:rPr lang="de-DE" sz="500" dirty="0"/>
              <a:t>          </a:t>
            </a:r>
            <a:r>
              <a:rPr lang="de-DE" sz="500" b="1" dirty="0" err="1"/>
              <a:t>Effect</a:t>
            </a:r>
            <a:r>
              <a:rPr lang="de-DE" sz="500" dirty="0"/>
              <a:t>: </a:t>
            </a:r>
            <a:r>
              <a:rPr lang="de-DE" sz="500" dirty="0" err="1"/>
              <a:t>Allow</a:t>
            </a:r>
            <a:br>
              <a:rPr lang="de-DE" sz="500" dirty="0"/>
            </a:br>
            <a:r>
              <a:rPr lang="de-DE" sz="500" dirty="0"/>
              <a:t>          </a:t>
            </a:r>
            <a:r>
              <a:rPr lang="de-DE" sz="500" b="1" dirty="0" err="1"/>
              <a:t>Principal</a:t>
            </a:r>
            <a:r>
              <a:rPr lang="de-DE" sz="500" dirty="0"/>
              <a:t>:</a:t>
            </a:r>
            <a:br>
              <a:rPr lang="de-DE" sz="500" dirty="0"/>
            </a:br>
            <a:r>
              <a:rPr lang="de-DE" sz="500" dirty="0"/>
              <a:t>            </a:t>
            </a:r>
            <a:r>
              <a:rPr lang="de-DE" sz="500" b="1" dirty="0"/>
              <a:t>AWS</a:t>
            </a:r>
            <a:r>
              <a:rPr lang="de-DE" sz="500" dirty="0"/>
              <a:t>:</a:t>
            </a:r>
            <a:br>
              <a:rPr lang="de-DE" sz="500" dirty="0"/>
            </a:br>
            <a:r>
              <a:rPr lang="de-DE" sz="500" dirty="0"/>
              <a:t>              - !Sub </a:t>
            </a:r>
            <a:r>
              <a:rPr lang="de-DE" sz="500" b="1" dirty="0"/>
              <a:t>"</a:t>
            </a:r>
            <a:r>
              <a:rPr lang="de-DE" sz="500" b="1" dirty="0" err="1"/>
              <a:t>arn:aws:iam</a:t>
            </a:r>
            <a:r>
              <a:rPr lang="de-DE" sz="500" b="1" dirty="0"/>
              <a:t>::${AWS::</a:t>
            </a:r>
            <a:r>
              <a:rPr lang="de-DE" sz="500" b="1" dirty="0" err="1"/>
              <a:t>AccountId</a:t>
            </a:r>
            <a:r>
              <a:rPr lang="de-DE" sz="500" b="1" dirty="0"/>
              <a:t>}:</a:t>
            </a:r>
            <a:r>
              <a:rPr lang="de-DE" sz="500" b="1" dirty="0" err="1"/>
              <a:t>root</a:t>
            </a:r>
            <a:r>
              <a:rPr lang="de-DE" sz="500" b="1" dirty="0"/>
              <a:t>"</a:t>
            </a:r>
            <a:br>
              <a:rPr lang="de-DE" sz="500" b="1" dirty="0"/>
            </a:br>
            <a:r>
              <a:rPr lang="de-DE" sz="500" b="1" dirty="0"/>
              <a:t>              </a:t>
            </a:r>
            <a:r>
              <a:rPr lang="de-DE" sz="500" i="1" dirty="0"/>
              <a:t>- !Sub "</a:t>
            </a:r>
            <a:r>
              <a:rPr lang="de-DE" sz="500" b="1" i="1" dirty="0" err="1"/>
              <a:t>arn:aws:iam</a:t>
            </a:r>
            <a:r>
              <a:rPr lang="de-DE" sz="500" b="1" i="1" dirty="0"/>
              <a:t>::${AWS::</a:t>
            </a:r>
            <a:r>
              <a:rPr lang="de-DE" sz="500" b="1" i="1" dirty="0" err="1"/>
              <a:t>AccountId</a:t>
            </a:r>
            <a:r>
              <a:rPr lang="de-DE" sz="500" b="1" i="1" dirty="0"/>
              <a:t>}:</a:t>
            </a:r>
            <a:r>
              <a:rPr lang="de-DE" sz="500" b="1" i="1" dirty="0" err="1"/>
              <a:t>role</a:t>
            </a:r>
            <a:r>
              <a:rPr lang="de-DE" sz="500" b="1" i="1" dirty="0"/>
              <a:t>/</a:t>
            </a:r>
            <a:r>
              <a:rPr lang="de-DE" sz="500" b="1" i="1" dirty="0" err="1"/>
              <a:t>pipelineCfBase-Role</a:t>
            </a:r>
            <a:r>
              <a:rPr lang="de-DE" sz="500" b="1" i="1" dirty="0"/>
              <a:t>"</a:t>
            </a:r>
            <a:br>
              <a:rPr lang="de-DE" sz="500" b="1" i="1" dirty="0"/>
            </a:br>
            <a:r>
              <a:rPr lang="de-DE" sz="500" i="1" dirty="0"/>
              <a:t>          </a:t>
            </a:r>
            <a:r>
              <a:rPr lang="de-DE" sz="500" b="1" dirty="0"/>
              <a:t>Action</a:t>
            </a:r>
            <a:r>
              <a:rPr lang="de-DE" sz="500" dirty="0"/>
              <a:t>:</a:t>
            </a:r>
            <a:br>
              <a:rPr lang="de-DE" sz="500" dirty="0"/>
            </a:br>
            <a:r>
              <a:rPr lang="de-DE" sz="500" dirty="0"/>
              <a:t>            - </a:t>
            </a:r>
            <a:r>
              <a:rPr lang="de-DE" sz="500" b="1" dirty="0"/>
              <a:t>"</a:t>
            </a:r>
            <a:r>
              <a:rPr lang="de-DE" sz="500" b="1" dirty="0" err="1"/>
              <a:t>kms</a:t>
            </a:r>
            <a:r>
              <a:rPr lang="de-DE" sz="500" b="1" dirty="0"/>
              <a:t>:*"</a:t>
            </a:r>
            <a:br>
              <a:rPr lang="de-DE" sz="500" b="1" dirty="0"/>
            </a:br>
            <a:r>
              <a:rPr lang="de-DE" sz="500" b="1" dirty="0"/>
              <a:t>          </a:t>
            </a:r>
            <a:r>
              <a:rPr lang="de-DE" sz="500" b="1" dirty="0" err="1"/>
              <a:t>Resource</a:t>
            </a:r>
            <a:r>
              <a:rPr lang="de-DE" sz="500" dirty="0"/>
              <a:t>: </a:t>
            </a:r>
            <a:r>
              <a:rPr lang="de-DE" sz="500" b="1" dirty="0"/>
              <a:t>"*"</a:t>
            </a:r>
            <a:br>
              <a:rPr lang="de-DE" sz="500" b="1" dirty="0"/>
            </a:br>
            <a:r>
              <a:rPr lang="de-DE" sz="500" b="1" dirty="0"/>
              <a:t>        </a:t>
            </a:r>
            <a:r>
              <a:rPr lang="de-DE" sz="500" dirty="0"/>
              <a:t>- </a:t>
            </a:r>
            <a:r>
              <a:rPr lang="de-DE" sz="500" b="1" dirty="0"/>
              <a:t>Sid</a:t>
            </a:r>
            <a:r>
              <a:rPr lang="de-DE" sz="500" dirty="0"/>
              <a:t>: </a:t>
            </a:r>
            <a:r>
              <a:rPr lang="de-DE" sz="500" b="1" dirty="0"/>
              <a:t>"</a:t>
            </a:r>
            <a:r>
              <a:rPr lang="de-DE" sz="500" b="1" dirty="0" err="1"/>
              <a:t>Allow</a:t>
            </a:r>
            <a:r>
              <a:rPr lang="de-DE" sz="500" b="1" dirty="0"/>
              <a:t> </a:t>
            </a:r>
            <a:r>
              <a:rPr lang="de-DE" sz="500" b="1" dirty="0" err="1"/>
              <a:t>use</a:t>
            </a:r>
            <a:r>
              <a:rPr lang="de-DE" sz="500" b="1" dirty="0"/>
              <a:t> </a:t>
            </a:r>
            <a:r>
              <a:rPr lang="de-DE" sz="500" b="1" dirty="0" err="1"/>
              <a:t>of</a:t>
            </a:r>
            <a:r>
              <a:rPr lang="de-DE" sz="500" b="1" dirty="0"/>
              <a:t> </a:t>
            </a:r>
            <a:r>
              <a:rPr lang="de-DE" sz="500" b="1" dirty="0" err="1"/>
              <a:t>the</a:t>
            </a:r>
            <a:r>
              <a:rPr lang="de-DE" sz="500" b="1" dirty="0"/>
              <a:t> </a:t>
            </a:r>
            <a:r>
              <a:rPr lang="de-DE" sz="500" b="1" dirty="0" err="1"/>
              <a:t>keys</a:t>
            </a:r>
            <a:r>
              <a:rPr lang="de-DE" sz="500" b="1" dirty="0"/>
              <a:t> </a:t>
            </a:r>
            <a:r>
              <a:rPr lang="de-DE" sz="500" b="1" dirty="0" err="1"/>
              <a:t>for</a:t>
            </a:r>
            <a:r>
              <a:rPr lang="de-DE" sz="500" b="1" dirty="0"/>
              <a:t> </a:t>
            </a:r>
            <a:r>
              <a:rPr lang="de-DE" sz="500" b="1" dirty="0" err="1"/>
              <a:t>ProdAccount</a:t>
            </a:r>
            <a:r>
              <a:rPr lang="de-DE" sz="500" b="1" dirty="0"/>
              <a:t>"</a:t>
            </a:r>
            <a:br>
              <a:rPr lang="de-DE" sz="500" b="1" dirty="0"/>
            </a:br>
            <a:r>
              <a:rPr lang="de-DE" sz="500" b="1" dirty="0"/>
              <a:t>          </a:t>
            </a:r>
            <a:r>
              <a:rPr lang="de-DE" sz="500" b="1" dirty="0" err="1"/>
              <a:t>Effect</a:t>
            </a:r>
            <a:r>
              <a:rPr lang="de-DE" sz="500" dirty="0"/>
              <a:t>: </a:t>
            </a:r>
            <a:r>
              <a:rPr lang="de-DE" sz="500" dirty="0" err="1"/>
              <a:t>Allow</a:t>
            </a:r>
            <a:br>
              <a:rPr lang="de-DE" sz="500" dirty="0"/>
            </a:br>
            <a:r>
              <a:rPr lang="de-DE" sz="500" dirty="0"/>
              <a:t>          </a:t>
            </a:r>
            <a:r>
              <a:rPr lang="de-DE" sz="500" b="1" dirty="0" err="1"/>
              <a:t>Principal</a:t>
            </a:r>
            <a:r>
              <a:rPr lang="de-DE" sz="500" dirty="0"/>
              <a:t>:</a:t>
            </a:r>
            <a:br>
              <a:rPr lang="de-DE" sz="500" dirty="0"/>
            </a:br>
            <a:r>
              <a:rPr lang="de-DE" sz="500" dirty="0"/>
              <a:t>            </a:t>
            </a:r>
            <a:r>
              <a:rPr lang="de-DE" sz="500" b="1" dirty="0"/>
              <a:t>AWS</a:t>
            </a:r>
            <a:r>
              <a:rPr lang="de-DE" sz="500" dirty="0"/>
              <a:t>:</a:t>
            </a:r>
            <a:br>
              <a:rPr lang="de-DE" sz="500" dirty="0"/>
            </a:br>
            <a:r>
              <a:rPr lang="de-DE" sz="500" dirty="0"/>
              <a:t>              - !Sub </a:t>
            </a:r>
            <a:r>
              <a:rPr lang="de-DE" sz="500" b="1" dirty="0"/>
              <a:t>"</a:t>
            </a:r>
            <a:r>
              <a:rPr lang="de-DE" sz="500" b="1" dirty="0" err="1"/>
              <a:t>arn:aws:iam</a:t>
            </a:r>
            <a:r>
              <a:rPr lang="de-DE" sz="500" b="1" dirty="0"/>
              <a:t>::${</a:t>
            </a:r>
            <a:r>
              <a:rPr lang="de-DE" sz="500" b="1" dirty="0" err="1"/>
              <a:t>ProdAccount</a:t>
            </a:r>
            <a:r>
              <a:rPr lang="de-DE" sz="500" b="1" dirty="0"/>
              <a:t>}:</a:t>
            </a:r>
            <a:r>
              <a:rPr lang="de-DE" sz="500" b="1" dirty="0" err="1"/>
              <a:t>root</a:t>
            </a:r>
            <a:r>
              <a:rPr lang="de-DE" sz="500" b="1" dirty="0"/>
              <a:t>“</a:t>
            </a:r>
            <a:br>
              <a:rPr lang="de-DE" sz="500" b="1" dirty="0"/>
            </a:br>
            <a:r>
              <a:rPr lang="de-DE" sz="500" b="1" dirty="0"/>
              <a:t>              - </a:t>
            </a:r>
            <a:r>
              <a:rPr lang="de-DE" sz="500" dirty="0"/>
              <a:t>!Sub </a:t>
            </a:r>
            <a:r>
              <a:rPr lang="de-DE" sz="500" b="1" dirty="0"/>
              <a:t>"</a:t>
            </a:r>
            <a:r>
              <a:rPr lang="de-DE" sz="500" b="1" dirty="0" err="1"/>
              <a:t>arn:aws:iam</a:t>
            </a:r>
            <a:r>
              <a:rPr lang="de-DE" sz="500" b="1" dirty="0"/>
              <a:t>::${</a:t>
            </a:r>
            <a:r>
              <a:rPr lang="de-DE" sz="500" b="1" dirty="0" err="1"/>
              <a:t>ProdAccount</a:t>
            </a:r>
            <a:r>
              <a:rPr lang="de-DE" sz="500" b="1" dirty="0"/>
              <a:t>}:</a:t>
            </a:r>
            <a:r>
              <a:rPr lang="de-DE" sz="500" b="1" dirty="0" err="1"/>
              <a:t>role</a:t>
            </a:r>
            <a:r>
              <a:rPr lang="de-DE" sz="500" b="1" dirty="0"/>
              <a:t>/</a:t>
            </a:r>
            <a:r>
              <a:rPr lang="de-DE" sz="500" b="1" dirty="0" err="1"/>
              <a:t>pipelineCfBase-ProdAcc-Role</a:t>
            </a:r>
            <a:r>
              <a:rPr lang="de-DE" sz="500" b="1" dirty="0"/>
              <a:t>"</a:t>
            </a:r>
            <a:br>
              <a:rPr lang="de-DE" sz="500" i="1" dirty="0"/>
            </a:br>
            <a:r>
              <a:rPr lang="de-DE" sz="500" i="1" dirty="0"/>
              <a:t>          </a:t>
            </a:r>
            <a:r>
              <a:rPr lang="de-DE" sz="500" b="1" dirty="0"/>
              <a:t>Action</a:t>
            </a:r>
            <a:r>
              <a:rPr lang="de-DE" sz="500" dirty="0"/>
              <a:t>:</a:t>
            </a:r>
            <a:br>
              <a:rPr lang="de-DE" sz="500" dirty="0"/>
            </a:br>
            <a:r>
              <a:rPr lang="de-DE" sz="500" dirty="0"/>
              <a:t>            - </a:t>
            </a:r>
            <a:r>
              <a:rPr lang="de-DE" sz="500" b="1" dirty="0"/>
              <a:t>"</a:t>
            </a:r>
            <a:r>
              <a:rPr lang="de-DE" sz="500" b="1" dirty="0" err="1"/>
              <a:t>kms</a:t>
            </a:r>
            <a:r>
              <a:rPr lang="de-DE" sz="500" b="1" dirty="0"/>
              <a:t>:*"</a:t>
            </a:r>
            <a:br>
              <a:rPr lang="de-DE" sz="500" b="1" dirty="0"/>
            </a:br>
            <a:r>
              <a:rPr lang="de-DE" sz="500" b="1" dirty="0"/>
              <a:t>          </a:t>
            </a:r>
            <a:r>
              <a:rPr lang="de-DE" sz="500" b="1" dirty="0" err="1"/>
              <a:t>Resource</a:t>
            </a:r>
            <a:r>
              <a:rPr lang="de-DE" sz="500" dirty="0"/>
              <a:t>: </a:t>
            </a:r>
            <a:r>
              <a:rPr lang="de-DE" sz="500" b="1" dirty="0"/>
              <a:t>"*"</a:t>
            </a:r>
            <a:endParaRPr lang="de-DE" sz="500" dirty="0"/>
          </a:p>
        </p:txBody>
      </p:sp>
      <p:pic>
        <p:nvPicPr>
          <p:cNvPr id="3" name="Graphic 8">
            <a:extLst>
              <a:ext uri="{FF2B5EF4-FFF2-40B4-BE49-F238E27FC236}">
                <a16:creationId xmlns:a16="http://schemas.microsoft.com/office/drawing/2014/main" id="{A3994198-FB8F-C34F-97BC-94C35A9DAE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61836" y="4140255"/>
            <a:ext cx="469900" cy="469900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DF45754B-0396-2E4B-9BB6-A161DC8F4263}"/>
              </a:ext>
            </a:extLst>
          </p:cNvPr>
          <p:cNvSpPr txBox="1"/>
          <p:nvPr/>
        </p:nvSpPr>
        <p:spPr>
          <a:xfrm>
            <a:off x="6623691" y="4244400"/>
            <a:ext cx="118624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>
                <a:solidFill>
                  <a:srgbClr val="FF0000"/>
                </a:solidFill>
              </a:rPr>
              <a:t>KMS Key</a:t>
            </a:r>
          </a:p>
        </p:txBody>
      </p:sp>
      <p:pic>
        <p:nvPicPr>
          <p:cNvPr id="5" name="Graphic 39">
            <a:extLst>
              <a:ext uri="{FF2B5EF4-FFF2-40B4-BE49-F238E27FC236}">
                <a16:creationId xmlns:a16="http://schemas.microsoft.com/office/drawing/2014/main" id="{47B62D88-7D44-F545-8DD6-BBA062A9EF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31641" y="3602033"/>
            <a:ext cx="451644" cy="451644"/>
          </a:xfrm>
          <a:prstGeom prst="rect">
            <a:avLst/>
          </a:prstGeom>
        </p:spPr>
      </p:pic>
      <p:sp>
        <p:nvSpPr>
          <p:cNvPr id="6" name="TextBox 42">
            <a:extLst>
              <a:ext uri="{FF2B5EF4-FFF2-40B4-BE49-F238E27FC236}">
                <a16:creationId xmlns:a16="http://schemas.microsoft.com/office/drawing/2014/main" id="{98D48829-4007-8C4E-9132-AB2CC99317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03578" y="4038081"/>
            <a:ext cx="74834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de-DE" sz="800" dirty="0"/>
              <a:t>AWS S3</a:t>
            </a:r>
            <a:br>
              <a:rPr lang="en-US" altLang="de-DE" sz="800" dirty="0"/>
            </a:br>
            <a:r>
              <a:rPr lang="en-US" altLang="de-DE" sz="800" dirty="0" err="1"/>
              <a:t>ArtifactStore</a:t>
            </a:r>
            <a:endParaRPr lang="en-US" altLang="de-DE" sz="800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DD3A25CC-4BA4-6D4C-AA9E-ADFA96D202C7}"/>
              </a:ext>
            </a:extLst>
          </p:cNvPr>
          <p:cNvSpPr txBox="1"/>
          <p:nvPr/>
        </p:nvSpPr>
        <p:spPr>
          <a:xfrm>
            <a:off x="8134660" y="5352396"/>
            <a:ext cx="3929743" cy="140038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500" b="1" dirty="0"/>
              <a:t>S3BucketPolicy</a:t>
            </a:r>
            <a:r>
              <a:rPr lang="de-DE" sz="500" dirty="0"/>
              <a:t>:</a:t>
            </a:r>
            <a:br>
              <a:rPr lang="de-DE" sz="500" dirty="0"/>
            </a:br>
            <a:r>
              <a:rPr lang="de-DE" sz="500" dirty="0"/>
              <a:t>  </a:t>
            </a:r>
            <a:r>
              <a:rPr lang="de-DE" sz="500" b="1" dirty="0"/>
              <a:t>Type</a:t>
            </a:r>
            <a:r>
              <a:rPr lang="de-DE" sz="500" dirty="0"/>
              <a:t>: AWS::S3::</a:t>
            </a:r>
            <a:r>
              <a:rPr lang="de-DE" sz="500" dirty="0" err="1"/>
              <a:t>BucketPolicy</a:t>
            </a:r>
            <a:br>
              <a:rPr lang="de-DE" sz="500" dirty="0"/>
            </a:br>
            <a:r>
              <a:rPr lang="de-DE" sz="500" dirty="0"/>
              <a:t>  </a:t>
            </a:r>
            <a:r>
              <a:rPr lang="de-DE" sz="500" b="1" dirty="0"/>
              <a:t>Properties</a:t>
            </a:r>
            <a:r>
              <a:rPr lang="de-DE" sz="500" dirty="0"/>
              <a:t>:</a:t>
            </a:r>
            <a:br>
              <a:rPr lang="de-DE" sz="500" dirty="0"/>
            </a:br>
            <a:r>
              <a:rPr lang="de-DE" sz="500" dirty="0"/>
              <a:t>    </a:t>
            </a:r>
            <a:r>
              <a:rPr lang="de-DE" sz="500" b="1" dirty="0" err="1"/>
              <a:t>Bucket</a:t>
            </a:r>
            <a:r>
              <a:rPr lang="de-DE" sz="500" dirty="0"/>
              <a:t>:</a:t>
            </a:r>
            <a:br>
              <a:rPr lang="de-DE" sz="500" dirty="0"/>
            </a:br>
            <a:r>
              <a:rPr lang="de-DE" sz="500" dirty="0"/>
              <a:t>      </a:t>
            </a:r>
            <a:r>
              <a:rPr lang="de-DE" sz="500" b="1" dirty="0" err="1"/>
              <a:t>Fn</a:t>
            </a:r>
            <a:r>
              <a:rPr lang="de-DE" sz="500" b="1" dirty="0"/>
              <a:t>::</a:t>
            </a:r>
            <a:r>
              <a:rPr lang="de-DE" sz="500" b="1" dirty="0" err="1"/>
              <a:t>ImportValue</a:t>
            </a:r>
            <a:r>
              <a:rPr lang="de-DE" sz="500" dirty="0"/>
              <a:t>: !Sub </a:t>
            </a:r>
            <a:r>
              <a:rPr lang="de-DE" sz="500" b="1" dirty="0"/>
              <a:t>"${</a:t>
            </a:r>
            <a:r>
              <a:rPr lang="de-DE" sz="500" b="1" dirty="0" err="1"/>
              <a:t>PreReqStack</a:t>
            </a:r>
            <a:r>
              <a:rPr lang="de-DE" sz="500" b="1" dirty="0"/>
              <a:t>}:S3ArtifactBucket"</a:t>
            </a:r>
            <a:br>
              <a:rPr lang="de-DE" sz="500" b="1" dirty="0"/>
            </a:br>
            <a:r>
              <a:rPr lang="de-DE" sz="500" b="1" dirty="0"/>
              <a:t>    </a:t>
            </a:r>
            <a:r>
              <a:rPr lang="de-DE" sz="500" b="1" dirty="0" err="1"/>
              <a:t>PolicyDocument</a:t>
            </a:r>
            <a:r>
              <a:rPr lang="de-DE" sz="500" dirty="0"/>
              <a:t>:</a:t>
            </a:r>
            <a:br>
              <a:rPr lang="de-DE" sz="500" dirty="0"/>
            </a:br>
            <a:r>
              <a:rPr lang="de-DE" sz="500" dirty="0"/>
              <a:t>      </a:t>
            </a:r>
            <a:r>
              <a:rPr lang="de-DE" sz="500" b="1" dirty="0"/>
              <a:t>Statement</a:t>
            </a:r>
            <a:r>
              <a:rPr lang="de-DE" sz="500" dirty="0"/>
              <a:t>:</a:t>
            </a:r>
            <a:br>
              <a:rPr lang="de-DE" sz="500" dirty="0"/>
            </a:br>
            <a:r>
              <a:rPr lang="de-DE" sz="500" dirty="0"/>
              <a:t>        - </a:t>
            </a:r>
            <a:r>
              <a:rPr lang="de-DE" sz="500" b="1" dirty="0"/>
              <a:t>Action</a:t>
            </a:r>
            <a:r>
              <a:rPr lang="de-DE" sz="500" dirty="0"/>
              <a:t>:</a:t>
            </a:r>
            <a:br>
              <a:rPr lang="de-DE" sz="500" dirty="0"/>
            </a:br>
            <a:r>
              <a:rPr lang="de-DE" sz="500" dirty="0"/>
              <a:t>            - s3:*</a:t>
            </a:r>
            <a:br>
              <a:rPr lang="de-DE" sz="500" dirty="0"/>
            </a:br>
            <a:r>
              <a:rPr lang="de-DE" sz="500" dirty="0"/>
              <a:t>          </a:t>
            </a:r>
            <a:r>
              <a:rPr lang="de-DE" sz="500" b="1" dirty="0" err="1"/>
              <a:t>Effect</a:t>
            </a:r>
            <a:r>
              <a:rPr lang="de-DE" sz="500" dirty="0"/>
              <a:t>: </a:t>
            </a:r>
            <a:r>
              <a:rPr lang="de-DE" sz="500" dirty="0" err="1"/>
              <a:t>Allow</a:t>
            </a:r>
            <a:br>
              <a:rPr lang="de-DE" sz="500" dirty="0"/>
            </a:br>
            <a:r>
              <a:rPr lang="de-DE" sz="500" dirty="0"/>
              <a:t>          </a:t>
            </a:r>
            <a:r>
              <a:rPr lang="de-DE" sz="500" b="1" dirty="0" err="1"/>
              <a:t>Resource</a:t>
            </a:r>
            <a:r>
              <a:rPr lang="de-DE" sz="500" dirty="0"/>
              <a:t>:</a:t>
            </a:r>
            <a:br>
              <a:rPr lang="de-DE" sz="500" dirty="0"/>
            </a:br>
            <a:r>
              <a:rPr lang="de-DE" sz="500" dirty="0"/>
              <a:t>            - </a:t>
            </a:r>
            <a:r>
              <a:rPr lang="de-DE" sz="500" b="1" dirty="0"/>
              <a:t>'arn:aws:s3:::</a:t>
            </a:r>
            <a:r>
              <a:rPr lang="de-DE" sz="500" b="1" dirty="0" err="1"/>
              <a:t>artifactbucket</a:t>
            </a:r>
            <a:r>
              <a:rPr lang="de-DE" sz="500" b="1" dirty="0"/>
              <a:t>-</a:t>
            </a:r>
            <a:r>
              <a:rPr lang="de-DE" sz="500" b="1" dirty="0" err="1"/>
              <a:t>smartoffice</a:t>
            </a:r>
            <a:r>
              <a:rPr lang="de-DE" sz="500" b="1" dirty="0"/>
              <a:t>-cf-</a:t>
            </a:r>
            <a:r>
              <a:rPr lang="de-DE" sz="500" b="1" dirty="0" err="1"/>
              <a:t>sourcecode</a:t>
            </a:r>
            <a:r>
              <a:rPr lang="de-DE" sz="500" b="1" dirty="0"/>
              <a:t>'</a:t>
            </a:r>
            <a:br>
              <a:rPr lang="de-DE" sz="500" b="1" dirty="0"/>
            </a:br>
            <a:r>
              <a:rPr lang="de-DE" sz="500" b="1" dirty="0"/>
              <a:t>            </a:t>
            </a:r>
            <a:r>
              <a:rPr lang="de-DE" sz="500" dirty="0"/>
              <a:t>- </a:t>
            </a:r>
            <a:r>
              <a:rPr lang="de-DE" sz="500" b="1" dirty="0"/>
              <a:t>'arn:aws:s3:::</a:t>
            </a:r>
            <a:r>
              <a:rPr lang="de-DE" sz="500" b="1" dirty="0" err="1"/>
              <a:t>artifactbucket</a:t>
            </a:r>
            <a:r>
              <a:rPr lang="de-DE" sz="500" b="1" dirty="0"/>
              <a:t>-</a:t>
            </a:r>
            <a:r>
              <a:rPr lang="de-DE" sz="500" b="1" dirty="0" err="1"/>
              <a:t>smartoffice</a:t>
            </a:r>
            <a:r>
              <a:rPr lang="de-DE" sz="500" b="1" dirty="0"/>
              <a:t>-cf-</a:t>
            </a:r>
            <a:r>
              <a:rPr lang="de-DE" sz="500" b="1" dirty="0" err="1"/>
              <a:t>sourcecode</a:t>
            </a:r>
            <a:r>
              <a:rPr lang="de-DE" sz="500" b="1" dirty="0"/>
              <a:t>/*'</a:t>
            </a:r>
            <a:br>
              <a:rPr lang="de-DE" sz="500" b="1" dirty="0"/>
            </a:br>
            <a:r>
              <a:rPr lang="de-DE" sz="500" b="1" dirty="0"/>
              <a:t>          </a:t>
            </a:r>
            <a:r>
              <a:rPr lang="de-DE" sz="500" b="1" dirty="0" err="1"/>
              <a:t>Principal</a:t>
            </a:r>
            <a:r>
              <a:rPr lang="de-DE" sz="500" dirty="0"/>
              <a:t>:</a:t>
            </a:r>
            <a:br>
              <a:rPr lang="de-DE" sz="500" dirty="0"/>
            </a:br>
            <a:r>
              <a:rPr lang="de-DE" sz="500" dirty="0"/>
              <a:t>            </a:t>
            </a:r>
            <a:r>
              <a:rPr lang="de-DE" sz="500" b="1" dirty="0"/>
              <a:t>AWS</a:t>
            </a:r>
            <a:r>
              <a:rPr lang="de-DE" sz="500" dirty="0"/>
              <a:t>:</a:t>
            </a:r>
            <a:br>
              <a:rPr lang="de-DE" sz="500" dirty="0"/>
            </a:br>
            <a:r>
              <a:rPr lang="de-DE" sz="500" dirty="0"/>
              <a:t>              - !Sub </a:t>
            </a:r>
            <a:r>
              <a:rPr lang="de-DE" sz="500" b="1" dirty="0"/>
              <a:t>'</a:t>
            </a:r>
            <a:r>
              <a:rPr lang="de-DE" sz="500" b="1" dirty="0" err="1"/>
              <a:t>arn:aws:iam</a:t>
            </a:r>
            <a:r>
              <a:rPr lang="de-DE" sz="500" b="1" dirty="0"/>
              <a:t>::${</a:t>
            </a:r>
            <a:r>
              <a:rPr lang="de-DE" sz="500" b="1" dirty="0" err="1"/>
              <a:t>ProdAccount</a:t>
            </a:r>
            <a:r>
              <a:rPr lang="de-DE" sz="500" b="1" dirty="0"/>
              <a:t>}:</a:t>
            </a:r>
            <a:r>
              <a:rPr lang="de-DE" sz="500" b="1" dirty="0" err="1"/>
              <a:t>role</a:t>
            </a:r>
            <a:r>
              <a:rPr lang="de-DE" sz="500" b="1" dirty="0"/>
              <a:t>/</a:t>
            </a:r>
            <a:r>
              <a:rPr lang="de-DE" sz="500" b="1" dirty="0" err="1"/>
              <a:t>pipelineCfBase-ProdAcc-Role</a:t>
            </a:r>
            <a:r>
              <a:rPr lang="de-DE" sz="500" b="1" dirty="0"/>
              <a:t>'</a:t>
            </a:r>
            <a:br>
              <a:rPr lang="de-DE" sz="500" b="1" dirty="0"/>
            </a:br>
            <a:r>
              <a:rPr lang="de-DE" sz="500" b="1" dirty="0"/>
              <a:t>              </a:t>
            </a:r>
            <a:r>
              <a:rPr lang="de-DE" sz="500" dirty="0"/>
              <a:t>- !Sub </a:t>
            </a:r>
            <a:r>
              <a:rPr lang="de-DE" sz="500" b="1" dirty="0"/>
              <a:t>"</a:t>
            </a:r>
            <a:r>
              <a:rPr lang="de-DE" sz="500" b="1" dirty="0" err="1"/>
              <a:t>arn:aws:iam</a:t>
            </a:r>
            <a:r>
              <a:rPr lang="de-DE" sz="500" b="1" dirty="0"/>
              <a:t>::${AWS::</a:t>
            </a:r>
            <a:r>
              <a:rPr lang="de-DE" sz="500" b="1" dirty="0" err="1"/>
              <a:t>AccountId</a:t>
            </a:r>
            <a:r>
              <a:rPr lang="de-DE" sz="500" b="1" dirty="0"/>
              <a:t>}:</a:t>
            </a:r>
            <a:r>
              <a:rPr lang="de-DE" sz="500" b="1" dirty="0" err="1"/>
              <a:t>role</a:t>
            </a:r>
            <a:r>
              <a:rPr lang="de-DE" sz="500" b="1" dirty="0"/>
              <a:t>/</a:t>
            </a:r>
            <a:r>
              <a:rPr lang="de-DE" sz="500" b="1" dirty="0" err="1"/>
              <a:t>pipelineCfBase-Role</a:t>
            </a:r>
            <a:r>
              <a:rPr lang="de-DE" sz="500" b="1" dirty="0"/>
              <a:t>"</a:t>
            </a:r>
            <a:endParaRPr lang="de-DE" sz="500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6E411BD1-3AA0-4F45-B290-3DA7D6B21FB6}"/>
              </a:ext>
            </a:extLst>
          </p:cNvPr>
          <p:cNvSpPr txBox="1"/>
          <p:nvPr/>
        </p:nvSpPr>
        <p:spPr>
          <a:xfrm>
            <a:off x="8134660" y="4376635"/>
            <a:ext cx="3929743" cy="93871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500" b="1" dirty="0" err="1"/>
              <a:t>ArtifactBucket</a:t>
            </a:r>
            <a:r>
              <a:rPr lang="de-DE" sz="500" dirty="0"/>
              <a:t>:</a:t>
            </a:r>
            <a:br>
              <a:rPr lang="de-DE" sz="500" dirty="0"/>
            </a:br>
            <a:r>
              <a:rPr lang="de-DE" sz="500" dirty="0"/>
              <a:t>  </a:t>
            </a:r>
            <a:r>
              <a:rPr lang="de-DE" sz="500" b="1" dirty="0"/>
              <a:t>Type</a:t>
            </a:r>
            <a:r>
              <a:rPr lang="de-DE" sz="500" dirty="0"/>
              <a:t>: AWS::S3::</a:t>
            </a:r>
            <a:r>
              <a:rPr lang="de-DE" sz="500" dirty="0" err="1"/>
              <a:t>Bucket</a:t>
            </a:r>
            <a:br>
              <a:rPr lang="de-DE" sz="500" dirty="0"/>
            </a:br>
            <a:r>
              <a:rPr lang="de-DE" sz="500" dirty="0"/>
              <a:t>  </a:t>
            </a:r>
            <a:r>
              <a:rPr lang="de-DE" sz="500" b="1" dirty="0" err="1"/>
              <a:t>DeletionPolicy</a:t>
            </a:r>
            <a:r>
              <a:rPr lang="de-DE" sz="500" dirty="0"/>
              <a:t>: </a:t>
            </a:r>
            <a:r>
              <a:rPr lang="de-DE" sz="500" dirty="0" err="1"/>
              <a:t>Retain</a:t>
            </a:r>
            <a:br>
              <a:rPr lang="de-DE" sz="500" dirty="0"/>
            </a:br>
            <a:r>
              <a:rPr lang="de-DE" sz="500" dirty="0"/>
              <a:t>  </a:t>
            </a:r>
            <a:r>
              <a:rPr lang="de-DE" sz="500" b="1" dirty="0" err="1"/>
              <a:t>DependsOn</a:t>
            </a:r>
            <a:r>
              <a:rPr lang="de-DE" sz="500" dirty="0"/>
              <a:t>: </a:t>
            </a:r>
            <a:r>
              <a:rPr lang="de-DE" sz="500" dirty="0" err="1"/>
              <a:t>KMSAlias</a:t>
            </a:r>
            <a:br>
              <a:rPr lang="de-DE" sz="500" dirty="0"/>
            </a:br>
            <a:r>
              <a:rPr lang="de-DE" sz="500" dirty="0"/>
              <a:t>  </a:t>
            </a:r>
            <a:r>
              <a:rPr lang="de-DE" sz="500" b="1" dirty="0"/>
              <a:t>Properties</a:t>
            </a:r>
            <a:r>
              <a:rPr lang="de-DE" sz="500" dirty="0"/>
              <a:t>:</a:t>
            </a:r>
            <a:br>
              <a:rPr lang="de-DE" sz="500" dirty="0"/>
            </a:br>
            <a:r>
              <a:rPr lang="de-DE" sz="500" dirty="0"/>
              <a:t>    </a:t>
            </a:r>
            <a:r>
              <a:rPr lang="de-DE" sz="500" b="1" dirty="0" err="1"/>
              <a:t>BucketName</a:t>
            </a:r>
            <a:r>
              <a:rPr lang="de-DE" sz="500" dirty="0"/>
              <a:t>: </a:t>
            </a:r>
            <a:r>
              <a:rPr lang="de-DE" sz="500" b="1" dirty="0"/>
              <a:t>"</a:t>
            </a:r>
            <a:r>
              <a:rPr lang="de-DE" sz="500" b="1" dirty="0" err="1"/>
              <a:t>artifactbucket</a:t>
            </a:r>
            <a:r>
              <a:rPr lang="de-DE" sz="500" b="1" dirty="0"/>
              <a:t>-</a:t>
            </a:r>
            <a:r>
              <a:rPr lang="de-DE" sz="500" b="1" dirty="0" err="1"/>
              <a:t>smartoffice</a:t>
            </a:r>
            <a:r>
              <a:rPr lang="de-DE" sz="500" b="1" dirty="0"/>
              <a:t>-cf-</a:t>
            </a:r>
            <a:r>
              <a:rPr lang="de-DE" sz="500" b="1" dirty="0" err="1"/>
              <a:t>sourcecode</a:t>
            </a:r>
            <a:r>
              <a:rPr lang="de-DE" sz="500" b="1" dirty="0"/>
              <a:t>"</a:t>
            </a:r>
            <a:br>
              <a:rPr lang="de-DE" sz="500" b="1" dirty="0"/>
            </a:br>
            <a:r>
              <a:rPr lang="de-DE" sz="500" b="1" dirty="0"/>
              <a:t>    </a:t>
            </a:r>
            <a:r>
              <a:rPr lang="de-DE" sz="500" b="1" dirty="0" err="1"/>
              <a:t>BucketEncryption</a:t>
            </a:r>
            <a:r>
              <a:rPr lang="de-DE" sz="500" dirty="0"/>
              <a:t>:</a:t>
            </a:r>
            <a:br>
              <a:rPr lang="de-DE" sz="500" dirty="0"/>
            </a:br>
            <a:r>
              <a:rPr lang="de-DE" sz="500" dirty="0"/>
              <a:t>      </a:t>
            </a:r>
            <a:r>
              <a:rPr lang="de-DE" sz="500" b="1" dirty="0" err="1"/>
              <a:t>ServerSideEncryptionConfiguration</a:t>
            </a:r>
            <a:r>
              <a:rPr lang="de-DE" sz="500" dirty="0"/>
              <a:t>:</a:t>
            </a:r>
            <a:br>
              <a:rPr lang="de-DE" sz="500" dirty="0"/>
            </a:br>
            <a:r>
              <a:rPr lang="de-DE" sz="500" dirty="0"/>
              <a:t>        - </a:t>
            </a:r>
            <a:r>
              <a:rPr lang="de-DE" sz="500" b="1" dirty="0" err="1"/>
              <a:t>ServerSideEncryptionByDefault</a:t>
            </a:r>
            <a:r>
              <a:rPr lang="de-DE" sz="500" dirty="0"/>
              <a:t>:</a:t>
            </a:r>
            <a:br>
              <a:rPr lang="de-DE" sz="500" dirty="0"/>
            </a:br>
            <a:r>
              <a:rPr lang="de-DE" sz="500" dirty="0"/>
              <a:t>            </a:t>
            </a:r>
            <a:r>
              <a:rPr lang="de-DE" sz="500" b="1" dirty="0" err="1"/>
              <a:t>KMSMasterKeyID</a:t>
            </a:r>
            <a:r>
              <a:rPr lang="de-DE" sz="500" dirty="0"/>
              <a:t>: !</a:t>
            </a:r>
            <a:r>
              <a:rPr lang="de-DE" sz="500" dirty="0" err="1"/>
              <a:t>Ref</a:t>
            </a:r>
            <a:r>
              <a:rPr lang="de-DE" sz="500" dirty="0"/>
              <a:t> </a:t>
            </a:r>
            <a:r>
              <a:rPr lang="de-DE" sz="500" dirty="0" err="1"/>
              <a:t>KMSKey</a:t>
            </a:r>
            <a:br>
              <a:rPr lang="de-DE" sz="500" dirty="0"/>
            </a:br>
            <a:r>
              <a:rPr lang="de-DE" sz="500" dirty="0"/>
              <a:t>            </a:t>
            </a:r>
            <a:r>
              <a:rPr lang="de-DE" sz="500" b="1" dirty="0" err="1"/>
              <a:t>SSEAlgorithm</a:t>
            </a:r>
            <a:r>
              <a:rPr lang="de-DE" sz="500" dirty="0"/>
              <a:t>: </a:t>
            </a:r>
            <a:r>
              <a:rPr lang="de-DE" sz="500" b="1" dirty="0"/>
              <a:t>'</a:t>
            </a:r>
            <a:r>
              <a:rPr lang="de-DE" sz="500" b="1" dirty="0" err="1"/>
              <a:t>aws:kms</a:t>
            </a:r>
            <a:r>
              <a:rPr lang="de-DE" sz="500" b="1" dirty="0"/>
              <a:t>'</a:t>
            </a:r>
            <a:endParaRPr lang="de-DE" sz="5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630266-8AEE-734E-8598-23EB7A5817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80171" y="626975"/>
            <a:ext cx="177802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de-DE" sz="1000" dirty="0"/>
              <a:t>AWS </a:t>
            </a:r>
            <a:r>
              <a:rPr lang="en-US" altLang="de-DE" sz="1000" dirty="0" err="1"/>
              <a:t>CodePipeline</a:t>
            </a:r>
            <a:br>
              <a:rPr lang="en-US" altLang="de-DE" sz="1000" dirty="0"/>
            </a:br>
            <a:r>
              <a:rPr lang="en-US" altLang="de-DE" sz="1000" dirty="0"/>
              <a:t>Base-Infrastructure</a:t>
            </a:r>
          </a:p>
        </p:txBody>
      </p:sp>
      <p:pic>
        <p:nvPicPr>
          <p:cNvPr id="10" name="Graphic 24">
            <a:extLst>
              <a:ext uri="{FF2B5EF4-FFF2-40B4-BE49-F238E27FC236}">
                <a16:creationId xmlns:a16="http://schemas.microsoft.com/office/drawing/2014/main" id="{037227F6-F874-214B-A2C0-19B2ABC01A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32854" y="182153"/>
            <a:ext cx="455327" cy="455327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5364C187-7DFE-324E-BB2B-AC81B2B9212D}"/>
              </a:ext>
            </a:extLst>
          </p:cNvPr>
          <p:cNvSpPr txBox="1"/>
          <p:nvPr/>
        </p:nvSpPr>
        <p:spPr>
          <a:xfrm>
            <a:off x="2632419" y="1812965"/>
            <a:ext cx="2317047" cy="4939814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de-DE" sz="500" b="1" dirty="0" err="1"/>
              <a:t>PipelineRole</a:t>
            </a:r>
            <a:r>
              <a:rPr lang="de-DE" sz="500" dirty="0"/>
              <a:t>:</a:t>
            </a:r>
            <a:br>
              <a:rPr lang="de-DE" sz="500" dirty="0"/>
            </a:br>
            <a:r>
              <a:rPr lang="de-DE" sz="500" dirty="0"/>
              <a:t>  </a:t>
            </a:r>
            <a:r>
              <a:rPr lang="de-DE" sz="500" b="1" dirty="0"/>
              <a:t>Type</a:t>
            </a:r>
            <a:r>
              <a:rPr lang="de-DE" sz="500" dirty="0"/>
              <a:t>: AWS::IAM::</a:t>
            </a:r>
            <a:r>
              <a:rPr lang="de-DE" sz="500" dirty="0" err="1"/>
              <a:t>Role</a:t>
            </a:r>
            <a:br>
              <a:rPr lang="de-DE" sz="500" dirty="0"/>
            </a:br>
            <a:r>
              <a:rPr lang="de-DE" sz="500" dirty="0"/>
              <a:t>  </a:t>
            </a:r>
            <a:r>
              <a:rPr lang="de-DE" sz="500" b="1" dirty="0"/>
              <a:t>Properties</a:t>
            </a:r>
            <a:r>
              <a:rPr lang="de-DE" sz="500" dirty="0"/>
              <a:t>:</a:t>
            </a:r>
            <a:br>
              <a:rPr lang="de-DE" sz="500" dirty="0"/>
            </a:br>
            <a:r>
              <a:rPr lang="de-DE" sz="500" dirty="0"/>
              <a:t>    </a:t>
            </a:r>
            <a:r>
              <a:rPr lang="de-DE" sz="500" b="1" dirty="0" err="1"/>
              <a:t>RoleName</a:t>
            </a:r>
            <a:r>
              <a:rPr lang="de-DE" sz="500" dirty="0"/>
              <a:t>: </a:t>
            </a:r>
            <a:r>
              <a:rPr lang="de-DE" sz="500" b="1" dirty="0"/>
              <a:t>"</a:t>
            </a:r>
            <a:r>
              <a:rPr lang="de-DE" sz="500" b="1" dirty="0" err="1"/>
              <a:t>pipelineCfBase-Role</a:t>
            </a:r>
            <a:r>
              <a:rPr lang="de-DE" sz="500" b="1" dirty="0"/>
              <a:t>"</a:t>
            </a:r>
            <a:br>
              <a:rPr lang="de-DE" sz="500" b="1" dirty="0"/>
            </a:br>
            <a:r>
              <a:rPr lang="de-DE" sz="500" b="1" dirty="0"/>
              <a:t>    </a:t>
            </a:r>
            <a:r>
              <a:rPr lang="de-DE" sz="500" b="1" dirty="0" err="1"/>
              <a:t>AssumeRolePolicyDocument</a:t>
            </a:r>
            <a:r>
              <a:rPr lang="de-DE" sz="500" dirty="0"/>
              <a:t>:</a:t>
            </a:r>
            <a:br>
              <a:rPr lang="de-DE" sz="500" dirty="0"/>
            </a:br>
            <a:r>
              <a:rPr lang="de-DE" sz="500" dirty="0"/>
              <a:t>      </a:t>
            </a:r>
            <a:r>
              <a:rPr lang="de-DE" sz="500" b="1" dirty="0"/>
              <a:t>Version</a:t>
            </a:r>
            <a:r>
              <a:rPr lang="de-DE" sz="500" dirty="0"/>
              <a:t>: 2012-10-17</a:t>
            </a:r>
            <a:br>
              <a:rPr lang="de-DE" sz="500" dirty="0"/>
            </a:br>
            <a:r>
              <a:rPr lang="de-DE" sz="500" dirty="0"/>
              <a:t>      </a:t>
            </a:r>
            <a:r>
              <a:rPr lang="de-DE" sz="500" b="1" dirty="0"/>
              <a:t>Statement</a:t>
            </a:r>
            <a:r>
              <a:rPr lang="de-DE" sz="500" dirty="0"/>
              <a:t>:</a:t>
            </a:r>
            <a:br>
              <a:rPr lang="de-DE" sz="500" dirty="0"/>
            </a:br>
            <a:r>
              <a:rPr lang="de-DE" sz="500" dirty="0"/>
              <a:t>        - </a:t>
            </a:r>
            <a:r>
              <a:rPr lang="de-DE" sz="500" b="1" dirty="0" err="1"/>
              <a:t>Effect</a:t>
            </a:r>
            <a:r>
              <a:rPr lang="de-DE" sz="500" dirty="0"/>
              <a:t>: </a:t>
            </a:r>
            <a:r>
              <a:rPr lang="de-DE" sz="500" dirty="0" err="1"/>
              <a:t>Allow</a:t>
            </a:r>
            <a:br>
              <a:rPr lang="de-DE" sz="500" dirty="0"/>
            </a:br>
            <a:r>
              <a:rPr lang="de-DE" sz="500" dirty="0"/>
              <a:t>          </a:t>
            </a:r>
            <a:r>
              <a:rPr lang="de-DE" sz="500" b="1" dirty="0" err="1"/>
              <a:t>Principal</a:t>
            </a:r>
            <a:r>
              <a:rPr lang="de-DE" sz="500" dirty="0"/>
              <a:t>:</a:t>
            </a:r>
            <a:br>
              <a:rPr lang="de-DE" sz="500" dirty="0"/>
            </a:br>
            <a:r>
              <a:rPr lang="de-DE" sz="500" dirty="0"/>
              <a:t>            </a:t>
            </a:r>
            <a:r>
              <a:rPr lang="de-DE" sz="500" b="1" dirty="0"/>
              <a:t>Service</a:t>
            </a:r>
            <a:r>
              <a:rPr lang="de-DE" sz="500" dirty="0"/>
              <a:t>:</a:t>
            </a:r>
            <a:br>
              <a:rPr lang="de-DE" sz="500" dirty="0"/>
            </a:br>
            <a:r>
              <a:rPr lang="de-DE" sz="500" dirty="0"/>
              <a:t>              - </a:t>
            </a:r>
            <a:r>
              <a:rPr lang="de-DE" sz="500" dirty="0" err="1"/>
              <a:t>codepipeline.amazonaws.com</a:t>
            </a:r>
            <a:br>
              <a:rPr lang="de-DE" sz="500" dirty="0"/>
            </a:br>
            <a:r>
              <a:rPr lang="de-DE" sz="500" dirty="0"/>
              <a:t>          </a:t>
            </a:r>
            <a:r>
              <a:rPr lang="de-DE" sz="500" b="1" dirty="0"/>
              <a:t>Action</a:t>
            </a:r>
            <a:r>
              <a:rPr lang="de-DE" sz="500" dirty="0"/>
              <a:t>:</a:t>
            </a:r>
            <a:br>
              <a:rPr lang="de-DE" sz="500" dirty="0"/>
            </a:br>
            <a:r>
              <a:rPr lang="de-DE" sz="500" dirty="0"/>
              <a:t>            - </a:t>
            </a:r>
            <a:r>
              <a:rPr lang="de-DE" sz="500" dirty="0" err="1"/>
              <a:t>sts:AssumeRole</a:t>
            </a:r>
            <a:br>
              <a:rPr lang="de-DE" sz="500" dirty="0"/>
            </a:br>
            <a:r>
              <a:rPr lang="de-DE" sz="500" dirty="0"/>
              <a:t>    </a:t>
            </a:r>
            <a:r>
              <a:rPr lang="de-DE" sz="500" b="1" dirty="0"/>
              <a:t>Path</a:t>
            </a:r>
            <a:r>
              <a:rPr lang="de-DE" sz="500" dirty="0"/>
              <a:t>: /</a:t>
            </a:r>
            <a:br>
              <a:rPr lang="de-DE" sz="500" dirty="0"/>
            </a:br>
            <a:r>
              <a:rPr lang="de-DE" sz="500" b="1" dirty="0" err="1"/>
              <a:t>PipelineRolePolicies</a:t>
            </a:r>
            <a:r>
              <a:rPr lang="de-DE" sz="500" dirty="0"/>
              <a:t>:</a:t>
            </a:r>
            <a:br>
              <a:rPr lang="de-DE" sz="500" dirty="0"/>
            </a:br>
            <a:r>
              <a:rPr lang="de-DE" sz="500" dirty="0"/>
              <a:t>  </a:t>
            </a:r>
            <a:r>
              <a:rPr lang="de-DE" sz="500" b="1" dirty="0"/>
              <a:t>Type</a:t>
            </a:r>
            <a:r>
              <a:rPr lang="de-DE" sz="500" dirty="0"/>
              <a:t>: AWS::IAM::</a:t>
            </a:r>
            <a:r>
              <a:rPr lang="de-DE" sz="500" dirty="0" err="1"/>
              <a:t>Policy</a:t>
            </a:r>
            <a:br>
              <a:rPr lang="de-DE" sz="500" dirty="0"/>
            </a:br>
            <a:r>
              <a:rPr lang="de-DE" sz="500" dirty="0"/>
              <a:t>  </a:t>
            </a:r>
            <a:r>
              <a:rPr lang="de-DE" sz="500" b="1" dirty="0" err="1"/>
              <a:t>DependsOn</a:t>
            </a:r>
            <a:r>
              <a:rPr lang="de-DE" sz="500" dirty="0"/>
              <a:t>: </a:t>
            </a:r>
            <a:r>
              <a:rPr lang="de-DE" sz="500" dirty="0" err="1"/>
              <a:t>PipelineRole</a:t>
            </a:r>
            <a:br>
              <a:rPr lang="de-DE" sz="500" dirty="0"/>
            </a:br>
            <a:r>
              <a:rPr lang="de-DE" sz="500" dirty="0"/>
              <a:t>  </a:t>
            </a:r>
            <a:r>
              <a:rPr lang="de-DE" sz="500" b="1" dirty="0"/>
              <a:t>Properties</a:t>
            </a:r>
            <a:r>
              <a:rPr lang="de-DE" sz="500" dirty="0"/>
              <a:t>:</a:t>
            </a:r>
            <a:br>
              <a:rPr lang="de-DE" sz="500" dirty="0"/>
            </a:br>
            <a:r>
              <a:rPr lang="de-DE" sz="500" dirty="0"/>
              <a:t>    </a:t>
            </a:r>
            <a:r>
              <a:rPr lang="de-DE" sz="500" b="1" dirty="0" err="1"/>
              <a:t>PolicyName</a:t>
            </a:r>
            <a:r>
              <a:rPr lang="de-DE" sz="500" dirty="0"/>
              <a:t>: </a:t>
            </a:r>
            <a:r>
              <a:rPr lang="de-DE" sz="500" b="1" dirty="0"/>
              <a:t>"</a:t>
            </a:r>
            <a:r>
              <a:rPr lang="de-DE" sz="500" b="1" dirty="0" err="1"/>
              <a:t>pipelineCfBase-Policies</a:t>
            </a:r>
            <a:r>
              <a:rPr lang="de-DE" sz="500" b="1" dirty="0"/>
              <a:t>"</a:t>
            </a:r>
            <a:br>
              <a:rPr lang="de-DE" sz="500" b="1" dirty="0"/>
            </a:br>
            <a:r>
              <a:rPr lang="de-DE" sz="500" b="1" dirty="0"/>
              <a:t>    </a:t>
            </a:r>
            <a:r>
              <a:rPr lang="de-DE" sz="500" b="1" dirty="0" err="1"/>
              <a:t>PolicyDocument</a:t>
            </a:r>
            <a:r>
              <a:rPr lang="de-DE" sz="500" dirty="0"/>
              <a:t>:</a:t>
            </a:r>
            <a:br>
              <a:rPr lang="de-DE" sz="500" dirty="0"/>
            </a:br>
            <a:r>
              <a:rPr lang="de-DE" sz="500" dirty="0"/>
              <a:t>      </a:t>
            </a:r>
            <a:r>
              <a:rPr lang="de-DE" sz="500" b="1" dirty="0"/>
              <a:t>Version</a:t>
            </a:r>
            <a:r>
              <a:rPr lang="de-DE" sz="500" dirty="0"/>
              <a:t>: 2012-10-17</a:t>
            </a:r>
            <a:br>
              <a:rPr lang="de-DE" sz="500" dirty="0"/>
            </a:br>
            <a:r>
              <a:rPr lang="de-DE" sz="500" dirty="0"/>
              <a:t>      </a:t>
            </a:r>
            <a:r>
              <a:rPr lang="de-DE" sz="500" b="1" dirty="0"/>
              <a:t>Statement</a:t>
            </a:r>
            <a:r>
              <a:rPr lang="de-DE" sz="500" dirty="0"/>
              <a:t>:</a:t>
            </a:r>
            <a:br>
              <a:rPr lang="de-DE" sz="500" dirty="0"/>
            </a:br>
            <a:r>
              <a:rPr lang="de-DE" sz="500" dirty="0"/>
              <a:t>        - </a:t>
            </a:r>
            <a:r>
              <a:rPr lang="de-DE" sz="500" b="1" dirty="0" err="1"/>
              <a:t>Effect</a:t>
            </a:r>
            <a:r>
              <a:rPr lang="de-DE" sz="500" dirty="0"/>
              <a:t>: </a:t>
            </a:r>
            <a:r>
              <a:rPr lang="de-DE" sz="500" dirty="0" err="1"/>
              <a:t>Allow</a:t>
            </a:r>
            <a:br>
              <a:rPr lang="de-DE" sz="500" dirty="0"/>
            </a:br>
            <a:r>
              <a:rPr lang="de-DE" sz="500" dirty="0"/>
              <a:t>          </a:t>
            </a:r>
            <a:r>
              <a:rPr lang="de-DE" sz="500" b="1" dirty="0"/>
              <a:t>Action</a:t>
            </a:r>
            <a:r>
              <a:rPr lang="de-DE" sz="500" dirty="0"/>
              <a:t>:</a:t>
            </a:r>
            <a:br>
              <a:rPr lang="de-DE" sz="500" dirty="0"/>
            </a:br>
            <a:r>
              <a:rPr lang="de-DE" sz="500" dirty="0"/>
              <a:t>            - </a:t>
            </a:r>
            <a:r>
              <a:rPr lang="de-DE" sz="500" dirty="0" err="1"/>
              <a:t>codepipeline</a:t>
            </a:r>
            <a:r>
              <a:rPr lang="de-DE" sz="500" dirty="0"/>
              <a:t>:*</a:t>
            </a:r>
            <a:br>
              <a:rPr lang="de-DE" sz="500" dirty="0"/>
            </a:br>
            <a:r>
              <a:rPr lang="de-DE" sz="500" dirty="0"/>
              <a:t>            - </a:t>
            </a:r>
            <a:r>
              <a:rPr lang="de-DE" sz="500" dirty="0" err="1"/>
              <a:t>iam:ListRoles</a:t>
            </a:r>
            <a:br>
              <a:rPr lang="de-DE" sz="500" dirty="0"/>
            </a:br>
            <a:r>
              <a:rPr lang="de-DE" sz="500" dirty="0"/>
              <a:t>            - </a:t>
            </a:r>
            <a:r>
              <a:rPr lang="de-DE" sz="500" dirty="0" err="1"/>
              <a:t>cloudformation</a:t>
            </a:r>
            <a:r>
              <a:rPr lang="de-DE" sz="500" dirty="0"/>
              <a:t>:*</a:t>
            </a:r>
            <a:br>
              <a:rPr lang="de-DE" sz="500" dirty="0"/>
            </a:br>
            <a:r>
              <a:rPr lang="de-DE" sz="500" dirty="0"/>
              <a:t>            - </a:t>
            </a:r>
            <a:r>
              <a:rPr lang="de-DE" sz="500" dirty="0" err="1"/>
              <a:t>iam:PassRole</a:t>
            </a:r>
            <a:br>
              <a:rPr lang="de-DE" sz="500" dirty="0"/>
            </a:br>
            <a:r>
              <a:rPr lang="de-DE" sz="500" dirty="0"/>
              <a:t>            - s3:ListAllMyBuckets</a:t>
            </a:r>
            <a:br>
              <a:rPr lang="de-DE" sz="500" dirty="0"/>
            </a:br>
            <a:r>
              <a:rPr lang="de-DE" sz="500" dirty="0"/>
              <a:t>            - s3:GetBucketLocation</a:t>
            </a:r>
            <a:br>
              <a:rPr lang="de-DE" sz="500" dirty="0"/>
            </a:br>
            <a:r>
              <a:rPr lang="de-DE" sz="500" dirty="0"/>
              <a:t>            - s3:*</a:t>
            </a:r>
            <a:br>
              <a:rPr lang="de-DE" sz="500" dirty="0"/>
            </a:br>
            <a:r>
              <a:rPr lang="de-DE" sz="500" dirty="0"/>
              <a:t>          </a:t>
            </a:r>
            <a:r>
              <a:rPr lang="de-DE" sz="500" b="1" dirty="0" err="1"/>
              <a:t>Resource</a:t>
            </a:r>
            <a:r>
              <a:rPr lang="de-DE" sz="500" dirty="0"/>
              <a:t>:</a:t>
            </a:r>
            <a:br>
              <a:rPr lang="de-DE" sz="500" dirty="0"/>
            </a:br>
            <a:r>
              <a:rPr lang="de-DE" sz="500" dirty="0"/>
              <a:t>            - </a:t>
            </a:r>
            <a:r>
              <a:rPr lang="de-DE" sz="500" b="1" dirty="0"/>
              <a:t>"*"</a:t>
            </a:r>
            <a:br>
              <a:rPr lang="de-DE" sz="500" b="1" dirty="0"/>
            </a:br>
            <a:r>
              <a:rPr lang="de-DE" sz="500" b="1" dirty="0"/>
              <a:t>        </a:t>
            </a:r>
            <a:r>
              <a:rPr lang="de-DE" sz="500" dirty="0"/>
              <a:t>- </a:t>
            </a:r>
            <a:r>
              <a:rPr lang="de-DE" sz="500" b="1" dirty="0" err="1"/>
              <a:t>Effect</a:t>
            </a:r>
            <a:r>
              <a:rPr lang="de-DE" sz="500" dirty="0"/>
              <a:t>: </a:t>
            </a:r>
            <a:r>
              <a:rPr lang="de-DE" sz="500" dirty="0" err="1"/>
              <a:t>Allow</a:t>
            </a:r>
            <a:br>
              <a:rPr lang="de-DE" sz="500" dirty="0"/>
            </a:br>
            <a:r>
              <a:rPr lang="de-DE" sz="500" dirty="0"/>
              <a:t>          </a:t>
            </a:r>
            <a:r>
              <a:rPr lang="de-DE" sz="500" b="1" dirty="0"/>
              <a:t>Action</a:t>
            </a:r>
            <a:r>
              <a:rPr lang="de-DE" sz="500" dirty="0"/>
              <a:t>:</a:t>
            </a:r>
            <a:br>
              <a:rPr lang="de-DE" sz="500" dirty="0"/>
            </a:br>
            <a:r>
              <a:rPr lang="de-DE" sz="500" dirty="0"/>
              <a:t>            - </a:t>
            </a:r>
            <a:r>
              <a:rPr lang="de-DE" sz="500" dirty="0" err="1"/>
              <a:t>kms:Decrypt</a:t>
            </a:r>
            <a:br>
              <a:rPr lang="de-DE" sz="500" dirty="0"/>
            </a:br>
            <a:r>
              <a:rPr lang="de-DE" sz="500" dirty="0"/>
              <a:t>          </a:t>
            </a:r>
            <a:r>
              <a:rPr lang="de-DE" sz="500" b="1" dirty="0" err="1"/>
              <a:t>Resource</a:t>
            </a:r>
            <a:r>
              <a:rPr lang="de-DE" sz="500" dirty="0"/>
              <a:t>:</a:t>
            </a:r>
            <a:br>
              <a:rPr lang="de-DE" sz="500" dirty="0"/>
            </a:br>
            <a:r>
              <a:rPr lang="de-DE" sz="500" dirty="0"/>
              <a:t>            </a:t>
            </a:r>
            <a:r>
              <a:rPr lang="de-DE" sz="500" b="1" dirty="0" err="1"/>
              <a:t>Fn</a:t>
            </a:r>
            <a:r>
              <a:rPr lang="de-DE" sz="500" b="1" dirty="0"/>
              <a:t>::</a:t>
            </a:r>
            <a:r>
              <a:rPr lang="de-DE" sz="500" b="1" dirty="0" err="1"/>
              <a:t>ImportValue</a:t>
            </a:r>
            <a:r>
              <a:rPr lang="de-DE" sz="500" dirty="0"/>
              <a:t>: !Sub </a:t>
            </a:r>
            <a:r>
              <a:rPr lang="de-DE" sz="500" b="1" dirty="0"/>
              <a:t>"${</a:t>
            </a:r>
            <a:r>
              <a:rPr lang="de-DE" sz="500" b="1" dirty="0" err="1"/>
              <a:t>PreReqStack</a:t>
            </a:r>
            <a:r>
              <a:rPr lang="de-DE" sz="500" b="1" dirty="0"/>
              <a:t>}:CMK-</a:t>
            </a:r>
            <a:r>
              <a:rPr lang="de-DE" sz="500" b="1" dirty="0" err="1"/>
              <a:t>Arn</a:t>
            </a:r>
            <a:r>
              <a:rPr lang="de-DE" sz="500" b="1" dirty="0"/>
              <a:t>"</a:t>
            </a:r>
            <a:br>
              <a:rPr lang="de-DE" sz="500" b="1" dirty="0"/>
            </a:br>
            <a:r>
              <a:rPr lang="de-DE" sz="500" b="1" dirty="0"/>
              <a:t>        </a:t>
            </a:r>
            <a:r>
              <a:rPr lang="de-DE" sz="500" dirty="0"/>
              <a:t>- </a:t>
            </a:r>
            <a:r>
              <a:rPr lang="de-DE" sz="500" b="1" dirty="0" err="1"/>
              <a:t>Effect</a:t>
            </a:r>
            <a:r>
              <a:rPr lang="de-DE" sz="500" dirty="0"/>
              <a:t>: </a:t>
            </a:r>
            <a:r>
              <a:rPr lang="de-DE" sz="500" dirty="0" err="1"/>
              <a:t>Allow</a:t>
            </a:r>
            <a:br>
              <a:rPr lang="de-DE" sz="500" dirty="0"/>
            </a:br>
            <a:r>
              <a:rPr lang="de-DE" sz="500" dirty="0"/>
              <a:t>          </a:t>
            </a:r>
            <a:r>
              <a:rPr lang="de-DE" sz="500" b="1" dirty="0"/>
              <a:t>Action</a:t>
            </a:r>
            <a:r>
              <a:rPr lang="de-DE" sz="500" dirty="0"/>
              <a:t>:</a:t>
            </a:r>
            <a:br>
              <a:rPr lang="de-DE" sz="500" dirty="0"/>
            </a:br>
            <a:r>
              <a:rPr lang="de-DE" sz="500" dirty="0"/>
              <a:t>            - s3:PutObject</a:t>
            </a:r>
            <a:br>
              <a:rPr lang="de-DE" sz="500" dirty="0"/>
            </a:br>
            <a:r>
              <a:rPr lang="de-DE" sz="500" dirty="0"/>
              <a:t>            - s3:GetBucketPolicy</a:t>
            </a:r>
            <a:br>
              <a:rPr lang="de-DE" sz="500" dirty="0"/>
            </a:br>
            <a:r>
              <a:rPr lang="de-DE" sz="500" dirty="0"/>
              <a:t>            - s3:GetObject</a:t>
            </a:r>
            <a:br>
              <a:rPr lang="de-DE" sz="500" dirty="0"/>
            </a:br>
            <a:r>
              <a:rPr lang="de-DE" sz="500" dirty="0"/>
              <a:t>            - s3:ListBucket</a:t>
            </a:r>
            <a:br>
              <a:rPr lang="de-DE" sz="500" dirty="0"/>
            </a:br>
            <a:r>
              <a:rPr lang="de-DE" sz="500" dirty="0"/>
              <a:t>          </a:t>
            </a:r>
            <a:r>
              <a:rPr lang="de-DE" sz="500" b="1" dirty="0" err="1"/>
              <a:t>Resource</a:t>
            </a:r>
            <a:r>
              <a:rPr lang="de-DE" sz="500" dirty="0"/>
              <a:t>:</a:t>
            </a:r>
            <a:br>
              <a:rPr lang="de-DE" sz="500" dirty="0"/>
            </a:br>
            <a:r>
              <a:rPr lang="de-DE" sz="500" dirty="0"/>
              <a:t>            - !</a:t>
            </a:r>
            <a:r>
              <a:rPr lang="de-DE" sz="500" dirty="0" err="1"/>
              <a:t>Join</a:t>
            </a:r>
            <a:br>
              <a:rPr lang="de-DE" sz="500" dirty="0"/>
            </a:br>
            <a:r>
              <a:rPr lang="de-DE" sz="500" dirty="0"/>
              <a:t>              - </a:t>
            </a:r>
            <a:r>
              <a:rPr lang="de-DE" sz="500" b="1" dirty="0"/>
              <a:t>''</a:t>
            </a:r>
            <a:br>
              <a:rPr lang="de-DE" sz="500" b="1" dirty="0"/>
            </a:br>
            <a:r>
              <a:rPr lang="de-DE" sz="500" b="1" dirty="0"/>
              <a:t>              </a:t>
            </a:r>
            <a:r>
              <a:rPr lang="de-DE" sz="500" dirty="0"/>
              <a:t>- - </a:t>
            </a:r>
            <a:r>
              <a:rPr lang="de-DE" sz="500" b="1" dirty="0"/>
              <a:t>'arn:aws:s3:::'</a:t>
            </a:r>
            <a:br>
              <a:rPr lang="de-DE" sz="500" b="1" dirty="0"/>
            </a:br>
            <a:r>
              <a:rPr lang="de-DE" sz="500" b="1" dirty="0"/>
              <a:t>                </a:t>
            </a:r>
            <a:r>
              <a:rPr lang="de-DE" sz="500" dirty="0"/>
              <a:t>- </a:t>
            </a:r>
            <a:r>
              <a:rPr lang="de-DE" sz="500" b="1" dirty="0" err="1"/>
              <a:t>Fn</a:t>
            </a:r>
            <a:r>
              <a:rPr lang="de-DE" sz="500" b="1" dirty="0"/>
              <a:t>::</a:t>
            </a:r>
            <a:r>
              <a:rPr lang="de-DE" sz="500" b="1" dirty="0" err="1"/>
              <a:t>ImportValue</a:t>
            </a:r>
            <a:r>
              <a:rPr lang="de-DE" sz="500" dirty="0"/>
              <a:t>: !Sub </a:t>
            </a:r>
            <a:r>
              <a:rPr lang="de-DE" sz="500" b="1" dirty="0"/>
              <a:t>"${</a:t>
            </a:r>
            <a:r>
              <a:rPr lang="de-DE" sz="500" b="1" dirty="0" err="1"/>
              <a:t>PreReqStack</a:t>
            </a:r>
            <a:r>
              <a:rPr lang="de-DE" sz="500" b="1" dirty="0"/>
              <a:t>}:S3ArtifactBucket"</a:t>
            </a:r>
            <a:br>
              <a:rPr lang="de-DE" sz="500" b="1" dirty="0"/>
            </a:br>
            <a:r>
              <a:rPr lang="de-DE" sz="500" b="1" dirty="0"/>
              <a:t>            </a:t>
            </a:r>
            <a:r>
              <a:rPr lang="de-DE" sz="500" dirty="0"/>
              <a:t>- !</a:t>
            </a:r>
            <a:r>
              <a:rPr lang="de-DE" sz="500" dirty="0" err="1"/>
              <a:t>Join</a:t>
            </a:r>
            <a:br>
              <a:rPr lang="de-DE" sz="500" dirty="0"/>
            </a:br>
            <a:r>
              <a:rPr lang="de-DE" sz="500" dirty="0"/>
              <a:t>                - </a:t>
            </a:r>
            <a:r>
              <a:rPr lang="de-DE" sz="500" b="1" dirty="0"/>
              <a:t>''</a:t>
            </a:r>
            <a:br>
              <a:rPr lang="de-DE" sz="500" b="1" dirty="0"/>
            </a:br>
            <a:r>
              <a:rPr lang="de-DE" sz="500" b="1" dirty="0"/>
              <a:t>                </a:t>
            </a:r>
            <a:r>
              <a:rPr lang="de-DE" sz="500" dirty="0"/>
              <a:t>- - </a:t>
            </a:r>
            <a:r>
              <a:rPr lang="de-DE" sz="500" b="1" dirty="0"/>
              <a:t>'arn:aws:s3:::'</a:t>
            </a:r>
            <a:br>
              <a:rPr lang="de-DE" sz="500" b="1" dirty="0"/>
            </a:br>
            <a:r>
              <a:rPr lang="de-DE" sz="500" b="1" dirty="0"/>
              <a:t>                  </a:t>
            </a:r>
            <a:r>
              <a:rPr lang="de-DE" sz="500" dirty="0"/>
              <a:t>- </a:t>
            </a:r>
            <a:r>
              <a:rPr lang="de-DE" sz="500" b="1" dirty="0" err="1"/>
              <a:t>Fn</a:t>
            </a:r>
            <a:r>
              <a:rPr lang="de-DE" sz="500" b="1" dirty="0"/>
              <a:t>::</a:t>
            </a:r>
            <a:r>
              <a:rPr lang="de-DE" sz="500" b="1" dirty="0" err="1"/>
              <a:t>ImportValue</a:t>
            </a:r>
            <a:r>
              <a:rPr lang="de-DE" sz="500" dirty="0"/>
              <a:t>: !Sub </a:t>
            </a:r>
            <a:r>
              <a:rPr lang="de-DE" sz="500" b="1" dirty="0"/>
              <a:t>"${</a:t>
            </a:r>
            <a:r>
              <a:rPr lang="de-DE" sz="500" b="1" dirty="0" err="1"/>
              <a:t>PreReqStack</a:t>
            </a:r>
            <a:r>
              <a:rPr lang="de-DE" sz="500" b="1" dirty="0"/>
              <a:t>}:S3ArtifactBucket"</a:t>
            </a:r>
            <a:br>
              <a:rPr lang="de-DE" sz="500" b="1" dirty="0"/>
            </a:br>
            <a:r>
              <a:rPr lang="de-DE" sz="500" b="1" dirty="0"/>
              <a:t>                  </a:t>
            </a:r>
            <a:r>
              <a:rPr lang="de-DE" sz="500" dirty="0"/>
              <a:t>- </a:t>
            </a:r>
            <a:r>
              <a:rPr lang="de-DE" sz="500" b="1" dirty="0"/>
              <a:t>'/*'</a:t>
            </a:r>
            <a:br>
              <a:rPr lang="de-DE" sz="500" b="1" dirty="0"/>
            </a:br>
            <a:r>
              <a:rPr lang="de-DE" sz="500" b="1" dirty="0"/>
              <a:t>        </a:t>
            </a:r>
            <a:r>
              <a:rPr lang="de-DE" sz="500" dirty="0"/>
              <a:t>- </a:t>
            </a:r>
            <a:r>
              <a:rPr lang="de-DE" sz="500" b="1" dirty="0" err="1"/>
              <a:t>Effect</a:t>
            </a:r>
            <a:r>
              <a:rPr lang="de-DE" sz="500" dirty="0"/>
              <a:t>: </a:t>
            </a:r>
            <a:r>
              <a:rPr lang="de-DE" sz="500" dirty="0" err="1"/>
              <a:t>Allow</a:t>
            </a:r>
            <a:br>
              <a:rPr lang="de-DE" sz="500" dirty="0"/>
            </a:br>
            <a:r>
              <a:rPr lang="de-DE" sz="500" dirty="0"/>
              <a:t>          </a:t>
            </a:r>
            <a:r>
              <a:rPr lang="de-DE" sz="500" b="1" dirty="0"/>
              <a:t>Action</a:t>
            </a:r>
            <a:r>
              <a:rPr lang="de-DE" sz="500" dirty="0"/>
              <a:t>:</a:t>
            </a:r>
            <a:br>
              <a:rPr lang="de-DE" sz="500" dirty="0"/>
            </a:br>
            <a:r>
              <a:rPr lang="de-DE" sz="500" dirty="0"/>
              <a:t>            - </a:t>
            </a:r>
            <a:r>
              <a:rPr lang="de-DE" sz="500" dirty="0" err="1"/>
              <a:t>sts:AssumeRole</a:t>
            </a:r>
            <a:br>
              <a:rPr lang="de-DE" sz="500" dirty="0"/>
            </a:br>
            <a:r>
              <a:rPr lang="de-DE" sz="500" dirty="0"/>
              <a:t>          </a:t>
            </a:r>
            <a:r>
              <a:rPr lang="de-DE" sz="500" b="1" dirty="0" err="1"/>
              <a:t>Resource</a:t>
            </a:r>
            <a:r>
              <a:rPr lang="de-DE" sz="500" dirty="0"/>
              <a:t>:</a:t>
            </a:r>
            <a:br>
              <a:rPr lang="de-DE" sz="500" dirty="0"/>
            </a:br>
            <a:r>
              <a:rPr lang="de-DE" sz="500" dirty="0"/>
              <a:t>            - !Sub </a:t>
            </a:r>
            <a:r>
              <a:rPr lang="de-DE" sz="500" b="1" dirty="0"/>
              <a:t>'</a:t>
            </a:r>
            <a:r>
              <a:rPr lang="de-DE" sz="500" b="1" dirty="0" err="1"/>
              <a:t>arn:aws:iam</a:t>
            </a:r>
            <a:r>
              <a:rPr lang="de-DE" sz="500" b="1" dirty="0"/>
              <a:t>::${</a:t>
            </a:r>
            <a:r>
              <a:rPr lang="de-DE" sz="500" b="1" dirty="0" err="1"/>
              <a:t>ProdAccount</a:t>
            </a:r>
            <a:r>
              <a:rPr lang="de-DE" sz="500" b="1" dirty="0"/>
              <a:t>}:</a:t>
            </a:r>
            <a:r>
              <a:rPr lang="de-DE" sz="500" b="1" dirty="0" err="1"/>
              <a:t>role</a:t>
            </a:r>
            <a:r>
              <a:rPr lang="de-DE" sz="500" b="1" dirty="0"/>
              <a:t>/</a:t>
            </a:r>
            <a:r>
              <a:rPr lang="de-DE" sz="500" b="1" dirty="0" err="1"/>
              <a:t>pipelineCfBase-ProdAcc-Role</a:t>
            </a:r>
            <a:r>
              <a:rPr lang="de-DE" sz="500" b="1" dirty="0"/>
              <a:t>'</a:t>
            </a:r>
            <a:br>
              <a:rPr lang="de-DE" sz="500" b="1" dirty="0"/>
            </a:br>
            <a:r>
              <a:rPr lang="de-DE" sz="500" b="1" dirty="0"/>
              <a:t>            </a:t>
            </a:r>
            <a:r>
              <a:rPr lang="de-DE" sz="500" dirty="0"/>
              <a:t>- </a:t>
            </a:r>
            <a:r>
              <a:rPr lang="de-DE" sz="500" b="1" dirty="0"/>
              <a:t>'</a:t>
            </a:r>
            <a:r>
              <a:rPr lang="de-DE" sz="500" b="1" dirty="0" err="1"/>
              <a:t>arn:aws:iam</a:t>
            </a:r>
            <a:r>
              <a:rPr lang="de-DE" sz="500" b="1" dirty="0"/>
              <a:t>::147376585776:role/</a:t>
            </a:r>
            <a:r>
              <a:rPr lang="de-DE" sz="500" b="1" dirty="0" err="1"/>
              <a:t>pipelineCfBase-Role</a:t>
            </a:r>
            <a:r>
              <a:rPr lang="de-DE" sz="500" b="1" dirty="0"/>
              <a:t>'</a:t>
            </a:r>
            <a:br>
              <a:rPr lang="de-DE" sz="500" b="1" dirty="0"/>
            </a:br>
            <a:r>
              <a:rPr lang="de-DE" sz="500" b="1" dirty="0"/>
              <a:t>    </a:t>
            </a:r>
            <a:r>
              <a:rPr lang="de-DE" sz="500" b="1" dirty="0" err="1"/>
              <a:t>Roles</a:t>
            </a:r>
            <a:r>
              <a:rPr lang="de-DE" sz="500" dirty="0"/>
              <a:t>:</a:t>
            </a:r>
            <a:br>
              <a:rPr lang="de-DE" sz="500" dirty="0"/>
            </a:br>
            <a:r>
              <a:rPr lang="de-DE" sz="500" dirty="0"/>
              <a:t>      - !</a:t>
            </a:r>
            <a:r>
              <a:rPr lang="de-DE" sz="500" dirty="0" err="1"/>
              <a:t>Ref</a:t>
            </a:r>
            <a:r>
              <a:rPr lang="de-DE" sz="500" dirty="0"/>
              <a:t> </a:t>
            </a:r>
            <a:r>
              <a:rPr lang="de-DE" sz="500" dirty="0" err="1"/>
              <a:t>PipelineRole</a:t>
            </a:r>
            <a:endParaRPr lang="de-DE" sz="500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1B21727C-982E-394A-A2F6-F9AD6464B9A1}"/>
              </a:ext>
            </a:extLst>
          </p:cNvPr>
          <p:cNvSpPr txBox="1"/>
          <p:nvPr/>
        </p:nvSpPr>
        <p:spPr>
          <a:xfrm>
            <a:off x="127597" y="785877"/>
            <a:ext cx="2354276" cy="5632311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de-DE" sz="400" b="1" dirty="0"/>
              <a:t>Pipeline</a:t>
            </a:r>
            <a:r>
              <a:rPr lang="de-DE" sz="400" dirty="0"/>
              <a:t>:</a:t>
            </a:r>
            <a:br>
              <a:rPr lang="de-DE" sz="400" dirty="0"/>
            </a:br>
            <a:r>
              <a:rPr lang="de-DE" sz="400" dirty="0"/>
              <a:t>  </a:t>
            </a:r>
            <a:r>
              <a:rPr lang="de-DE" sz="400" b="1" dirty="0"/>
              <a:t>Type</a:t>
            </a:r>
            <a:r>
              <a:rPr lang="de-DE" sz="400" dirty="0"/>
              <a:t>: AWS::</a:t>
            </a:r>
            <a:r>
              <a:rPr lang="de-DE" sz="400" dirty="0" err="1"/>
              <a:t>CodePipeline</a:t>
            </a:r>
            <a:r>
              <a:rPr lang="de-DE" sz="400" dirty="0"/>
              <a:t>::Pipeline</a:t>
            </a:r>
            <a:br>
              <a:rPr lang="de-DE" sz="400" dirty="0"/>
            </a:br>
            <a:r>
              <a:rPr lang="de-DE" sz="400" dirty="0"/>
              <a:t>  </a:t>
            </a:r>
            <a:r>
              <a:rPr lang="de-DE" sz="400" b="1" dirty="0" err="1"/>
              <a:t>DependsOn</a:t>
            </a:r>
            <a:r>
              <a:rPr lang="de-DE" sz="400" dirty="0"/>
              <a:t>:</a:t>
            </a:r>
            <a:br>
              <a:rPr lang="de-DE" sz="400" dirty="0"/>
            </a:br>
            <a:r>
              <a:rPr lang="de-DE" sz="400" dirty="0"/>
              <a:t>    - </a:t>
            </a:r>
            <a:r>
              <a:rPr lang="de-DE" sz="400" dirty="0" err="1"/>
              <a:t>PipelineRolePolicies</a:t>
            </a:r>
            <a:br>
              <a:rPr lang="de-DE" sz="400" dirty="0"/>
            </a:br>
            <a:r>
              <a:rPr lang="de-DE" sz="400" dirty="0"/>
              <a:t>    - S3BucketPolicy</a:t>
            </a:r>
            <a:br>
              <a:rPr lang="de-DE" sz="400" dirty="0"/>
            </a:br>
            <a:r>
              <a:rPr lang="de-DE" sz="400" dirty="0"/>
              <a:t>  </a:t>
            </a:r>
            <a:r>
              <a:rPr lang="de-DE" sz="400" b="1" dirty="0"/>
              <a:t>Properties</a:t>
            </a:r>
            <a:r>
              <a:rPr lang="de-DE" sz="400" dirty="0"/>
              <a:t>:</a:t>
            </a:r>
            <a:br>
              <a:rPr lang="de-DE" sz="400" dirty="0"/>
            </a:br>
            <a:r>
              <a:rPr lang="de-DE" sz="400" dirty="0"/>
              <a:t>    </a:t>
            </a:r>
            <a:r>
              <a:rPr lang="de-DE" sz="400" b="1" dirty="0" err="1"/>
              <a:t>ArtifactStore</a:t>
            </a:r>
            <a:r>
              <a:rPr lang="de-DE" sz="400" dirty="0"/>
              <a:t>:</a:t>
            </a:r>
            <a:br>
              <a:rPr lang="de-DE" sz="400" dirty="0"/>
            </a:br>
            <a:r>
              <a:rPr lang="de-DE" sz="400" dirty="0"/>
              <a:t>      </a:t>
            </a:r>
            <a:r>
              <a:rPr lang="de-DE" sz="400" b="1" dirty="0" err="1"/>
              <a:t>EncryptionKey</a:t>
            </a:r>
            <a:r>
              <a:rPr lang="de-DE" sz="400" dirty="0"/>
              <a:t>:</a:t>
            </a:r>
            <a:br>
              <a:rPr lang="de-DE" sz="400" dirty="0"/>
            </a:br>
            <a:r>
              <a:rPr lang="de-DE" sz="400" dirty="0"/>
              <a:t>        </a:t>
            </a:r>
            <a:r>
              <a:rPr lang="de-DE" sz="400" b="1" dirty="0" err="1"/>
              <a:t>Id</a:t>
            </a:r>
            <a:r>
              <a:rPr lang="de-DE" sz="400" dirty="0"/>
              <a:t>:</a:t>
            </a:r>
            <a:br>
              <a:rPr lang="de-DE" sz="400" dirty="0"/>
            </a:br>
            <a:r>
              <a:rPr lang="de-DE" sz="400" dirty="0"/>
              <a:t>          </a:t>
            </a:r>
            <a:r>
              <a:rPr lang="de-DE" sz="400" b="1" dirty="0" err="1"/>
              <a:t>Fn</a:t>
            </a:r>
            <a:r>
              <a:rPr lang="de-DE" sz="400" b="1" dirty="0"/>
              <a:t>::</a:t>
            </a:r>
            <a:r>
              <a:rPr lang="de-DE" sz="400" b="1" dirty="0" err="1"/>
              <a:t>ImportValue</a:t>
            </a:r>
            <a:r>
              <a:rPr lang="de-DE" sz="400" dirty="0"/>
              <a:t>: !Sub </a:t>
            </a:r>
            <a:r>
              <a:rPr lang="de-DE" sz="400" b="1" dirty="0"/>
              <a:t>"${</a:t>
            </a:r>
            <a:r>
              <a:rPr lang="de-DE" sz="400" b="1" dirty="0" err="1"/>
              <a:t>PreReqStack</a:t>
            </a:r>
            <a:r>
              <a:rPr lang="de-DE" sz="400" b="1" dirty="0"/>
              <a:t>}:CMK-</a:t>
            </a:r>
            <a:r>
              <a:rPr lang="de-DE" sz="400" b="1" dirty="0" err="1"/>
              <a:t>Arn</a:t>
            </a:r>
            <a:r>
              <a:rPr lang="de-DE" sz="400" b="1" dirty="0"/>
              <a:t>"</a:t>
            </a:r>
            <a:br>
              <a:rPr lang="de-DE" sz="400" b="1" dirty="0"/>
            </a:br>
            <a:r>
              <a:rPr lang="de-DE" sz="400" b="1" dirty="0"/>
              <a:t>        Type</a:t>
            </a:r>
            <a:r>
              <a:rPr lang="de-DE" sz="400" dirty="0"/>
              <a:t>: </a:t>
            </a:r>
            <a:r>
              <a:rPr lang="de-DE" sz="400" b="1" dirty="0"/>
              <a:t>"KMS"</a:t>
            </a:r>
            <a:br>
              <a:rPr lang="de-DE" sz="400" b="1" dirty="0"/>
            </a:br>
            <a:r>
              <a:rPr lang="de-DE" sz="400" b="1" dirty="0"/>
              <a:t>      Location</a:t>
            </a:r>
            <a:r>
              <a:rPr lang="de-DE" sz="400" dirty="0"/>
              <a:t>:</a:t>
            </a:r>
            <a:br>
              <a:rPr lang="de-DE" sz="400" dirty="0"/>
            </a:br>
            <a:r>
              <a:rPr lang="de-DE" sz="400" dirty="0"/>
              <a:t>        </a:t>
            </a:r>
            <a:r>
              <a:rPr lang="de-DE" sz="400" b="1" dirty="0" err="1"/>
              <a:t>Fn</a:t>
            </a:r>
            <a:r>
              <a:rPr lang="de-DE" sz="400" b="1" dirty="0"/>
              <a:t>::</a:t>
            </a:r>
            <a:r>
              <a:rPr lang="de-DE" sz="400" b="1" dirty="0" err="1"/>
              <a:t>ImportValue</a:t>
            </a:r>
            <a:r>
              <a:rPr lang="de-DE" sz="400" dirty="0"/>
              <a:t>: !Sub </a:t>
            </a:r>
            <a:r>
              <a:rPr lang="de-DE" sz="400" b="1" dirty="0"/>
              <a:t>"${</a:t>
            </a:r>
            <a:r>
              <a:rPr lang="de-DE" sz="400" b="1" dirty="0" err="1"/>
              <a:t>PreReqStack</a:t>
            </a:r>
            <a:r>
              <a:rPr lang="de-DE" sz="400" b="1" dirty="0"/>
              <a:t>}:S3ArtifactBucket"</a:t>
            </a:r>
            <a:br>
              <a:rPr lang="de-DE" sz="400" b="1" dirty="0"/>
            </a:br>
            <a:r>
              <a:rPr lang="de-DE" sz="400" b="1" dirty="0"/>
              <a:t>      Type</a:t>
            </a:r>
            <a:r>
              <a:rPr lang="de-DE" sz="400" dirty="0"/>
              <a:t>: </a:t>
            </a:r>
            <a:r>
              <a:rPr lang="de-DE" sz="400" b="1" dirty="0"/>
              <a:t>"S3"</a:t>
            </a:r>
            <a:br>
              <a:rPr lang="de-DE" sz="400" b="1" dirty="0"/>
            </a:br>
            <a:r>
              <a:rPr lang="de-DE" sz="400" b="1" dirty="0"/>
              <a:t>    Name</a:t>
            </a:r>
            <a:r>
              <a:rPr lang="de-DE" sz="400" dirty="0"/>
              <a:t>: </a:t>
            </a:r>
            <a:r>
              <a:rPr lang="de-DE" sz="400" b="1" dirty="0"/>
              <a:t>"</a:t>
            </a:r>
            <a:r>
              <a:rPr lang="de-DE" sz="400" b="1" dirty="0" err="1"/>
              <a:t>base-cfPipeline-dev</a:t>
            </a:r>
            <a:r>
              <a:rPr lang="de-DE" sz="400" b="1" dirty="0"/>
              <a:t>"</a:t>
            </a:r>
            <a:br>
              <a:rPr lang="de-DE" sz="400" b="1" dirty="0"/>
            </a:br>
            <a:r>
              <a:rPr lang="de-DE" sz="400" b="1" dirty="0"/>
              <a:t>    </a:t>
            </a:r>
            <a:r>
              <a:rPr lang="de-DE" sz="400" b="1" dirty="0" err="1"/>
              <a:t>RestartExecutionOnUpdate</a:t>
            </a:r>
            <a:r>
              <a:rPr lang="de-DE" sz="400" dirty="0"/>
              <a:t>: </a:t>
            </a:r>
            <a:r>
              <a:rPr lang="de-DE" sz="400" dirty="0" err="1"/>
              <a:t>False</a:t>
            </a:r>
            <a:br>
              <a:rPr lang="de-DE" sz="400" dirty="0"/>
            </a:br>
            <a:r>
              <a:rPr lang="de-DE" sz="400" dirty="0"/>
              <a:t>    </a:t>
            </a:r>
            <a:r>
              <a:rPr lang="de-DE" sz="400" b="1" dirty="0" err="1"/>
              <a:t>RoleArn</a:t>
            </a:r>
            <a:r>
              <a:rPr lang="de-DE" sz="400" dirty="0"/>
              <a:t>: !</a:t>
            </a:r>
            <a:r>
              <a:rPr lang="de-DE" sz="400" dirty="0" err="1"/>
              <a:t>GetAtt</a:t>
            </a:r>
            <a:r>
              <a:rPr lang="de-DE" sz="400" dirty="0"/>
              <a:t> </a:t>
            </a:r>
            <a:r>
              <a:rPr lang="de-DE" sz="400" dirty="0" err="1"/>
              <a:t>PipelineRole.Arn</a:t>
            </a:r>
            <a:br>
              <a:rPr lang="de-DE" sz="400" dirty="0"/>
            </a:br>
            <a:r>
              <a:rPr lang="de-DE" sz="400" dirty="0"/>
              <a:t>    </a:t>
            </a:r>
            <a:r>
              <a:rPr lang="de-DE" sz="400" b="1" dirty="0"/>
              <a:t>Stages</a:t>
            </a:r>
            <a:r>
              <a:rPr lang="de-DE" sz="400" dirty="0"/>
              <a:t>:</a:t>
            </a:r>
            <a:br>
              <a:rPr lang="de-DE" sz="400" dirty="0"/>
            </a:br>
            <a:r>
              <a:rPr lang="de-DE" sz="400" dirty="0"/>
              <a:t>      - </a:t>
            </a:r>
            <a:r>
              <a:rPr lang="de-DE" sz="400" b="1" dirty="0"/>
              <a:t>Name</a:t>
            </a:r>
            <a:r>
              <a:rPr lang="de-DE" sz="400" dirty="0"/>
              <a:t>: </a:t>
            </a:r>
            <a:r>
              <a:rPr lang="de-DE" sz="400" b="1" dirty="0"/>
              <a:t>"Checkout-</a:t>
            </a:r>
            <a:r>
              <a:rPr lang="de-DE" sz="400" b="1" dirty="0" err="1"/>
              <a:t>SourceCode</a:t>
            </a:r>
            <a:r>
              <a:rPr lang="de-DE" sz="400" b="1" dirty="0"/>
              <a:t>"</a:t>
            </a:r>
            <a:br>
              <a:rPr lang="de-DE" sz="400" b="1" dirty="0"/>
            </a:br>
            <a:r>
              <a:rPr lang="de-DE" sz="400" b="1" dirty="0"/>
              <a:t>        Actions</a:t>
            </a:r>
            <a:r>
              <a:rPr lang="de-DE" sz="400" dirty="0"/>
              <a:t>:</a:t>
            </a:r>
            <a:br>
              <a:rPr lang="de-DE" sz="400" dirty="0"/>
            </a:br>
            <a:r>
              <a:rPr lang="de-DE" sz="400" dirty="0"/>
              <a:t>          - </a:t>
            </a:r>
            <a:r>
              <a:rPr lang="de-DE" sz="400" b="1" dirty="0"/>
              <a:t>Name</a:t>
            </a:r>
            <a:r>
              <a:rPr lang="de-DE" sz="400" dirty="0"/>
              <a:t>: </a:t>
            </a:r>
            <a:r>
              <a:rPr lang="de-DE" sz="400" b="1" dirty="0"/>
              <a:t>"Checkout-</a:t>
            </a:r>
            <a:r>
              <a:rPr lang="de-DE" sz="400" b="1" dirty="0" err="1"/>
              <a:t>SourceCode</a:t>
            </a:r>
            <a:r>
              <a:rPr lang="de-DE" sz="400" b="1" dirty="0"/>
              <a:t>"</a:t>
            </a:r>
            <a:br>
              <a:rPr lang="de-DE" sz="400" b="1" dirty="0"/>
            </a:br>
            <a:r>
              <a:rPr lang="de-DE" sz="400" b="1" dirty="0"/>
              <a:t>            </a:t>
            </a:r>
            <a:r>
              <a:rPr lang="de-DE" sz="400" b="1" dirty="0" err="1"/>
              <a:t>ActionTypeId</a:t>
            </a:r>
            <a:r>
              <a:rPr lang="de-DE" sz="400" dirty="0"/>
              <a:t>:</a:t>
            </a:r>
            <a:br>
              <a:rPr lang="de-DE" sz="400" dirty="0"/>
            </a:br>
            <a:r>
              <a:rPr lang="de-DE" sz="400" dirty="0"/>
              <a:t>              </a:t>
            </a:r>
            <a:r>
              <a:rPr lang="de-DE" sz="400" b="1" dirty="0" err="1"/>
              <a:t>Category</a:t>
            </a:r>
            <a:r>
              <a:rPr lang="de-DE" sz="400" dirty="0"/>
              <a:t>: </a:t>
            </a:r>
            <a:r>
              <a:rPr lang="de-DE" sz="400" b="1" dirty="0"/>
              <a:t>"Source"</a:t>
            </a:r>
            <a:br>
              <a:rPr lang="de-DE" sz="400" b="1" dirty="0"/>
            </a:br>
            <a:r>
              <a:rPr lang="de-DE" sz="400" b="1" dirty="0"/>
              <a:t>              </a:t>
            </a:r>
            <a:r>
              <a:rPr lang="de-DE" sz="400" b="1" dirty="0" err="1"/>
              <a:t>Owner</a:t>
            </a:r>
            <a:r>
              <a:rPr lang="de-DE" sz="400" dirty="0"/>
              <a:t>: </a:t>
            </a:r>
            <a:r>
              <a:rPr lang="de-DE" sz="400" b="1" dirty="0"/>
              <a:t>"</a:t>
            </a:r>
            <a:r>
              <a:rPr lang="de-DE" sz="400" b="1" dirty="0" err="1"/>
              <a:t>ThirdParty</a:t>
            </a:r>
            <a:r>
              <a:rPr lang="de-DE" sz="400" b="1" dirty="0"/>
              <a:t>"</a:t>
            </a:r>
            <a:br>
              <a:rPr lang="de-DE" sz="400" b="1" dirty="0"/>
            </a:br>
            <a:r>
              <a:rPr lang="de-DE" sz="400" b="1" dirty="0"/>
              <a:t>              Provider</a:t>
            </a:r>
            <a:r>
              <a:rPr lang="de-DE" sz="400" dirty="0"/>
              <a:t>: </a:t>
            </a:r>
            <a:r>
              <a:rPr lang="de-DE" sz="400" b="1" dirty="0"/>
              <a:t>"</a:t>
            </a:r>
            <a:r>
              <a:rPr lang="de-DE" sz="400" b="1" dirty="0" err="1"/>
              <a:t>GitHub</a:t>
            </a:r>
            <a:r>
              <a:rPr lang="de-DE" sz="400" b="1" dirty="0"/>
              <a:t>"</a:t>
            </a:r>
            <a:br>
              <a:rPr lang="de-DE" sz="400" b="1" dirty="0"/>
            </a:br>
            <a:r>
              <a:rPr lang="de-DE" sz="400" b="1" dirty="0"/>
              <a:t>              Version</a:t>
            </a:r>
            <a:r>
              <a:rPr lang="de-DE" sz="400" dirty="0"/>
              <a:t>: </a:t>
            </a:r>
            <a:r>
              <a:rPr lang="de-DE" sz="400" b="1" dirty="0"/>
              <a:t>"1"</a:t>
            </a:r>
            <a:br>
              <a:rPr lang="de-DE" sz="400" b="1" dirty="0"/>
            </a:br>
            <a:r>
              <a:rPr lang="de-DE" sz="400" b="1" dirty="0"/>
              <a:t>            </a:t>
            </a:r>
            <a:r>
              <a:rPr lang="de-DE" sz="400" b="1" dirty="0" err="1"/>
              <a:t>Configuration</a:t>
            </a:r>
            <a:r>
              <a:rPr lang="de-DE" sz="400" dirty="0"/>
              <a:t>:</a:t>
            </a:r>
            <a:br>
              <a:rPr lang="de-DE" sz="400" dirty="0"/>
            </a:br>
            <a:r>
              <a:rPr lang="de-DE" sz="400" dirty="0"/>
              <a:t>              </a:t>
            </a:r>
            <a:r>
              <a:rPr lang="de-DE" sz="400" b="1" dirty="0" err="1"/>
              <a:t>Owner</a:t>
            </a:r>
            <a:r>
              <a:rPr lang="de-DE" sz="400" dirty="0"/>
              <a:t>: </a:t>
            </a:r>
            <a:r>
              <a:rPr lang="de-DE" sz="400" b="1" dirty="0"/>
              <a:t>"</a:t>
            </a:r>
            <a:r>
              <a:rPr lang="de-DE" sz="400" b="1" dirty="0" err="1"/>
              <a:t>smartoffice-cloudnative</a:t>
            </a:r>
            <a:r>
              <a:rPr lang="de-DE" sz="400" b="1" dirty="0"/>
              <a:t>"</a:t>
            </a:r>
            <a:br>
              <a:rPr lang="de-DE" sz="400" b="1" dirty="0"/>
            </a:br>
            <a:r>
              <a:rPr lang="de-DE" sz="400" b="1" dirty="0"/>
              <a:t>              </a:t>
            </a:r>
            <a:r>
              <a:rPr lang="de-DE" sz="400" b="1" dirty="0" err="1"/>
              <a:t>Repo</a:t>
            </a:r>
            <a:r>
              <a:rPr lang="de-DE" sz="400" dirty="0"/>
              <a:t>: </a:t>
            </a:r>
            <a:r>
              <a:rPr lang="de-DE" sz="400" b="1" dirty="0"/>
              <a:t>"</a:t>
            </a:r>
            <a:r>
              <a:rPr lang="de-DE" sz="400" b="1" dirty="0" err="1"/>
              <a:t>aws-infrastructure</a:t>
            </a:r>
            <a:r>
              <a:rPr lang="de-DE" sz="400" b="1" dirty="0"/>
              <a:t>"</a:t>
            </a:r>
            <a:br>
              <a:rPr lang="de-DE" sz="400" b="1" dirty="0"/>
            </a:br>
            <a:r>
              <a:rPr lang="de-DE" sz="400" b="1" dirty="0"/>
              <a:t>              </a:t>
            </a:r>
            <a:r>
              <a:rPr lang="de-DE" sz="400" b="1" dirty="0" err="1"/>
              <a:t>Branch</a:t>
            </a:r>
            <a:r>
              <a:rPr lang="de-DE" sz="400" dirty="0"/>
              <a:t>: </a:t>
            </a:r>
            <a:r>
              <a:rPr lang="de-DE" sz="400" b="1" dirty="0"/>
              <a:t>"</a:t>
            </a:r>
            <a:r>
              <a:rPr lang="de-DE" sz="400" b="1" dirty="0" err="1"/>
              <a:t>master</a:t>
            </a:r>
            <a:r>
              <a:rPr lang="de-DE" sz="400" b="1" dirty="0"/>
              <a:t>"</a:t>
            </a:r>
            <a:br>
              <a:rPr lang="de-DE" sz="400" b="1" dirty="0"/>
            </a:br>
            <a:r>
              <a:rPr lang="de-DE" sz="400" b="1" dirty="0"/>
              <a:t>              </a:t>
            </a:r>
            <a:r>
              <a:rPr lang="de-DE" sz="400" b="1" dirty="0" err="1"/>
              <a:t>PollForSourceChanges</a:t>
            </a:r>
            <a:r>
              <a:rPr lang="de-DE" sz="400" dirty="0"/>
              <a:t>: </a:t>
            </a:r>
            <a:r>
              <a:rPr lang="de-DE" sz="400" dirty="0" err="1"/>
              <a:t>False</a:t>
            </a:r>
            <a:br>
              <a:rPr lang="de-DE" sz="400" dirty="0"/>
            </a:br>
            <a:r>
              <a:rPr lang="de-DE" sz="400" dirty="0"/>
              <a:t>              </a:t>
            </a:r>
            <a:r>
              <a:rPr lang="de-DE" sz="400" b="1" dirty="0" err="1"/>
              <a:t>OAuthToken</a:t>
            </a:r>
            <a:r>
              <a:rPr lang="de-DE" sz="400" dirty="0"/>
              <a:t>: !</a:t>
            </a:r>
            <a:r>
              <a:rPr lang="de-DE" sz="400" dirty="0" err="1"/>
              <a:t>Ref</a:t>
            </a:r>
            <a:r>
              <a:rPr lang="de-DE" sz="400" dirty="0"/>
              <a:t> </a:t>
            </a:r>
            <a:r>
              <a:rPr lang="de-DE" sz="400" dirty="0" err="1"/>
              <a:t>gitHubOAuthToken</a:t>
            </a:r>
            <a:br>
              <a:rPr lang="de-DE" sz="400" dirty="0"/>
            </a:br>
            <a:r>
              <a:rPr lang="de-DE" sz="400" dirty="0"/>
              <a:t>            </a:t>
            </a:r>
            <a:r>
              <a:rPr lang="de-DE" sz="400" b="1" dirty="0" err="1"/>
              <a:t>OutputArtifacts</a:t>
            </a:r>
            <a:r>
              <a:rPr lang="de-DE" sz="400" dirty="0"/>
              <a:t>:</a:t>
            </a:r>
            <a:br>
              <a:rPr lang="de-DE" sz="400" dirty="0"/>
            </a:br>
            <a:r>
              <a:rPr lang="de-DE" sz="400" dirty="0"/>
              <a:t>              - </a:t>
            </a:r>
            <a:r>
              <a:rPr lang="de-DE" sz="400" b="1" dirty="0"/>
              <a:t>Name</a:t>
            </a:r>
            <a:r>
              <a:rPr lang="de-DE" sz="400" dirty="0"/>
              <a:t>: </a:t>
            </a:r>
            <a:r>
              <a:rPr lang="de-DE" sz="400" b="1" dirty="0"/>
              <a:t>"</a:t>
            </a:r>
            <a:r>
              <a:rPr lang="de-DE" sz="400" b="1" dirty="0" err="1"/>
              <a:t>SourceArtifact</a:t>
            </a:r>
            <a:r>
              <a:rPr lang="de-DE" sz="400" b="1" dirty="0"/>
              <a:t>"</a:t>
            </a:r>
            <a:br>
              <a:rPr lang="de-DE" sz="400" b="1" dirty="0"/>
            </a:br>
            <a:r>
              <a:rPr lang="de-DE" sz="400" b="1" dirty="0"/>
              <a:t>            </a:t>
            </a:r>
            <a:r>
              <a:rPr lang="de-DE" sz="400" b="1" dirty="0" err="1"/>
              <a:t>RunOrder</a:t>
            </a:r>
            <a:r>
              <a:rPr lang="de-DE" sz="400" dirty="0"/>
              <a:t>: 1</a:t>
            </a:r>
            <a:br>
              <a:rPr lang="de-DE" sz="400" dirty="0"/>
            </a:br>
            <a:r>
              <a:rPr lang="de-DE" sz="400" dirty="0"/>
              <a:t>      - </a:t>
            </a:r>
            <a:r>
              <a:rPr lang="de-DE" sz="400" b="1" dirty="0"/>
              <a:t>Name</a:t>
            </a:r>
            <a:r>
              <a:rPr lang="de-DE" sz="400" dirty="0"/>
              <a:t>: </a:t>
            </a:r>
            <a:r>
              <a:rPr lang="de-DE" sz="400" b="1" dirty="0"/>
              <a:t>"</a:t>
            </a:r>
            <a:r>
              <a:rPr lang="de-DE" sz="400" b="1" dirty="0" err="1"/>
              <a:t>Deploy-to-Production</a:t>
            </a:r>
            <a:r>
              <a:rPr lang="de-DE" sz="400" b="1" dirty="0"/>
              <a:t>"</a:t>
            </a:r>
            <a:br>
              <a:rPr lang="de-DE" sz="400" b="1" dirty="0"/>
            </a:br>
            <a:r>
              <a:rPr lang="de-DE" sz="400" b="1" dirty="0"/>
              <a:t>        Actions</a:t>
            </a:r>
            <a:r>
              <a:rPr lang="de-DE" sz="400" dirty="0"/>
              <a:t>:</a:t>
            </a:r>
            <a:br>
              <a:rPr lang="de-DE" sz="400" dirty="0"/>
            </a:br>
            <a:r>
              <a:rPr lang="de-DE" sz="400" dirty="0"/>
              <a:t>          - </a:t>
            </a:r>
            <a:r>
              <a:rPr lang="de-DE" sz="400" b="1" dirty="0"/>
              <a:t>Name</a:t>
            </a:r>
            <a:r>
              <a:rPr lang="de-DE" sz="400" dirty="0"/>
              <a:t>: </a:t>
            </a:r>
            <a:r>
              <a:rPr lang="de-DE" sz="400" b="1" dirty="0"/>
              <a:t>"</a:t>
            </a:r>
            <a:r>
              <a:rPr lang="de-DE" sz="400" b="1" dirty="0" err="1"/>
              <a:t>deploy</a:t>
            </a:r>
            <a:r>
              <a:rPr lang="de-DE" sz="400" b="1" dirty="0"/>
              <a:t>-base-</a:t>
            </a:r>
            <a:r>
              <a:rPr lang="de-DE" sz="400" b="1" dirty="0" err="1"/>
              <a:t>vpc</a:t>
            </a:r>
            <a:r>
              <a:rPr lang="de-DE" sz="400" b="1" dirty="0"/>
              <a:t>"</a:t>
            </a:r>
            <a:br>
              <a:rPr lang="de-DE" sz="400" b="1" dirty="0"/>
            </a:br>
            <a:r>
              <a:rPr lang="de-DE" sz="400" b="1" dirty="0"/>
              <a:t>            </a:t>
            </a:r>
            <a:r>
              <a:rPr lang="de-DE" sz="400" b="1" dirty="0" err="1"/>
              <a:t>ActionTypeId</a:t>
            </a:r>
            <a:r>
              <a:rPr lang="de-DE" sz="400" dirty="0"/>
              <a:t>:</a:t>
            </a:r>
            <a:br>
              <a:rPr lang="de-DE" sz="400" dirty="0"/>
            </a:br>
            <a:r>
              <a:rPr lang="de-DE" sz="400" dirty="0"/>
              <a:t>              </a:t>
            </a:r>
            <a:r>
              <a:rPr lang="de-DE" sz="400" b="1" dirty="0" err="1"/>
              <a:t>Category</a:t>
            </a:r>
            <a:r>
              <a:rPr lang="de-DE" sz="400" dirty="0"/>
              <a:t>: </a:t>
            </a:r>
            <a:r>
              <a:rPr lang="de-DE" sz="400" b="1" dirty="0"/>
              <a:t>"</a:t>
            </a:r>
            <a:r>
              <a:rPr lang="de-DE" sz="400" b="1" dirty="0" err="1"/>
              <a:t>Deploy</a:t>
            </a:r>
            <a:r>
              <a:rPr lang="de-DE" sz="400" b="1" dirty="0"/>
              <a:t>"</a:t>
            </a:r>
            <a:br>
              <a:rPr lang="de-DE" sz="400" b="1" dirty="0"/>
            </a:br>
            <a:r>
              <a:rPr lang="de-DE" sz="400" b="1" dirty="0"/>
              <a:t>              </a:t>
            </a:r>
            <a:r>
              <a:rPr lang="de-DE" sz="400" b="1" dirty="0" err="1"/>
              <a:t>Owner</a:t>
            </a:r>
            <a:r>
              <a:rPr lang="de-DE" sz="400" dirty="0"/>
              <a:t>: </a:t>
            </a:r>
            <a:r>
              <a:rPr lang="de-DE" sz="400" b="1" dirty="0"/>
              <a:t>"AWS"</a:t>
            </a:r>
            <a:br>
              <a:rPr lang="de-DE" sz="400" b="1" dirty="0"/>
            </a:br>
            <a:r>
              <a:rPr lang="de-DE" sz="400" b="1" dirty="0"/>
              <a:t>              Provider</a:t>
            </a:r>
            <a:r>
              <a:rPr lang="de-DE" sz="400" dirty="0"/>
              <a:t>: </a:t>
            </a:r>
            <a:r>
              <a:rPr lang="de-DE" sz="400" b="1" dirty="0"/>
              <a:t>"</a:t>
            </a:r>
            <a:r>
              <a:rPr lang="de-DE" sz="400" b="1" dirty="0" err="1"/>
              <a:t>CloudFormation</a:t>
            </a:r>
            <a:r>
              <a:rPr lang="de-DE" sz="400" b="1" dirty="0"/>
              <a:t>"</a:t>
            </a:r>
            <a:br>
              <a:rPr lang="de-DE" sz="400" b="1" dirty="0"/>
            </a:br>
            <a:r>
              <a:rPr lang="de-DE" sz="400" b="1" dirty="0"/>
              <a:t>              Version</a:t>
            </a:r>
            <a:r>
              <a:rPr lang="de-DE" sz="400" dirty="0"/>
              <a:t>: </a:t>
            </a:r>
            <a:r>
              <a:rPr lang="de-DE" sz="400" b="1" dirty="0"/>
              <a:t>"1"</a:t>
            </a:r>
            <a:br>
              <a:rPr lang="de-DE" sz="400" b="1" dirty="0"/>
            </a:br>
            <a:r>
              <a:rPr lang="de-DE" sz="400" b="1" dirty="0"/>
              <a:t>            </a:t>
            </a:r>
            <a:r>
              <a:rPr lang="de-DE" sz="400" b="1" dirty="0" err="1"/>
              <a:t>Configuration</a:t>
            </a:r>
            <a:r>
              <a:rPr lang="de-DE" sz="400" dirty="0"/>
              <a:t>:</a:t>
            </a:r>
            <a:br>
              <a:rPr lang="de-DE" sz="400" dirty="0"/>
            </a:br>
            <a:r>
              <a:rPr lang="de-DE" sz="400" dirty="0"/>
              <a:t>              </a:t>
            </a:r>
            <a:r>
              <a:rPr lang="de-DE" sz="400" b="1" dirty="0" err="1"/>
              <a:t>ActionMode</a:t>
            </a:r>
            <a:r>
              <a:rPr lang="de-DE" sz="400" dirty="0"/>
              <a:t>: </a:t>
            </a:r>
            <a:r>
              <a:rPr lang="de-DE" sz="400" b="1" dirty="0"/>
              <a:t>"CREATE_UPDATE"</a:t>
            </a:r>
            <a:br>
              <a:rPr lang="de-DE" sz="400" b="1" dirty="0"/>
            </a:br>
            <a:r>
              <a:rPr lang="de-DE" sz="400" b="1" dirty="0"/>
              <a:t>              </a:t>
            </a:r>
            <a:r>
              <a:rPr lang="de-DE" sz="400" b="1" dirty="0" err="1"/>
              <a:t>Capabilities</a:t>
            </a:r>
            <a:r>
              <a:rPr lang="de-DE" sz="400" dirty="0"/>
              <a:t>: </a:t>
            </a:r>
            <a:r>
              <a:rPr lang="de-DE" sz="400" b="1" dirty="0"/>
              <a:t>"CAPABILITY_NAMED_IAM,CAPABILITY_AUTO_EXPAND"</a:t>
            </a:r>
            <a:br>
              <a:rPr lang="de-DE" sz="400" b="1" dirty="0"/>
            </a:br>
            <a:r>
              <a:rPr lang="de-DE" sz="400" b="1" dirty="0"/>
              <a:t>              </a:t>
            </a:r>
            <a:r>
              <a:rPr lang="de-DE" sz="400" b="1" dirty="0" err="1"/>
              <a:t>StackName</a:t>
            </a:r>
            <a:r>
              <a:rPr lang="de-DE" sz="400" dirty="0"/>
              <a:t>: </a:t>
            </a:r>
            <a:r>
              <a:rPr lang="de-DE" sz="400" b="1" dirty="0"/>
              <a:t>"</a:t>
            </a:r>
            <a:r>
              <a:rPr lang="de-DE" sz="400" b="1" dirty="0" err="1"/>
              <a:t>base-vpc-dev</a:t>
            </a:r>
            <a:r>
              <a:rPr lang="de-DE" sz="400" b="1" dirty="0"/>
              <a:t>"</a:t>
            </a:r>
            <a:br>
              <a:rPr lang="de-DE" sz="400" b="1" dirty="0"/>
            </a:br>
            <a:r>
              <a:rPr lang="de-DE" sz="400" b="1" dirty="0"/>
              <a:t>              </a:t>
            </a:r>
            <a:r>
              <a:rPr lang="de-DE" sz="400" b="1" dirty="0" err="1"/>
              <a:t>RoleArn</a:t>
            </a:r>
            <a:r>
              <a:rPr lang="de-DE" sz="400" dirty="0"/>
              <a:t>: !Sub </a:t>
            </a:r>
            <a:r>
              <a:rPr lang="de-DE" sz="400" b="1" dirty="0"/>
              <a:t>"</a:t>
            </a:r>
            <a:r>
              <a:rPr lang="de-DE" sz="400" b="1" dirty="0" err="1"/>
              <a:t>arn:aws:iam</a:t>
            </a:r>
            <a:r>
              <a:rPr lang="de-DE" sz="400" b="1" dirty="0"/>
              <a:t>::${</a:t>
            </a:r>
            <a:r>
              <a:rPr lang="de-DE" sz="400" b="1" dirty="0" err="1"/>
              <a:t>ProdAccount</a:t>
            </a:r>
            <a:r>
              <a:rPr lang="de-DE" sz="400" b="1" dirty="0"/>
              <a:t>}:</a:t>
            </a:r>
            <a:r>
              <a:rPr lang="de-DE" sz="400" b="1" dirty="0" err="1"/>
              <a:t>role</a:t>
            </a:r>
            <a:r>
              <a:rPr lang="de-DE" sz="400" b="1" dirty="0"/>
              <a:t>/</a:t>
            </a:r>
            <a:r>
              <a:rPr lang="de-DE" sz="400" b="1" dirty="0" err="1"/>
              <a:t>cloudformationdeployer-role</a:t>
            </a:r>
            <a:r>
              <a:rPr lang="de-DE" sz="400" b="1" dirty="0"/>
              <a:t>"</a:t>
            </a:r>
            <a:br>
              <a:rPr lang="de-DE" sz="400" b="1" dirty="0"/>
            </a:br>
            <a:r>
              <a:rPr lang="de-DE" sz="400" b="1" dirty="0"/>
              <a:t>              </a:t>
            </a:r>
            <a:r>
              <a:rPr lang="de-DE" sz="400" b="1" dirty="0" err="1"/>
              <a:t>TemplateConfiguration</a:t>
            </a:r>
            <a:r>
              <a:rPr lang="de-DE" sz="400" dirty="0"/>
              <a:t>: </a:t>
            </a:r>
            <a:r>
              <a:rPr lang="de-DE" sz="400" b="1" dirty="0"/>
              <a:t>"</a:t>
            </a:r>
            <a:r>
              <a:rPr lang="de-DE" sz="400" b="1" dirty="0" err="1"/>
              <a:t>SourceArtifact</a:t>
            </a:r>
            <a:r>
              <a:rPr lang="de-DE" sz="400" b="1" dirty="0"/>
              <a:t>::</a:t>
            </a:r>
            <a:r>
              <a:rPr lang="de-DE" sz="400" b="1" dirty="0" err="1"/>
              <a:t>stacks</a:t>
            </a:r>
            <a:r>
              <a:rPr lang="de-DE" sz="400" b="1" dirty="0"/>
              <a:t>/</a:t>
            </a:r>
            <a:r>
              <a:rPr lang="de-DE" sz="400" b="1" dirty="0" err="1"/>
              <a:t>vpc</a:t>
            </a:r>
            <a:r>
              <a:rPr lang="de-DE" sz="400" b="1" dirty="0"/>
              <a:t>/</a:t>
            </a:r>
            <a:r>
              <a:rPr lang="de-DE" sz="400" b="1" dirty="0" err="1"/>
              <a:t>dev.json</a:t>
            </a:r>
            <a:r>
              <a:rPr lang="de-DE" sz="400" b="1" dirty="0"/>
              <a:t>"</a:t>
            </a:r>
            <a:br>
              <a:rPr lang="de-DE" sz="400" b="1" dirty="0"/>
            </a:br>
            <a:r>
              <a:rPr lang="de-DE" sz="400" b="1" dirty="0"/>
              <a:t>              </a:t>
            </a:r>
            <a:r>
              <a:rPr lang="de-DE" sz="400" b="1" dirty="0" err="1"/>
              <a:t>TemplatePath</a:t>
            </a:r>
            <a:r>
              <a:rPr lang="de-DE" sz="400" dirty="0"/>
              <a:t>: </a:t>
            </a:r>
            <a:r>
              <a:rPr lang="de-DE" sz="400" b="1" dirty="0"/>
              <a:t>"</a:t>
            </a:r>
            <a:r>
              <a:rPr lang="de-DE" sz="400" b="1" dirty="0" err="1"/>
              <a:t>SourceArtifact</a:t>
            </a:r>
            <a:r>
              <a:rPr lang="de-DE" sz="400" b="1" dirty="0"/>
              <a:t>::</a:t>
            </a:r>
            <a:r>
              <a:rPr lang="de-DE" sz="400" b="1" dirty="0" err="1"/>
              <a:t>stacks</a:t>
            </a:r>
            <a:r>
              <a:rPr lang="de-DE" sz="400" b="1" dirty="0"/>
              <a:t>/</a:t>
            </a:r>
            <a:r>
              <a:rPr lang="de-DE" sz="400" b="1" dirty="0" err="1"/>
              <a:t>vpc</a:t>
            </a:r>
            <a:r>
              <a:rPr lang="de-DE" sz="400" b="1" dirty="0"/>
              <a:t>/</a:t>
            </a:r>
            <a:r>
              <a:rPr lang="de-DE" sz="400" b="1" dirty="0" err="1"/>
              <a:t>template.yaml</a:t>
            </a:r>
            <a:r>
              <a:rPr lang="de-DE" sz="400" b="1" dirty="0"/>
              <a:t>"</a:t>
            </a:r>
            <a:br>
              <a:rPr lang="de-DE" sz="400" b="1" dirty="0"/>
            </a:br>
            <a:r>
              <a:rPr lang="de-DE" sz="400" b="1" dirty="0"/>
              <a:t>            </a:t>
            </a:r>
            <a:r>
              <a:rPr lang="de-DE" sz="400" b="1" dirty="0" err="1"/>
              <a:t>InputArtifacts</a:t>
            </a:r>
            <a:r>
              <a:rPr lang="de-DE" sz="400" dirty="0"/>
              <a:t>:</a:t>
            </a:r>
            <a:br>
              <a:rPr lang="de-DE" sz="400" dirty="0"/>
            </a:br>
            <a:r>
              <a:rPr lang="de-DE" sz="400" dirty="0"/>
              <a:t>              - </a:t>
            </a:r>
            <a:r>
              <a:rPr lang="de-DE" sz="400" b="1" dirty="0"/>
              <a:t>Name</a:t>
            </a:r>
            <a:r>
              <a:rPr lang="de-DE" sz="400" dirty="0"/>
              <a:t>: </a:t>
            </a:r>
            <a:r>
              <a:rPr lang="de-DE" sz="400" b="1" dirty="0"/>
              <a:t>"</a:t>
            </a:r>
            <a:r>
              <a:rPr lang="de-DE" sz="400" b="1" dirty="0" err="1"/>
              <a:t>SourceArtifact</a:t>
            </a:r>
            <a:r>
              <a:rPr lang="de-DE" sz="400" b="1" dirty="0"/>
              <a:t>"</a:t>
            </a:r>
            <a:br>
              <a:rPr lang="de-DE" sz="400" b="1" dirty="0"/>
            </a:br>
            <a:r>
              <a:rPr lang="de-DE" sz="400" b="1" dirty="0"/>
              <a:t>            </a:t>
            </a:r>
            <a:r>
              <a:rPr lang="de-DE" sz="400" b="1" dirty="0" err="1"/>
              <a:t>RoleArn</a:t>
            </a:r>
            <a:r>
              <a:rPr lang="de-DE" sz="400" dirty="0"/>
              <a:t>: !Sub </a:t>
            </a:r>
            <a:r>
              <a:rPr lang="de-DE" sz="400" b="1" dirty="0"/>
              <a:t>'</a:t>
            </a:r>
            <a:r>
              <a:rPr lang="de-DE" sz="400" b="1" dirty="0" err="1"/>
              <a:t>arn:aws:iam</a:t>
            </a:r>
            <a:r>
              <a:rPr lang="de-DE" sz="400" b="1" dirty="0"/>
              <a:t>::${</a:t>
            </a:r>
            <a:r>
              <a:rPr lang="de-DE" sz="400" b="1" dirty="0" err="1"/>
              <a:t>ProdAccount</a:t>
            </a:r>
            <a:r>
              <a:rPr lang="de-DE" sz="400" b="1" dirty="0"/>
              <a:t>}:</a:t>
            </a:r>
            <a:r>
              <a:rPr lang="de-DE" sz="400" b="1" dirty="0" err="1"/>
              <a:t>role</a:t>
            </a:r>
            <a:r>
              <a:rPr lang="de-DE" sz="400" b="1" dirty="0"/>
              <a:t>/</a:t>
            </a:r>
            <a:r>
              <a:rPr lang="de-DE" sz="400" b="1" dirty="0" err="1"/>
              <a:t>pipelineCfBase-ProdAcc-Role</a:t>
            </a:r>
            <a:r>
              <a:rPr lang="de-DE" sz="400" b="1" dirty="0"/>
              <a:t>'</a:t>
            </a:r>
            <a:br>
              <a:rPr lang="de-DE" sz="400" b="1" dirty="0"/>
            </a:br>
            <a:r>
              <a:rPr lang="de-DE" sz="400" b="1" dirty="0"/>
              <a:t>            </a:t>
            </a:r>
            <a:r>
              <a:rPr lang="de-DE" sz="400" b="1" dirty="0" err="1"/>
              <a:t>RunOrder</a:t>
            </a:r>
            <a:r>
              <a:rPr lang="de-DE" sz="400" dirty="0"/>
              <a:t>: 1</a:t>
            </a:r>
            <a:br>
              <a:rPr lang="de-DE" sz="400" dirty="0"/>
            </a:br>
            <a:br>
              <a:rPr lang="de-DE" sz="400" dirty="0"/>
            </a:br>
            <a:r>
              <a:rPr lang="de-DE" sz="400" dirty="0"/>
              <a:t>          - </a:t>
            </a:r>
            <a:r>
              <a:rPr lang="de-DE" sz="400" b="1" dirty="0"/>
              <a:t>Name</a:t>
            </a:r>
            <a:r>
              <a:rPr lang="de-DE" sz="400" dirty="0"/>
              <a:t>: </a:t>
            </a:r>
            <a:r>
              <a:rPr lang="de-DE" sz="400" b="1" dirty="0"/>
              <a:t>"</a:t>
            </a:r>
            <a:r>
              <a:rPr lang="de-DE" sz="400" b="1" dirty="0" err="1"/>
              <a:t>deploy</a:t>
            </a:r>
            <a:r>
              <a:rPr lang="de-DE" sz="400" b="1" dirty="0"/>
              <a:t>-base-</a:t>
            </a:r>
            <a:r>
              <a:rPr lang="de-DE" sz="400" b="1" dirty="0" err="1"/>
              <a:t>ecsCluster</a:t>
            </a:r>
            <a:r>
              <a:rPr lang="de-DE" sz="400" b="1" dirty="0"/>
              <a:t>"</a:t>
            </a:r>
            <a:br>
              <a:rPr lang="de-DE" sz="400" b="1" dirty="0"/>
            </a:br>
            <a:r>
              <a:rPr lang="de-DE" sz="400" b="1" dirty="0"/>
              <a:t>            </a:t>
            </a:r>
            <a:r>
              <a:rPr lang="de-DE" sz="400" b="1" dirty="0" err="1"/>
              <a:t>ActionTypeId</a:t>
            </a:r>
            <a:r>
              <a:rPr lang="de-DE" sz="400" dirty="0"/>
              <a:t>:</a:t>
            </a:r>
            <a:br>
              <a:rPr lang="de-DE" sz="400" dirty="0"/>
            </a:br>
            <a:r>
              <a:rPr lang="de-DE" sz="400" dirty="0"/>
              <a:t>              </a:t>
            </a:r>
            <a:r>
              <a:rPr lang="de-DE" sz="400" b="1" dirty="0" err="1"/>
              <a:t>Category</a:t>
            </a:r>
            <a:r>
              <a:rPr lang="de-DE" sz="400" dirty="0"/>
              <a:t>: </a:t>
            </a:r>
            <a:r>
              <a:rPr lang="de-DE" sz="400" b="1" dirty="0"/>
              <a:t>"</a:t>
            </a:r>
            <a:r>
              <a:rPr lang="de-DE" sz="400" b="1" dirty="0" err="1"/>
              <a:t>Deploy</a:t>
            </a:r>
            <a:r>
              <a:rPr lang="de-DE" sz="400" b="1" dirty="0"/>
              <a:t>"</a:t>
            </a:r>
            <a:br>
              <a:rPr lang="de-DE" sz="400" b="1" dirty="0"/>
            </a:br>
            <a:r>
              <a:rPr lang="de-DE" sz="400" b="1" dirty="0"/>
              <a:t>              </a:t>
            </a:r>
            <a:r>
              <a:rPr lang="de-DE" sz="400" b="1" dirty="0" err="1"/>
              <a:t>Owner</a:t>
            </a:r>
            <a:r>
              <a:rPr lang="de-DE" sz="400" dirty="0"/>
              <a:t>: </a:t>
            </a:r>
            <a:r>
              <a:rPr lang="de-DE" sz="400" b="1" dirty="0"/>
              <a:t>"AWS"</a:t>
            </a:r>
            <a:br>
              <a:rPr lang="de-DE" sz="400" b="1" dirty="0"/>
            </a:br>
            <a:r>
              <a:rPr lang="de-DE" sz="400" b="1" dirty="0"/>
              <a:t>              Provider</a:t>
            </a:r>
            <a:r>
              <a:rPr lang="de-DE" sz="400" dirty="0"/>
              <a:t>: </a:t>
            </a:r>
            <a:r>
              <a:rPr lang="de-DE" sz="400" b="1" dirty="0"/>
              <a:t>"</a:t>
            </a:r>
            <a:r>
              <a:rPr lang="de-DE" sz="400" b="1" dirty="0" err="1"/>
              <a:t>CloudFormation</a:t>
            </a:r>
            <a:r>
              <a:rPr lang="de-DE" sz="400" b="1" dirty="0"/>
              <a:t>"</a:t>
            </a:r>
            <a:br>
              <a:rPr lang="de-DE" sz="400" b="1" dirty="0"/>
            </a:br>
            <a:r>
              <a:rPr lang="de-DE" sz="400" b="1" dirty="0"/>
              <a:t>              Version</a:t>
            </a:r>
            <a:r>
              <a:rPr lang="de-DE" sz="400" dirty="0"/>
              <a:t>: </a:t>
            </a:r>
            <a:r>
              <a:rPr lang="de-DE" sz="400" b="1" dirty="0"/>
              <a:t>"1"</a:t>
            </a:r>
            <a:br>
              <a:rPr lang="de-DE" sz="400" b="1" dirty="0"/>
            </a:br>
            <a:r>
              <a:rPr lang="de-DE" sz="400" b="1" dirty="0"/>
              <a:t>            </a:t>
            </a:r>
            <a:r>
              <a:rPr lang="de-DE" sz="400" b="1" dirty="0" err="1"/>
              <a:t>Configuration</a:t>
            </a:r>
            <a:r>
              <a:rPr lang="de-DE" sz="400" dirty="0"/>
              <a:t>:</a:t>
            </a:r>
            <a:br>
              <a:rPr lang="de-DE" sz="400" dirty="0"/>
            </a:br>
            <a:r>
              <a:rPr lang="de-DE" sz="400" dirty="0"/>
              <a:t>              </a:t>
            </a:r>
            <a:r>
              <a:rPr lang="de-DE" sz="400" b="1" dirty="0" err="1"/>
              <a:t>ActionMode</a:t>
            </a:r>
            <a:r>
              <a:rPr lang="de-DE" sz="400" dirty="0"/>
              <a:t>: </a:t>
            </a:r>
            <a:r>
              <a:rPr lang="de-DE" sz="400" b="1" dirty="0"/>
              <a:t>"CREATE_UPDATE"</a:t>
            </a:r>
            <a:br>
              <a:rPr lang="de-DE" sz="400" b="1" dirty="0"/>
            </a:br>
            <a:r>
              <a:rPr lang="de-DE" sz="400" b="1" dirty="0"/>
              <a:t>              </a:t>
            </a:r>
            <a:r>
              <a:rPr lang="de-DE" sz="400" b="1" dirty="0" err="1"/>
              <a:t>Capabilities</a:t>
            </a:r>
            <a:r>
              <a:rPr lang="de-DE" sz="400" dirty="0"/>
              <a:t>: </a:t>
            </a:r>
            <a:r>
              <a:rPr lang="de-DE" sz="400" b="1" dirty="0"/>
              <a:t>"CAPABILITY_NAMED_IAM,CAPABILITY_AUTO_EXPAND"</a:t>
            </a:r>
            <a:br>
              <a:rPr lang="de-DE" sz="400" b="1" dirty="0"/>
            </a:br>
            <a:r>
              <a:rPr lang="de-DE" sz="400" b="1" dirty="0"/>
              <a:t>              </a:t>
            </a:r>
            <a:r>
              <a:rPr lang="de-DE" sz="400" b="1" dirty="0" err="1"/>
              <a:t>StackName</a:t>
            </a:r>
            <a:r>
              <a:rPr lang="de-DE" sz="400" dirty="0"/>
              <a:t>: </a:t>
            </a:r>
            <a:r>
              <a:rPr lang="de-DE" sz="400" b="1" dirty="0"/>
              <a:t>"</a:t>
            </a:r>
            <a:r>
              <a:rPr lang="de-DE" sz="400" b="1" dirty="0" err="1"/>
              <a:t>base-ecsCluster-dev</a:t>
            </a:r>
            <a:r>
              <a:rPr lang="de-DE" sz="400" b="1" dirty="0"/>
              <a:t>"</a:t>
            </a:r>
            <a:br>
              <a:rPr lang="de-DE" sz="400" b="1" dirty="0"/>
            </a:br>
            <a:r>
              <a:rPr lang="de-DE" sz="400" b="1" dirty="0"/>
              <a:t>              </a:t>
            </a:r>
            <a:r>
              <a:rPr lang="de-DE" sz="400" b="1" dirty="0" err="1"/>
              <a:t>RoleArn</a:t>
            </a:r>
            <a:r>
              <a:rPr lang="de-DE" sz="400" dirty="0"/>
              <a:t>: !Sub </a:t>
            </a:r>
            <a:r>
              <a:rPr lang="de-DE" sz="400" b="1" dirty="0"/>
              <a:t>"</a:t>
            </a:r>
            <a:r>
              <a:rPr lang="de-DE" sz="400" b="1" dirty="0" err="1"/>
              <a:t>arn:aws:iam</a:t>
            </a:r>
            <a:r>
              <a:rPr lang="de-DE" sz="400" b="1" dirty="0"/>
              <a:t>::${</a:t>
            </a:r>
            <a:r>
              <a:rPr lang="de-DE" sz="400" b="1" dirty="0" err="1"/>
              <a:t>ProdAccount</a:t>
            </a:r>
            <a:r>
              <a:rPr lang="de-DE" sz="400" b="1" dirty="0"/>
              <a:t>}:</a:t>
            </a:r>
            <a:r>
              <a:rPr lang="de-DE" sz="400" b="1" dirty="0" err="1"/>
              <a:t>role</a:t>
            </a:r>
            <a:r>
              <a:rPr lang="de-DE" sz="400" b="1" dirty="0"/>
              <a:t>/</a:t>
            </a:r>
            <a:r>
              <a:rPr lang="de-DE" sz="400" b="1" dirty="0" err="1"/>
              <a:t>cloudformationdeployer-role</a:t>
            </a:r>
            <a:r>
              <a:rPr lang="de-DE" sz="400" b="1" dirty="0"/>
              <a:t>"</a:t>
            </a:r>
            <a:br>
              <a:rPr lang="de-DE" sz="400" b="1" dirty="0"/>
            </a:br>
            <a:r>
              <a:rPr lang="de-DE" sz="400" b="1" dirty="0"/>
              <a:t>              </a:t>
            </a:r>
            <a:r>
              <a:rPr lang="de-DE" sz="400" b="1" dirty="0" err="1"/>
              <a:t>TemplateConfiguration</a:t>
            </a:r>
            <a:r>
              <a:rPr lang="de-DE" sz="400" dirty="0"/>
              <a:t>: </a:t>
            </a:r>
            <a:r>
              <a:rPr lang="de-DE" sz="400" b="1" dirty="0"/>
              <a:t>"</a:t>
            </a:r>
            <a:r>
              <a:rPr lang="de-DE" sz="400" b="1" dirty="0" err="1"/>
              <a:t>SourceArtifact</a:t>
            </a:r>
            <a:r>
              <a:rPr lang="de-DE" sz="400" b="1" dirty="0"/>
              <a:t>::</a:t>
            </a:r>
            <a:r>
              <a:rPr lang="de-DE" sz="400" b="1" dirty="0" err="1"/>
              <a:t>stacks</a:t>
            </a:r>
            <a:r>
              <a:rPr lang="de-DE" sz="400" b="1" dirty="0"/>
              <a:t>/</a:t>
            </a:r>
            <a:r>
              <a:rPr lang="de-DE" sz="400" b="1" dirty="0" err="1"/>
              <a:t>ecs</a:t>
            </a:r>
            <a:r>
              <a:rPr lang="de-DE" sz="400" b="1" dirty="0"/>
              <a:t>-cluster/</a:t>
            </a:r>
            <a:r>
              <a:rPr lang="de-DE" sz="400" b="1" dirty="0" err="1"/>
              <a:t>dev.json</a:t>
            </a:r>
            <a:r>
              <a:rPr lang="de-DE" sz="400" b="1" dirty="0"/>
              <a:t>"</a:t>
            </a:r>
            <a:br>
              <a:rPr lang="de-DE" sz="400" b="1" dirty="0"/>
            </a:br>
            <a:r>
              <a:rPr lang="de-DE" sz="400" b="1" dirty="0"/>
              <a:t>              </a:t>
            </a:r>
            <a:r>
              <a:rPr lang="de-DE" sz="400" b="1" dirty="0" err="1"/>
              <a:t>TemplatePath</a:t>
            </a:r>
            <a:r>
              <a:rPr lang="de-DE" sz="400" dirty="0"/>
              <a:t>: </a:t>
            </a:r>
            <a:r>
              <a:rPr lang="de-DE" sz="400" b="1" dirty="0"/>
              <a:t>"</a:t>
            </a:r>
            <a:r>
              <a:rPr lang="de-DE" sz="400" b="1" dirty="0" err="1"/>
              <a:t>SourceArtifact</a:t>
            </a:r>
            <a:r>
              <a:rPr lang="de-DE" sz="400" b="1" dirty="0"/>
              <a:t>::</a:t>
            </a:r>
            <a:r>
              <a:rPr lang="de-DE" sz="400" b="1" dirty="0" err="1"/>
              <a:t>stacks</a:t>
            </a:r>
            <a:r>
              <a:rPr lang="de-DE" sz="400" b="1" dirty="0"/>
              <a:t>/</a:t>
            </a:r>
            <a:r>
              <a:rPr lang="de-DE" sz="400" b="1" dirty="0" err="1"/>
              <a:t>ecs</a:t>
            </a:r>
            <a:r>
              <a:rPr lang="de-DE" sz="400" b="1" dirty="0"/>
              <a:t>-cluster/</a:t>
            </a:r>
            <a:r>
              <a:rPr lang="de-DE" sz="400" b="1" dirty="0" err="1"/>
              <a:t>template.yaml</a:t>
            </a:r>
            <a:r>
              <a:rPr lang="de-DE" sz="400" b="1" dirty="0"/>
              <a:t>"</a:t>
            </a:r>
            <a:br>
              <a:rPr lang="de-DE" sz="400" b="1" dirty="0"/>
            </a:br>
            <a:r>
              <a:rPr lang="de-DE" sz="400" b="1" dirty="0"/>
              <a:t>            </a:t>
            </a:r>
            <a:r>
              <a:rPr lang="de-DE" sz="400" b="1" dirty="0" err="1"/>
              <a:t>InputArtifacts</a:t>
            </a:r>
            <a:r>
              <a:rPr lang="de-DE" sz="400" dirty="0"/>
              <a:t>:</a:t>
            </a:r>
            <a:br>
              <a:rPr lang="de-DE" sz="400" dirty="0"/>
            </a:br>
            <a:r>
              <a:rPr lang="de-DE" sz="400" dirty="0"/>
              <a:t>              - </a:t>
            </a:r>
            <a:r>
              <a:rPr lang="de-DE" sz="400" b="1" dirty="0"/>
              <a:t>Name</a:t>
            </a:r>
            <a:r>
              <a:rPr lang="de-DE" sz="400" dirty="0"/>
              <a:t>: </a:t>
            </a:r>
            <a:r>
              <a:rPr lang="de-DE" sz="400" b="1" dirty="0"/>
              <a:t>"</a:t>
            </a:r>
            <a:r>
              <a:rPr lang="de-DE" sz="400" b="1" dirty="0" err="1"/>
              <a:t>SourceArtifact</a:t>
            </a:r>
            <a:r>
              <a:rPr lang="de-DE" sz="400" b="1" dirty="0"/>
              <a:t>"</a:t>
            </a:r>
            <a:br>
              <a:rPr lang="de-DE" sz="400" b="1" dirty="0"/>
            </a:br>
            <a:r>
              <a:rPr lang="de-DE" sz="400" b="1" dirty="0"/>
              <a:t>            </a:t>
            </a:r>
            <a:r>
              <a:rPr lang="de-DE" sz="400" b="1" dirty="0" err="1"/>
              <a:t>RoleArn</a:t>
            </a:r>
            <a:r>
              <a:rPr lang="de-DE" sz="400" dirty="0"/>
              <a:t>: !Sub </a:t>
            </a:r>
            <a:r>
              <a:rPr lang="de-DE" sz="400" b="1" dirty="0"/>
              <a:t>'</a:t>
            </a:r>
            <a:r>
              <a:rPr lang="de-DE" sz="400" b="1" dirty="0" err="1"/>
              <a:t>arn:aws:iam</a:t>
            </a:r>
            <a:r>
              <a:rPr lang="de-DE" sz="400" b="1" dirty="0"/>
              <a:t>::${</a:t>
            </a:r>
            <a:r>
              <a:rPr lang="de-DE" sz="400" b="1" dirty="0" err="1"/>
              <a:t>ProdAccount</a:t>
            </a:r>
            <a:r>
              <a:rPr lang="de-DE" sz="400" b="1" dirty="0"/>
              <a:t>}:</a:t>
            </a:r>
            <a:r>
              <a:rPr lang="de-DE" sz="400" b="1" dirty="0" err="1"/>
              <a:t>role</a:t>
            </a:r>
            <a:r>
              <a:rPr lang="de-DE" sz="400" b="1" dirty="0"/>
              <a:t>/</a:t>
            </a:r>
            <a:r>
              <a:rPr lang="de-DE" sz="400" b="1" dirty="0" err="1"/>
              <a:t>pipelineCfBase-ProdAcc-Role</a:t>
            </a:r>
            <a:r>
              <a:rPr lang="de-DE" sz="400" b="1" dirty="0"/>
              <a:t>'</a:t>
            </a:r>
            <a:br>
              <a:rPr lang="de-DE" sz="400" b="1" dirty="0"/>
            </a:br>
            <a:r>
              <a:rPr lang="de-DE" sz="400" b="1" dirty="0"/>
              <a:t>            </a:t>
            </a:r>
            <a:r>
              <a:rPr lang="de-DE" sz="400" b="1" dirty="0" err="1"/>
              <a:t>RunOrder</a:t>
            </a:r>
            <a:r>
              <a:rPr lang="de-DE" sz="400" dirty="0"/>
              <a:t>: 1</a:t>
            </a:r>
            <a:br>
              <a:rPr lang="de-DE" sz="400" dirty="0"/>
            </a:br>
            <a:br>
              <a:rPr lang="de-DE" sz="400" dirty="0"/>
            </a:br>
            <a:r>
              <a:rPr lang="de-DE" sz="400" dirty="0"/>
              <a:t>          - </a:t>
            </a:r>
            <a:r>
              <a:rPr lang="de-DE" sz="400" b="1" dirty="0"/>
              <a:t>Name</a:t>
            </a:r>
            <a:r>
              <a:rPr lang="de-DE" sz="400" dirty="0"/>
              <a:t>: </a:t>
            </a:r>
            <a:r>
              <a:rPr lang="de-DE" sz="400" b="1" dirty="0"/>
              <a:t>"</a:t>
            </a:r>
            <a:r>
              <a:rPr lang="de-DE" sz="400" b="1" dirty="0" err="1"/>
              <a:t>deploy</a:t>
            </a:r>
            <a:r>
              <a:rPr lang="de-DE" sz="400" b="1" dirty="0"/>
              <a:t>-base-</a:t>
            </a:r>
            <a:r>
              <a:rPr lang="de-DE" sz="400" b="1" dirty="0" err="1"/>
              <a:t>elb</a:t>
            </a:r>
            <a:r>
              <a:rPr lang="de-DE" sz="400" b="1" dirty="0"/>
              <a:t>"</a:t>
            </a:r>
            <a:br>
              <a:rPr lang="de-DE" sz="400" b="1" dirty="0"/>
            </a:br>
            <a:r>
              <a:rPr lang="de-DE" sz="400" b="1" dirty="0"/>
              <a:t>            </a:t>
            </a:r>
            <a:r>
              <a:rPr lang="de-DE" sz="400" b="1" dirty="0" err="1"/>
              <a:t>ActionTypeId</a:t>
            </a:r>
            <a:r>
              <a:rPr lang="de-DE" sz="400" dirty="0"/>
              <a:t>:</a:t>
            </a:r>
            <a:br>
              <a:rPr lang="de-DE" sz="400" dirty="0"/>
            </a:br>
            <a:r>
              <a:rPr lang="de-DE" sz="400" dirty="0"/>
              <a:t>              </a:t>
            </a:r>
            <a:r>
              <a:rPr lang="de-DE" sz="400" b="1" dirty="0" err="1"/>
              <a:t>Category</a:t>
            </a:r>
            <a:r>
              <a:rPr lang="de-DE" sz="400" dirty="0"/>
              <a:t>: </a:t>
            </a:r>
            <a:r>
              <a:rPr lang="de-DE" sz="400" b="1" dirty="0"/>
              <a:t>"</a:t>
            </a:r>
            <a:r>
              <a:rPr lang="de-DE" sz="400" b="1" dirty="0" err="1"/>
              <a:t>Deploy</a:t>
            </a:r>
            <a:r>
              <a:rPr lang="de-DE" sz="400" b="1" dirty="0"/>
              <a:t>"</a:t>
            </a:r>
            <a:br>
              <a:rPr lang="de-DE" sz="400" b="1" dirty="0"/>
            </a:br>
            <a:r>
              <a:rPr lang="de-DE" sz="400" b="1" dirty="0"/>
              <a:t>              </a:t>
            </a:r>
            <a:r>
              <a:rPr lang="de-DE" sz="400" b="1" dirty="0" err="1"/>
              <a:t>Owner</a:t>
            </a:r>
            <a:r>
              <a:rPr lang="de-DE" sz="400" dirty="0"/>
              <a:t>: </a:t>
            </a:r>
            <a:r>
              <a:rPr lang="de-DE" sz="400" b="1" dirty="0"/>
              <a:t>"AWS"</a:t>
            </a:r>
            <a:br>
              <a:rPr lang="de-DE" sz="400" b="1" dirty="0"/>
            </a:br>
            <a:r>
              <a:rPr lang="de-DE" sz="400" b="1" dirty="0"/>
              <a:t>              Provider</a:t>
            </a:r>
            <a:r>
              <a:rPr lang="de-DE" sz="400" dirty="0"/>
              <a:t>: </a:t>
            </a:r>
            <a:r>
              <a:rPr lang="de-DE" sz="400" b="1" dirty="0"/>
              <a:t>"</a:t>
            </a:r>
            <a:r>
              <a:rPr lang="de-DE" sz="400" b="1" dirty="0" err="1"/>
              <a:t>CloudFormation</a:t>
            </a:r>
            <a:r>
              <a:rPr lang="de-DE" sz="400" b="1" dirty="0"/>
              <a:t>"</a:t>
            </a:r>
            <a:br>
              <a:rPr lang="de-DE" sz="400" b="1" dirty="0"/>
            </a:br>
            <a:r>
              <a:rPr lang="de-DE" sz="400" b="1" dirty="0"/>
              <a:t>              Version</a:t>
            </a:r>
            <a:r>
              <a:rPr lang="de-DE" sz="400" dirty="0"/>
              <a:t>: </a:t>
            </a:r>
            <a:r>
              <a:rPr lang="de-DE" sz="400" b="1" dirty="0"/>
              <a:t>"1"</a:t>
            </a:r>
            <a:br>
              <a:rPr lang="de-DE" sz="400" b="1" dirty="0"/>
            </a:br>
            <a:r>
              <a:rPr lang="de-DE" sz="400" b="1" dirty="0"/>
              <a:t>            </a:t>
            </a:r>
            <a:r>
              <a:rPr lang="de-DE" sz="400" b="1" dirty="0" err="1"/>
              <a:t>Configuration</a:t>
            </a:r>
            <a:r>
              <a:rPr lang="de-DE" sz="400" dirty="0"/>
              <a:t>:</a:t>
            </a:r>
            <a:br>
              <a:rPr lang="de-DE" sz="400" dirty="0"/>
            </a:br>
            <a:r>
              <a:rPr lang="de-DE" sz="400" dirty="0"/>
              <a:t>              </a:t>
            </a:r>
            <a:r>
              <a:rPr lang="de-DE" sz="400" b="1" dirty="0" err="1"/>
              <a:t>ActionMode</a:t>
            </a:r>
            <a:r>
              <a:rPr lang="de-DE" sz="400" dirty="0"/>
              <a:t>: </a:t>
            </a:r>
            <a:r>
              <a:rPr lang="de-DE" sz="400" b="1" dirty="0"/>
              <a:t>"CREATE_UPDATE"</a:t>
            </a:r>
            <a:br>
              <a:rPr lang="de-DE" sz="400" b="1" dirty="0"/>
            </a:br>
            <a:r>
              <a:rPr lang="de-DE" sz="400" b="1" dirty="0"/>
              <a:t>              </a:t>
            </a:r>
            <a:r>
              <a:rPr lang="de-DE" sz="400" b="1" dirty="0" err="1"/>
              <a:t>Capabilities</a:t>
            </a:r>
            <a:r>
              <a:rPr lang="de-DE" sz="400" dirty="0"/>
              <a:t>: </a:t>
            </a:r>
            <a:r>
              <a:rPr lang="de-DE" sz="400" b="1" dirty="0"/>
              <a:t>"CAPABILITY_NAMED_IAM,CAPABILITY_AUTO_EXPAND"</a:t>
            </a:r>
            <a:br>
              <a:rPr lang="de-DE" sz="400" b="1" dirty="0"/>
            </a:br>
            <a:r>
              <a:rPr lang="de-DE" sz="400" b="1" dirty="0"/>
              <a:t>              </a:t>
            </a:r>
            <a:r>
              <a:rPr lang="de-DE" sz="400" b="1" dirty="0" err="1"/>
              <a:t>StackName</a:t>
            </a:r>
            <a:r>
              <a:rPr lang="de-DE" sz="400" dirty="0"/>
              <a:t>: </a:t>
            </a:r>
            <a:r>
              <a:rPr lang="de-DE" sz="400" b="1" dirty="0"/>
              <a:t>"</a:t>
            </a:r>
            <a:r>
              <a:rPr lang="de-DE" sz="400" b="1" dirty="0" err="1"/>
              <a:t>base</a:t>
            </a:r>
            <a:r>
              <a:rPr lang="de-DE" sz="400" b="1" dirty="0"/>
              <a:t>-elb-</a:t>
            </a:r>
            <a:r>
              <a:rPr lang="de-DE" sz="400" b="1" dirty="0" err="1"/>
              <a:t>dev</a:t>
            </a:r>
            <a:r>
              <a:rPr lang="de-DE" sz="400" b="1" dirty="0"/>
              <a:t>"</a:t>
            </a:r>
            <a:br>
              <a:rPr lang="de-DE" sz="400" b="1" dirty="0"/>
            </a:br>
            <a:r>
              <a:rPr lang="de-DE" sz="400" b="1" dirty="0"/>
              <a:t>              </a:t>
            </a:r>
            <a:r>
              <a:rPr lang="de-DE" sz="400" b="1" dirty="0" err="1"/>
              <a:t>RoleArn</a:t>
            </a:r>
            <a:r>
              <a:rPr lang="de-DE" sz="400" dirty="0"/>
              <a:t>: !Sub </a:t>
            </a:r>
            <a:r>
              <a:rPr lang="de-DE" sz="400" b="1" dirty="0"/>
              <a:t>"</a:t>
            </a:r>
            <a:r>
              <a:rPr lang="de-DE" sz="400" b="1" dirty="0" err="1"/>
              <a:t>arn:aws:iam</a:t>
            </a:r>
            <a:r>
              <a:rPr lang="de-DE" sz="400" b="1" dirty="0"/>
              <a:t>::${</a:t>
            </a:r>
            <a:r>
              <a:rPr lang="de-DE" sz="400" b="1" dirty="0" err="1"/>
              <a:t>ProdAccount</a:t>
            </a:r>
            <a:r>
              <a:rPr lang="de-DE" sz="400" b="1" dirty="0"/>
              <a:t>}:</a:t>
            </a:r>
            <a:r>
              <a:rPr lang="de-DE" sz="400" b="1" dirty="0" err="1"/>
              <a:t>role</a:t>
            </a:r>
            <a:r>
              <a:rPr lang="de-DE" sz="400" b="1" dirty="0"/>
              <a:t>/</a:t>
            </a:r>
            <a:r>
              <a:rPr lang="de-DE" sz="400" b="1" dirty="0" err="1"/>
              <a:t>cloudformationdeployer-role</a:t>
            </a:r>
            <a:r>
              <a:rPr lang="de-DE" sz="400" b="1" dirty="0"/>
              <a:t>"</a:t>
            </a:r>
            <a:br>
              <a:rPr lang="de-DE" sz="400" b="1" dirty="0"/>
            </a:br>
            <a:r>
              <a:rPr lang="de-DE" sz="400" b="1" dirty="0"/>
              <a:t>              </a:t>
            </a:r>
            <a:r>
              <a:rPr lang="de-DE" sz="400" b="1" dirty="0" err="1"/>
              <a:t>TemplatePath</a:t>
            </a:r>
            <a:r>
              <a:rPr lang="de-DE" sz="400" dirty="0"/>
              <a:t>: </a:t>
            </a:r>
            <a:r>
              <a:rPr lang="de-DE" sz="400" b="1" dirty="0"/>
              <a:t>"</a:t>
            </a:r>
            <a:r>
              <a:rPr lang="de-DE" sz="400" b="1" dirty="0" err="1"/>
              <a:t>SourceArtifact</a:t>
            </a:r>
            <a:r>
              <a:rPr lang="de-DE" sz="400" b="1" dirty="0"/>
              <a:t>::</a:t>
            </a:r>
            <a:r>
              <a:rPr lang="de-DE" sz="400" b="1" dirty="0" err="1"/>
              <a:t>stacks</a:t>
            </a:r>
            <a:r>
              <a:rPr lang="de-DE" sz="400" b="1" dirty="0"/>
              <a:t>/</a:t>
            </a:r>
            <a:r>
              <a:rPr lang="de-DE" sz="400" b="1" dirty="0" err="1"/>
              <a:t>elb</a:t>
            </a:r>
            <a:r>
              <a:rPr lang="de-DE" sz="400" b="1" dirty="0"/>
              <a:t>/</a:t>
            </a:r>
            <a:r>
              <a:rPr lang="de-DE" sz="400" b="1" dirty="0" err="1"/>
              <a:t>template.yaml</a:t>
            </a:r>
            <a:r>
              <a:rPr lang="de-DE" sz="400" b="1" dirty="0"/>
              <a:t>"</a:t>
            </a:r>
            <a:br>
              <a:rPr lang="de-DE" sz="400" b="1" dirty="0"/>
            </a:br>
            <a:r>
              <a:rPr lang="de-DE" sz="400" b="1" dirty="0"/>
              <a:t>              </a:t>
            </a:r>
            <a:r>
              <a:rPr lang="de-DE" sz="400" b="1" dirty="0" err="1"/>
              <a:t>TemplateConfiguration</a:t>
            </a:r>
            <a:r>
              <a:rPr lang="de-DE" sz="400" dirty="0"/>
              <a:t>: </a:t>
            </a:r>
            <a:r>
              <a:rPr lang="de-DE" sz="400" b="1" dirty="0"/>
              <a:t>"</a:t>
            </a:r>
            <a:r>
              <a:rPr lang="de-DE" sz="400" b="1" dirty="0" err="1"/>
              <a:t>SourceArtifact</a:t>
            </a:r>
            <a:r>
              <a:rPr lang="de-DE" sz="400" b="1" dirty="0"/>
              <a:t>::</a:t>
            </a:r>
            <a:r>
              <a:rPr lang="de-DE" sz="400" b="1" dirty="0" err="1"/>
              <a:t>stacks</a:t>
            </a:r>
            <a:r>
              <a:rPr lang="de-DE" sz="400" b="1" dirty="0"/>
              <a:t>/</a:t>
            </a:r>
            <a:r>
              <a:rPr lang="de-DE" sz="400" b="1" dirty="0" err="1"/>
              <a:t>elb</a:t>
            </a:r>
            <a:r>
              <a:rPr lang="de-DE" sz="400" b="1" dirty="0"/>
              <a:t>/</a:t>
            </a:r>
            <a:r>
              <a:rPr lang="de-DE" sz="400" b="1" dirty="0" err="1"/>
              <a:t>dev.json</a:t>
            </a:r>
            <a:r>
              <a:rPr lang="de-DE" sz="400" b="1" dirty="0"/>
              <a:t>"</a:t>
            </a:r>
            <a:br>
              <a:rPr lang="de-DE" sz="400" b="1" dirty="0"/>
            </a:br>
            <a:r>
              <a:rPr lang="de-DE" sz="400" b="1" dirty="0"/>
              <a:t>            </a:t>
            </a:r>
            <a:r>
              <a:rPr lang="de-DE" sz="400" b="1" dirty="0" err="1"/>
              <a:t>InputArtifacts</a:t>
            </a:r>
            <a:r>
              <a:rPr lang="de-DE" sz="400" dirty="0"/>
              <a:t>:</a:t>
            </a:r>
            <a:br>
              <a:rPr lang="de-DE" sz="400" dirty="0"/>
            </a:br>
            <a:r>
              <a:rPr lang="de-DE" sz="400" dirty="0"/>
              <a:t>              - </a:t>
            </a:r>
            <a:r>
              <a:rPr lang="de-DE" sz="400" b="1" dirty="0"/>
              <a:t>Name</a:t>
            </a:r>
            <a:r>
              <a:rPr lang="de-DE" sz="400" dirty="0"/>
              <a:t>: </a:t>
            </a:r>
            <a:r>
              <a:rPr lang="de-DE" sz="400" b="1" dirty="0"/>
              <a:t>"</a:t>
            </a:r>
            <a:r>
              <a:rPr lang="de-DE" sz="400" b="1" dirty="0" err="1"/>
              <a:t>SourceArtifact</a:t>
            </a:r>
            <a:r>
              <a:rPr lang="de-DE" sz="400" b="1" dirty="0"/>
              <a:t>"</a:t>
            </a:r>
            <a:br>
              <a:rPr lang="de-DE" sz="400" b="1" dirty="0"/>
            </a:br>
            <a:r>
              <a:rPr lang="de-DE" sz="400" b="1" dirty="0"/>
              <a:t>            </a:t>
            </a:r>
            <a:r>
              <a:rPr lang="de-DE" sz="400" b="1" dirty="0" err="1"/>
              <a:t>RoleArn</a:t>
            </a:r>
            <a:r>
              <a:rPr lang="de-DE" sz="400" dirty="0"/>
              <a:t>: !Sub </a:t>
            </a:r>
            <a:r>
              <a:rPr lang="de-DE" sz="400" b="1" dirty="0"/>
              <a:t>'</a:t>
            </a:r>
            <a:r>
              <a:rPr lang="de-DE" sz="400" b="1" dirty="0" err="1"/>
              <a:t>arn:aws:iam</a:t>
            </a:r>
            <a:r>
              <a:rPr lang="de-DE" sz="400" b="1" dirty="0"/>
              <a:t>::${</a:t>
            </a:r>
            <a:r>
              <a:rPr lang="de-DE" sz="400" b="1" dirty="0" err="1"/>
              <a:t>ProdAccount</a:t>
            </a:r>
            <a:r>
              <a:rPr lang="de-DE" sz="400" b="1" dirty="0"/>
              <a:t>}:</a:t>
            </a:r>
            <a:r>
              <a:rPr lang="de-DE" sz="400" b="1" dirty="0" err="1"/>
              <a:t>role</a:t>
            </a:r>
            <a:r>
              <a:rPr lang="de-DE" sz="400" b="1" dirty="0"/>
              <a:t>/</a:t>
            </a:r>
            <a:r>
              <a:rPr lang="de-DE" sz="400" b="1" dirty="0" err="1"/>
              <a:t>pipelineCfBase-ProdAcc-Role</a:t>
            </a:r>
            <a:r>
              <a:rPr lang="de-DE" sz="400" b="1" dirty="0"/>
              <a:t>'</a:t>
            </a:r>
            <a:br>
              <a:rPr lang="de-DE" sz="400" b="1" dirty="0"/>
            </a:br>
            <a:r>
              <a:rPr lang="de-DE" sz="400" b="1" dirty="0"/>
              <a:t>            </a:t>
            </a:r>
            <a:r>
              <a:rPr lang="de-DE" sz="400" b="1" dirty="0" err="1"/>
              <a:t>RunOrder</a:t>
            </a:r>
            <a:r>
              <a:rPr lang="de-DE" sz="400" dirty="0"/>
              <a:t>: 2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37AD1FFD-0A06-3D42-A432-308CEF07FF8C}"/>
              </a:ext>
            </a:extLst>
          </p:cNvPr>
          <p:cNvSpPr txBox="1"/>
          <p:nvPr/>
        </p:nvSpPr>
        <p:spPr>
          <a:xfrm>
            <a:off x="2632419" y="1527752"/>
            <a:ext cx="1696390" cy="24622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1000" b="1" dirty="0" err="1"/>
              <a:t>CodePipeline</a:t>
            </a:r>
            <a:r>
              <a:rPr lang="de-DE" sz="1000" b="1" dirty="0"/>
              <a:t> Service </a:t>
            </a:r>
            <a:r>
              <a:rPr lang="de-DE" sz="1000" b="1" dirty="0" err="1"/>
              <a:t>Role</a:t>
            </a:r>
            <a:endParaRPr lang="de-DE" sz="1000" b="1" dirty="0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99DA8022-A2DE-044C-A47B-DB8613D74F56}"/>
              </a:ext>
            </a:extLst>
          </p:cNvPr>
          <p:cNvSpPr txBox="1"/>
          <p:nvPr/>
        </p:nvSpPr>
        <p:spPr>
          <a:xfrm>
            <a:off x="127597" y="508023"/>
            <a:ext cx="1446324" cy="24622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de-DE" sz="1000" b="1" dirty="0" err="1"/>
              <a:t>CodePipeline</a:t>
            </a:r>
            <a:r>
              <a:rPr lang="de-DE" sz="1000" b="1" dirty="0"/>
              <a:t> Chain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36DA2D93-F7D3-264F-8822-7390369287F2}"/>
              </a:ext>
            </a:extLst>
          </p:cNvPr>
          <p:cNvSpPr/>
          <p:nvPr/>
        </p:nvSpPr>
        <p:spPr>
          <a:xfrm>
            <a:off x="2632419" y="3540420"/>
            <a:ext cx="2317046" cy="836216"/>
          </a:xfrm>
          <a:prstGeom prst="rect">
            <a:avLst/>
          </a:prstGeom>
          <a:solidFill>
            <a:schemeClr val="accent1">
              <a:alpha val="1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ACFF74DF-B659-034F-9F02-4E69274EB6F3}"/>
              </a:ext>
            </a:extLst>
          </p:cNvPr>
          <p:cNvSpPr/>
          <p:nvPr/>
        </p:nvSpPr>
        <p:spPr>
          <a:xfrm>
            <a:off x="2632419" y="4776281"/>
            <a:ext cx="2317046" cy="1177710"/>
          </a:xfrm>
          <a:prstGeom prst="rect">
            <a:avLst/>
          </a:prstGeom>
          <a:solidFill>
            <a:schemeClr val="accent1">
              <a:alpha val="1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FD317FC9-B288-8943-8485-6A80448792C1}"/>
              </a:ext>
            </a:extLst>
          </p:cNvPr>
          <p:cNvSpPr/>
          <p:nvPr/>
        </p:nvSpPr>
        <p:spPr>
          <a:xfrm>
            <a:off x="2632419" y="5953991"/>
            <a:ext cx="2317046" cy="798788"/>
          </a:xfrm>
          <a:prstGeom prst="rect">
            <a:avLst/>
          </a:prstGeom>
          <a:solidFill>
            <a:schemeClr val="accent1">
              <a:alpha val="1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Pfeil nach links 17">
            <a:extLst>
              <a:ext uri="{FF2B5EF4-FFF2-40B4-BE49-F238E27FC236}">
                <a16:creationId xmlns:a16="http://schemas.microsoft.com/office/drawing/2014/main" id="{FB686969-385F-564D-9902-F5E1A29E6B9C}"/>
              </a:ext>
            </a:extLst>
          </p:cNvPr>
          <p:cNvSpPr/>
          <p:nvPr/>
        </p:nvSpPr>
        <p:spPr>
          <a:xfrm>
            <a:off x="3818668" y="2576945"/>
            <a:ext cx="207809" cy="13508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F9838731-5986-9748-8C19-38DF260B01F6}"/>
              </a:ext>
            </a:extLst>
          </p:cNvPr>
          <p:cNvSpPr/>
          <p:nvPr/>
        </p:nvSpPr>
        <p:spPr>
          <a:xfrm>
            <a:off x="127595" y="3080904"/>
            <a:ext cx="2354275" cy="1059351"/>
          </a:xfrm>
          <a:prstGeom prst="rect">
            <a:avLst/>
          </a:prstGeom>
          <a:solidFill>
            <a:srgbClr val="FFFF00">
              <a:alpha val="10000"/>
            </a:srgbClr>
          </a:solidFill>
          <a:ln w="95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63481328-A8FE-2249-9072-36ADCBD568E7}"/>
              </a:ext>
            </a:extLst>
          </p:cNvPr>
          <p:cNvSpPr/>
          <p:nvPr/>
        </p:nvSpPr>
        <p:spPr>
          <a:xfrm>
            <a:off x="127595" y="4183482"/>
            <a:ext cx="2354275" cy="1059351"/>
          </a:xfrm>
          <a:prstGeom prst="rect">
            <a:avLst/>
          </a:prstGeom>
          <a:solidFill>
            <a:srgbClr val="FFFF00">
              <a:alpha val="10000"/>
            </a:srgbClr>
          </a:solidFill>
          <a:ln w="95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06DDB044-9A6A-0646-B6E4-C8A121D82100}"/>
              </a:ext>
            </a:extLst>
          </p:cNvPr>
          <p:cNvSpPr/>
          <p:nvPr/>
        </p:nvSpPr>
        <p:spPr>
          <a:xfrm>
            <a:off x="127595" y="5286060"/>
            <a:ext cx="2354275" cy="1059351"/>
          </a:xfrm>
          <a:prstGeom prst="rect">
            <a:avLst/>
          </a:prstGeom>
          <a:solidFill>
            <a:srgbClr val="FFFF00">
              <a:alpha val="10000"/>
            </a:srgbClr>
          </a:solidFill>
          <a:ln w="95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62269A09-4D93-0343-BF79-50536EB52089}"/>
              </a:ext>
            </a:extLst>
          </p:cNvPr>
          <p:cNvSpPr/>
          <p:nvPr/>
        </p:nvSpPr>
        <p:spPr>
          <a:xfrm>
            <a:off x="127594" y="1204325"/>
            <a:ext cx="2354275" cy="655650"/>
          </a:xfrm>
          <a:prstGeom prst="rect">
            <a:avLst/>
          </a:prstGeom>
          <a:solidFill>
            <a:srgbClr val="FFC000">
              <a:alpha val="10000"/>
            </a:srgbClr>
          </a:solidFill>
          <a:ln w="952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Rectangle 34">
            <a:extLst>
              <a:ext uri="{FF2B5EF4-FFF2-40B4-BE49-F238E27FC236}">
                <a16:creationId xmlns:a16="http://schemas.microsoft.com/office/drawing/2014/main" id="{BB25BC9F-F6B1-8841-B496-408D27AE7C2F}"/>
              </a:ext>
            </a:extLst>
          </p:cNvPr>
          <p:cNvSpPr/>
          <p:nvPr/>
        </p:nvSpPr>
        <p:spPr>
          <a:xfrm>
            <a:off x="6211657" y="78288"/>
            <a:ext cx="5852746" cy="317767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000" dirty="0">
                <a:solidFill>
                  <a:sysClr val="windowText" lastClr="000000"/>
                </a:solidFill>
              </a:rPr>
              <a:t>AWS Cloud</a:t>
            </a:r>
          </a:p>
        </p:txBody>
      </p:sp>
      <p:pic>
        <p:nvPicPr>
          <p:cNvPr id="24" name="Graphic 11">
            <a:extLst>
              <a:ext uri="{FF2B5EF4-FFF2-40B4-BE49-F238E27FC236}">
                <a16:creationId xmlns:a16="http://schemas.microsoft.com/office/drawing/2014/main" id="{F62DD169-4ACA-D54C-914D-D911CE9C79F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215670" y="76426"/>
            <a:ext cx="318122" cy="330200"/>
          </a:xfrm>
          <a:prstGeom prst="rect">
            <a:avLst/>
          </a:prstGeom>
        </p:spPr>
      </p:pic>
      <p:pic>
        <p:nvPicPr>
          <p:cNvPr id="25" name="Graphic 7">
            <a:extLst>
              <a:ext uri="{FF2B5EF4-FFF2-40B4-BE49-F238E27FC236}">
                <a16:creationId xmlns:a16="http://schemas.microsoft.com/office/drawing/2014/main" id="{ABF9EE4F-D85C-5A4A-AEA3-7310E578994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903492" y="116180"/>
            <a:ext cx="391843" cy="391843"/>
          </a:xfrm>
          <a:prstGeom prst="rect">
            <a:avLst/>
          </a:prstGeom>
        </p:spPr>
      </p:pic>
      <p:sp>
        <p:nvSpPr>
          <p:cNvPr id="40" name="Textfeld 39">
            <a:extLst>
              <a:ext uri="{FF2B5EF4-FFF2-40B4-BE49-F238E27FC236}">
                <a16:creationId xmlns:a16="http://schemas.microsoft.com/office/drawing/2014/main" id="{04D9E7E4-15D9-144A-87FB-A763ACF73FAC}"/>
              </a:ext>
            </a:extLst>
          </p:cNvPr>
          <p:cNvSpPr txBox="1"/>
          <p:nvPr/>
        </p:nvSpPr>
        <p:spPr>
          <a:xfrm>
            <a:off x="11248141" y="312101"/>
            <a:ext cx="85272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b="1" dirty="0" err="1">
                <a:solidFill>
                  <a:srgbClr val="FF2F92"/>
                </a:solidFill>
              </a:rPr>
              <a:t>Prod</a:t>
            </a:r>
            <a:r>
              <a:rPr lang="de-DE" sz="900" b="1" dirty="0">
                <a:solidFill>
                  <a:srgbClr val="FF2F92"/>
                </a:solidFill>
              </a:rPr>
              <a:t> Account</a:t>
            </a:r>
          </a:p>
        </p:txBody>
      </p:sp>
      <p:sp>
        <p:nvSpPr>
          <p:cNvPr id="41" name="Textfeld 40">
            <a:extLst>
              <a:ext uri="{FF2B5EF4-FFF2-40B4-BE49-F238E27FC236}">
                <a16:creationId xmlns:a16="http://schemas.microsoft.com/office/drawing/2014/main" id="{67B1BF6B-7223-B542-A2B2-4128CDF16D5F}"/>
              </a:ext>
            </a:extLst>
          </p:cNvPr>
          <p:cNvSpPr txBox="1"/>
          <p:nvPr/>
        </p:nvSpPr>
        <p:spPr>
          <a:xfrm>
            <a:off x="6428985" y="827030"/>
            <a:ext cx="1932210" cy="2123658"/>
          </a:xfrm>
          <a:prstGeom prst="rect">
            <a:avLst/>
          </a:prstGeom>
          <a:noFill/>
          <a:ln>
            <a:solidFill>
              <a:srgbClr val="FF2F92"/>
            </a:solidFill>
          </a:ln>
        </p:spPr>
        <p:txBody>
          <a:bodyPr wrap="square" rtlCol="0">
            <a:spAutoFit/>
          </a:bodyPr>
          <a:lstStyle/>
          <a:p>
            <a:r>
              <a:rPr lang="de-DE" sz="400" b="1" dirty="0" err="1"/>
              <a:t>CFRole</a:t>
            </a:r>
            <a:r>
              <a:rPr lang="de-DE" sz="400" dirty="0"/>
              <a:t>:</a:t>
            </a:r>
            <a:br>
              <a:rPr lang="de-DE" sz="400" dirty="0"/>
            </a:br>
            <a:r>
              <a:rPr lang="de-DE" sz="400" dirty="0"/>
              <a:t>  </a:t>
            </a:r>
            <a:r>
              <a:rPr lang="de-DE" sz="400" b="1" dirty="0"/>
              <a:t>Type</a:t>
            </a:r>
            <a:r>
              <a:rPr lang="de-DE" sz="400" dirty="0"/>
              <a:t>: AWS::IAM::</a:t>
            </a:r>
            <a:r>
              <a:rPr lang="de-DE" sz="400" dirty="0" err="1"/>
              <a:t>Role</a:t>
            </a:r>
            <a:br>
              <a:rPr lang="de-DE" sz="400" dirty="0"/>
            </a:br>
            <a:r>
              <a:rPr lang="de-DE" sz="400" dirty="0"/>
              <a:t>  </a:t>
            </a:r>
            <a:r>
              <a:rPr lang="de-DE" sz="400" b="1" dirty="0"/>
              <a:t>Properties</a:t>
            </a:r>
            <a:r>
              <a:rPr lang="de-DE" sz="400" dirty="0"/>
              <a:t>:</a:t>
            </a:r>
            <a:br>
              <a:rPr lang="de-DE" sz="400" dirty="0"/>
            </a:br>
            <a:r>
              <a:rPr lang="de-DE" sz="400" dirty="0"/>
              <a:t>    </a:t>
            </a:r>
            <a:r>
              <a:rPr lang="de-DE" sz="400" b="1" dirty="0" err="1"/>
              <a:t>RoleName</a:t>
            </a:r>
            <a:r>
              <a:rPr lang="de-DE" sz="400" dirty="0"/>
              <a:t>: </a:t>
            </a:r>
            <a:r>
              <a:rPr lang="de-DE" sz="400" b="1" dirty="0"/>
              <a:t>"</a:t>
            </a:r>
            <a:r>
              <a:rPr lang="de-DE" sz="400" b="1" dirty="0" err="1"/>
              <a:t>pipelineCfBase-ProdAcc-Role</a:t>
            </a:r>
            <a:r>
              <a:rPr lang="de-DE" sz="400" b="1" dirty="0"/>
              <a:t>"</a:t>
            </a:r>
            <a:br>
              <a:rPr lang="de-DE" sz="400" b="1" dirty="0"/>
            </a:br>
            <a:r>
              <a:rPr lang="de-DE" sz="400" b="1" dirty="0"/>
              <a:t>    </a:t>
            </a:r>
            <a:r>
              <a:rPr lang="de-DE" sz="400" b="1" dirty="0" err="1"/>
              <a:t>AssumeRolePolicyDocument</a:t>
            </a:r>
            <a:r>
              <a:rPr lang="de-DE" sz="400" dirty="0"/>
              <a:t>:</a:t>
            </a:r>
            <a:br>
              <a:rPr lang="de-DE" sz="400" dirty="0"/>
            </a:br>
            <a:r>
              <a:rPr lang="de-DE" sz="400" dirty="0"/>
              <a:t>      </a:t>
            </a:r>
            <a:r>
              <a:rPr lang="de-DE" sz="400" b="1" dirty="0"/>
              <a:t>Version</a:t>
            </a:r>
            <a:r>
              <a:rPr lang="de-DE" sz="400" dirty="0"/>
              <a:t>: 2012-10-17</a:t>
            </a:r>
            <a:br>
              <a:rPr lang="de-DE" sz="400" dirty="0"/>
            </a:br>
            <a:r>
              <a:rPr lang="de-DE" sz="400" dirty="0"/>
              <a:t>      </a:t>
            </a:r>
            <a:r>
              <a:rPr lang="de-DE" sz="400" b="1" dirty="0"/>
              <a:t>Statement</a:t>
            </a:r>
            <a:r>
              <a:rPr lang="de-DE" sz="400" dirty="0"/>
              <a:t>:</a:t>
            </a:r>
            <a:br>
              <a:rPr lang="de-DE" sz="400" dirty="0"/>
            </a:br>
            <a:r>
              <a:rPr lang="de-DE" sz="400" dirty="0"/>
              <a:t>        - </a:t>
            </a:r>
            <a:r>
              <a:rPr lang="de-DE" sz="400" b="1" dirty="0" err="1"/>
              <a:t>Effect</a:t>
            </a:r>
            <a:r>
              <a:rPr lang="de-DE" sz="400" dirty="0"/>
              <a:t>: </a:t>
            </a:r>
            <a:r>
              <a:rPr lang="de-DE" sz="400" dirty="0" err="1"/>
              <a:t>Allow</a:t>
            </a:r>
            <a:br>
              <a:rPr lang="de-DE" sz="400" dirty="0"/>
            </a:br>
            <a:r>
              <a:rPr lang="de-DE" sz="400" dirty="0"/>
              <a:t>          </a:t>
            </a:r>
            <a:r>
              <a:rPr lang="de-DE" sz="400" b="1" dirty="0" err="1"/>
              <a:t>Principal</a:t>
            </a:r>
            <a:r>
              <a:rPr lang="de-DE" sz="400" dirty="0"/>
              <a:t>:</a:t>
            </a:r>
            <a:br>
              <a:rPr lang="de-DE" sz="400" dirty="0"/>
            </a:br>
            <a:r>
              <a:rPr lang="de-DE" sz="400" dirty="0"/>
              <a:t>            </a:t>
            </a:r>
            <a:r>
              <a:rPr lang="de-DE" sz="400" b="1" dirty="0"/>
              <a:t>AWS</a:t>
            </a:r>
            <a:r>
              <a:rPr lang="de-DE" sz="400" dirty="0"/>
              <a:t>:</a:t>
            </a:r>
            <a:br>
              <a:rPr lang="de-DE" sz="400" dirty="0"/>
            </a:br>
            <a:r>
              <a:rPr lang="de-DE" sz="400" dirty="0"/>
              <a:t>              - !</a:t>
            </a:r>
            <a:r>
              <a:rPr lang="de-DE" sz="400" dirty="0" err="1"/>
              <a:t>Ref</a:t>
            </a:r>
            <a:r>
              <a:rPr lang="de-DE" sz="400" dirty="0"/>
              <a:t> </a:t>
            </a:r>
            <a:r>
              <a:rPr lang="de-DE" sz="400" dirty="0" err="1"/>
              <a:t>DevOpsAccount</a:t>
            </a:r>
            <a:br>
              <a:rPr lang="de-DE" sz="400" dirty="0"/>
            </a:br>
            <a:r>
              <a:rPr lang="de-DE" sz="400" dirty="0"/>
              <a:t>          </a:t>
            </a:r>
            <a:r>
              <a:rPr lang="de-DE" sz="400" b="1" dirty="0"/>
              <a:t>Action</a:t>
            </a:r>
            <a:r>
              <a:rPr lang="de-DE" sz="400" dirty="0"/>
              <a:t>:</a:t>
            </a:r>
            <a:br>
              <a:rPr lang="de-DE" sz="400" dirty="0"/>
            </a:br>
            <a:r>
              <a:rPr lang="de-DE" sz="400" dirty="0"/>
              <a:t>            - </a:t>
            </a:r>
            <a:r>
              <a:rPr lang="de-DE" sz="400" dirty="0" err="1"/>
              <a:t>sts:AssumeRole</a:t>
            </a:r>
            <a:br>
              <a:rPr lang="de-DE" sz="400" dirty="0"/>
            </a:br>
            <a:r>
              <a:rPr lang="de-DE" sz="400" dirty="0"/>
              <a:t>    </a:t>
            </a:r>
            <a:r>
              <a:rPr lang="de-DE" sz="400" b="1" dirty="0"/>
              <a:t>Path</a:t>
            </a:r>
            <a:r>
              <a:rPr lang="de-DE" sz="400" dirty="0"/>
              <a:t>: /</a:t>
            </a:r>
            <a:br>
              <a:rPr lang="de-DE" sz="400" dirty="0"/>
            </a:br>
            <a:r>
              <a:rPr lang="de-DE" sz="400" b="1" dirty="0" err="1"/>
              <a:t>CFPolicy</a:t>
            </a:r>
            <a:r>
              <a:rPr lang="de-DE" sz="400" dirty="0"/>
              <a:t>:</a:t>
            </a:r>
            <a:br>
              <a:rPr lang="de-DE" sz="400" dirty="0"/>
            </a:br>
            <a:r>
              <a:rPr lang="de-DE" sz="400" dirty="0"/>
              <a:t>  </a:t>
            </a:r>
            <a:r>
              <a:rPr lang="de-DE" sz="400" b="1" dirty="0"/>
              <a:t>Type</a:t>
            </a:r>
            <a:r>
              <a:rPr lang="de-DE" sz="400" dirty="0"/>
              <a:t>: AWS::IAM::</a:t>
            </a:r>
            <a:r>
              <a:rPr lang="de-DE" sz="400" dirty="0" err="1"/>
              <a:t>Policy</a:t>
            </a:r>
            <a:br>
              <a:rPr lang="de-DE" sz="400" dirty="0"/>
            </a:br>
            <a:r>
              <a:rPr lang="de-DE" sz="400" dirty="0"/>
              <a:t>  </a:t>
            </a:r>
            <a:r>
              <a:rPr lang="de-DE" sz="400" b="1" dirty="0"/>
              <a:t>Properties</a:t>
            </a:r>
            <a:r>
              <a:rPr lang="de-DE" sz="400" dirty="0"/>
              <a:t>:</a:t>
            </a:r>
            <a:br>
              <a:rPr lang="de-DE" sz="400" dirty="0"/>
            </a:br>
            <a:r>
              <a:rPr lang="de-DE" sz="400" dirty="0"/>
              <a:t>    </a:t>
            </a:r>
            <a:r>
              <a:rPr lang="de-DE" sz="400" b="1" dirty="0" err="1"/>
              <a:t>PolicyName</a:t>
            </a:r>
            <a:r>
              <a:rPr lang="de-DE" sz="400" dirty="0"/>
              <a:t>: </a:t>
            </a:r>
            <a:r>
              <a:rPr lang="de-DE" sz="400" b="1" dirty="0"/>
              <a:t>"</a:t>
            </a:r>
            <a:r>
              <a:rPr lang="de-DE" sz="400" b="1" dirty="0" err="1"/>
              <a:t>pipelineCfBase-ProdAcc-Policy</a:t>
            </a:r>
            <a:r>
              <a:rPr lang="de-DE" sz="400" b="1" dirty="0"/>
              <a:t>"</a:t>
            </a:r>
            <a:br>
              <a:rPr lang="de-DE" sz="400" b="1" dirty="0"/>
            </a:br>
            <a:r>
              <a:rPr lang="de-DE" sz="400" b="1" dirty="0"/>
              <a:t>    </a:t>
            </a:r>
            <a:r>
              <a:rPr lang="de-DE" sz="400" b="1" dirty="0" err="1"/>
              <a:t>PolicyDocument</a:t>
            </a:r>
            <a:r>
              <a:rPr lang="de-DE" sz="400" dirty="0"/>
              <a:t>:</a:t>
            </a:r>
            <a:br>
              <a:rPr lang="de-DE" sz="400" dirty="0"/>
            </a:br>
            <a:r>
              <a:rPr lang="de-DE" sz="400" dirty="0"/>
              <a:t>      </a:t>
            </a:r>
            <a:r>
              <a:rPr lang="de-DE" sz="400" b="1" dirty="0"/>
              <a:t>Version</a:t>
            </a:r>
            <a:r>
              <a:rPr lang="de-DE" sz="400" dirty="0"/>
              <a:t>: 2012-10-17</a:t>
            </a:r>
            <a:br>
              <a:rPr lang="de-DE" sz="400" dirty="0"/>
            </a:br>
            <a:r>
              <a:rPr lang="de-DE" sz="400" dirty="0"/>
              <a:t>      </a:t>
            </a:r>
            <a:r>
              <a:rPr lang="de-DE" sz="400" b="1" dirty="0"/>
              <a:t>Statement</a:t>
            </a:r>
            <a:r>
              <a:rPr lang="de-DE" sz="400" dirty="0"/>
              <a:t>:</a:t>
            </a:r>
            <a:br>
              <a:rPr lang="de-DE" sz="400" dirty="0"/>
            </a:br>
            <a:r>
              <a:rPr lang="de-DE" sz="400" dirty="0"/>
              <a:t>        - </a:t>
            </a:r>
            <a:r>
              <a:rPr lang="de-DE" sz="400" b="1" dirty="0" err="1"/>
              <a:t>Effect</a:t>
            </a:r>
            <a:r>
              <a:rPr lang="de-DE" sz="400" dirty="0"/>
              <a:t>: </a:t>
            </a:r>
            <a:r>
              <a:rPr lang="de-DE" sz="400" dirty="0" err="1"/>
              <a:t>Allow</a:t>
            </a:r>
            <a:br>
              <a:rPr lang="de-DE" sz="400" dirty="0"/>
            </a:br>
            <a:r>
              <a:rPr lang="de-DE" sz="400" dirty="0"/>
              <a:t>          </a:t>
            </a:r>
            <a:r>
              <a:rPr lang="de-DE" sz="400" b="1" dirty="0"/>
              <a:t>Action</a:t>
            </a:r>
            <a:r>
              <a:rPr lang="de-DE" sz="400" dirty="0"/>
              <a:t>:</a:t>
            </a:r>
            <a:br>
              <a:rPr lang="de-DE" sz="400" dirty="0"/>
            </a:br>
            <a:r>
              <a:rPr lang="de-DE" sz="400" dirty="0"/>
              <a:t>            - </a:t>
            </a:r>
            <a:r>
              <a:rPr lang="de-DE" sz="400" dirty="0" err="1"/>
              <a:t>cloudformation</a:t>
            </a:r>
            <a:r>
              <a:rPr lang="de-DE" sz="400" dirty="0"/>
              <a:t>:*</a:t>
            </a:r>
            <a:br>
              <a:rPr lang="de-DE" sz="400" dirty="0"/>
            </a:br>
            <a:r>
              <a:rPr lang="de-DE" sz="400" dirty="0"/>
              <a:t>            - s3:*</a:t>
            </a:r>
            <a:br>
              <a:rPr lang="de-DE" sz="400" dirty="0"/>
            </a:br>
            <a:r>
              <a:rPr lang="de-DE" sz="400" dirty="0"/>
              <a:t>            - </a:t>
            </a:r>
            <a:r>
              <a:rPr lang="de-DE" sz="400" dirty="0" err="1"/>
              <a:t>iam:PassRole</a:t>
            </a:r>
            <a:br>
              <a:rPr lang="de-DE" sz="400" dirty="0"/>
            </a:br>
            <a:r>
              <a:rPr lang="de-DE" sz="400" dirty="0"/>
              <a:t>          </a:t>
            </a:r>
            <a:r>
              <a:rPr lang="de-DE" sz="400" b="1" dirty="0" err="1"/>
              <a:t>Resource</a:t>
            </a:r>
            <a:r>
              <a:rPr lang="de-DE" sz="400" dirty="0"/>
              <a:t>: </a:t>
            </a:r>
            <a:r>
              <a:rPr lang="de-DE" sz="400" b="1" dirty="0"/>
              <a:t>"*"</a:t>
            </a:r>
            <a:br>
              <a:rPr lang="de-DE" sz="400" b="1" dirty="0"/>
            </a:br>
            <a:r>
              <a:rPr lang="de-DE" sz="400" b="1" dirty="0"/>
              <a:t>        </a:t>
            </a:r>
            <a:r>
              <a:rPr lang="de-DE" sz="400" dirty="0"/>
              <a:t>- </a:t>
            </a:r>
            <a:r>
              <a:rPr lang="de-DE" sz="400" b="1" dirty="0" err="1"/>
              <a:t>Effect</a:t>
            </a:r>
            <a:r>
              <a:rPr lang="de-DE" sz="400" dirty="0"/>
              <a:t>: </a:t>
            </a:r>
            <a:r>
              <a:rPr lang="de-DE" sz="400" dirty="0" err="1"/>
              <a:t>Allow</a:t>
            </a:r>
            <a:br>
              <a:rPr lang="de-DE" sz="400" dirty="0"/>
            </a:br>
            <a:r>
              <a:rPr lang="de-DE" sz="400" dirty="0"/>
              <a:t>          </a:t>
            </a:r>
            <a:r>
              <a:rPr lang="de-DE" sz="400" b="1" dirty="0"/>
              <a:t>Action</a:t>
            </a:r>
            <a:r>
              <a:rPr lang="de-DE" sz="400" dirty="0"/>
              <a:t>:</a:t>
            </a:r>
            <a:br>
              <a:rPr lang="de-DE" sz="400" dirty="0"/>
            </a:br>
            <a:r>
              <a:rPr lang="de-DE" sz="400" dirty="0"/>
              <a:t>            - </a:t>
            </a:r>
            <a:r>
              <a:rPr lang="de-DE" sz="400" dirty="0" err="1"/>
              <a:t>kms</a:t>
            </a:r>
            <a:r>
              <a:rPr lang="de-DE" sz="400" dirty="0"/>
              <a:t>:*</a:t>
            </a:r>
            <a:br>
              <a:rPr lang="de-DE" sz="400" dirty="0"/>
            </a:br>
            <a:r>
              <a:rPr lang="de-DE" sz="400" dirty="0"/>
              <a:t>          </a:t>
            </a:r>
            <a:r>
              <a:rPr lang="de-DE" sz="400" b="1" dirty="0" err="1"/>
              <a:t>Resource</a:t>
            </a:r>
            <a:r>
              <a:rPr lang="de-DE" sz="400" dirty="0"/>
              <a:t>: !</a:t>
            </a:r>
            <a:r>
              <a:rPr lang="de-DE" sz="400" dirty="0" err="1"/>
              <a:t>Ref</a:t>
            </a:r>
            <a:r>
              <a:rPr lang="de-DE" sz="400" dirty="0"/>
              <a:t> </a:t>
            </a:r>
            <a:r>
              <a:rPr lang="de-DE" sz="400" dirty="0" err="1"/>
              <a:t>CMKArn</a:t>
            </a:r>
            <a:br>
              <a:rPr lang="de-DE" sz="400" dirty="0"/>
            </a:br>
            <a:r>
              <a:rPr lang="de-DE" sz="400" dirty="0"/>
              <a:t>    </a:t>
            </a:r>
            <a:r>
              <a:rPr lang="de-DE" sz="400" b="1" dirty="0" err="1"/>
              <a:t>Roles</a:t>
            </a:r>
            <a:r>
              <a:rPr lang="de-DE" sz="400" dirty="0"/>
              <a:t>:</a:t>
            </a:r>
            <a:br>
              <a:rPr lang="de-DE" sz="400" dirty="0"/>
            </a:br>
            <a:r>
              <a:rPr lang="de-DE" sz="400" dirty="0"/>
              <a:t>      - !</a:t>
            </a:r>
            <a:r>
              <a:rPr lang="de-DE" sz="400" dirty="0" err="1"/>
              <a:t>Ref</a:t>
            </a:r>
            <a:r>
              <a:rPr lang="de-DE" sz="400" dirty="0"/>
              <a:t> </a:t>
            </a:r>
            <a:r>
              <a:rPr lang="de-DE" sz="400" dirty="0" err="1"/>
              <a:t>CFRole</a:t>
            </a:r>
            <a:endParaRPr lang="de-DE" sz="400" dirty="0"/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0384F510-547F-CC4F-8784-8FC483F424E4}"/>
              </a:ext>
            </a:extLst>
          </p:cNvPr>
          <p:cNvSpPr txBox="1"/>
          <p:nvPr/>
        </p:nvSpPr>
        <p:spPr>
          <a:xfrm>
            <a:off x="8821974" y="673554"/>
            <a:ext cx="1932210" cy="2369880"/>
          </a:xfrm>
          <a:prstGeom prst="rect">
            <a:avLst/>
          </a:prstGeom>
          <a:noFill/>
          <a:ln>
            <a:solidFill>
              <a:srgbClr val="FF40FF"/>
            </a:solidFill>
          </a:ln>
        </p:spPr>
        <p:txBody>
          <a:bodyPr wrap="square" rtlCol="0">
            <a:spAutoFit/>
          </a:bodyPr>
          <a:lstStyle/>
          <a:p>
            <a:r>
              <a:rPr lang="de-DE" sz="400" b="1" dirty="0" err="1"/>
              <a:t>CfDeployerRole</a:t>
            </a:r>
            <a:r>
              <a:rPr lang="de-DE" sz="400" dirty="0"/>
              <a:t>:</a:t>
            </a:r>
            <a:br>
              <a:rPr lang="de-DE" sz="400" dirty="0"/>
            </a:br>
            <a:r>
              <a:rPr lang="de-DE" sz="400" dirty="0"/>
              <a:t>  </a:t>
            </a:r>
            <a:r>
              <a:rPr lang="de-DE" sz="400" b="1" dirty="0"/>
              <a:t>Type</a:t>
            </a:r>
            <a:r>
              <a:rPr lang="de-DE" sz="400" dirty="0"/>
              <a:t>: AWS::IAM::</a:t>
            </a:r>
            <a:r>
              <a:rPr lang="de-DE" sz="400" dirty="0" err="1"/>
              <a:t>Role</a:t>
            </a:r>
            <a:br>
              <a:rPr lang="de-DE" sz="400" dirty="0"/>
            </a:br>
            <a:r>
              <a:rPr lang="de-DE" sz="400" dirty="0"/>
              <a:t>  </a:t>
            </a:r>
            <a:r>
              <a:rPr lang="de-DE" sz="400" b="1" dirty="0"/>
              <a:t>Properties</a:t>
            </a:r>
            <a:r>
              <a:rPr lang="de-DE" sz="400" dirty="0"/>
              <a:t>:</a:t>
            </a:r>
            <a:br>
              <a:rPr lang="de-DE" sz="400" dirty="0"/>
            </a:br>
            <a:r>
              <a:rPr lang="de-DE" sz="400" dirty="0"/>
              <a:t>    </a:t>
            </a:r>
            <a:r>
              <a:rPr lang="de-DE" sz="400" b="1" dirty="0" err="1"/>
              <a:t>RoleName</a:t>
            </a:r>
            <a:r>
              <a:rPr lang="de-DE" sz="400" dirty="0"/>
              <a:t>: </a:t>
            </a:r>
            <a:r>
              <a:rPr lang="de-DE" sz="400" b="1" dirty="0"/>
              <a:t>"</a:t>
            </a:r>
            <a:r>
              <a:rPr lang="de-DE" sz="400" b="1" dirty="0" err="1"/>
              <a:t>cloudformationdeployer-role</a:t>
            </a:r>
            <a:r>
              <a:rPr lang="de-DE" sz="400" b="1" dirty="0"/>
              <a:t>"</a:t>
            </a:r>
            <a:br>
              <a:rPr lang="de-DE" sz="400" b="1" dirty="0"/>
            </a:br>
            <a:r>
              <a:rPr lang="de-DE" sz="400" b="1" dirty="0"/>
              <a:t>    </a:t>
            </a:r>
            <a:r>
              <a:rPr lang="de-DE" sz="400" b="1" dirty="0" err="1"/>
              <a:t>AssumeRolePolicyDocument</a:t>
            </a:r>
            <a:r>
              <a:rPr lang="de-DE" sz="400" dirty="0"/>
              <a:t>:</a:t>
            </a:r>
            <a:br>
              <a:rPr lang="de-DE" sz="400" dirty="0"/>
            </a:br>
            <a:r>
              <a:rPr lang="de-DE" sz="400" dirty="0"/>
              <a:t>      </a:t>
            </a:r>
            <a:r>
              <a:rPr lang="de-DE" sz="400" b="1" dirty="0"/>
              <a:t>Version</a:t>
            </a:r>
            <a:r>
              <a:rPr lang="de-DE" sz="400" dirty="0"/>
              <a:t>: 2012-10-17</a:t>
            </a:r>
            <a:br>
              <a:rPr lang="de-DE" sz="400" dirty="0"/>
            </a:br>
            <a:r>
              <a:rPr lang="de-DE" sz="400" dirty="0"/>
              <a:t>      </a:t>
            </a:r>
            <a:r>
              <a:rPr lang="de-DE" sz="400" b="1" dirty="0"/>
              <a:t>Statement</a:t>
            </a:r>
            <a:r>
              <a:rPr lang="de-DE" sz="400" dirty="0"/>
              <a:t>:</a:t>
            </a:r>
            <a:br>
              <a:rPr lang="de-DE" sz="400" dirty="0"/>
            </a:br>
            <a:r>
              <a:rPr lang="de-DE" sz="400" dirty="0"/>
              <a:t>        - </a:t>
            </a:r>
            <a:r>
              <a:rPr lang="de-DE" sz="400" b="1" dirty="0" err="1"/>
              <a:t>Effect</a:t>
            </a:r>
            <a:r>
              <a:rPr lang="de-DE" sz="400" dirty="0"/>
              <a:t>: </a:t>
            </a:r>
            <a:r>
              <a:rPr lang="de-DE" sz="400" dirty="0" err="1"/>
              <a:t>Allow</a:t>
            </a:r>
            <a:br>
              <a:rPr lang="de-DE" sz="400" dirty="0"/>
            </a:br>
            <a:r>
              <a:rPr lang="de-DE" sz="400" dirty="0"/>
              <a:t>          </a:t>
            </a:r>
            <a:r>
              <a:rPr lang="de-DE" sz="400" b="1" dirty="0" err="1"/>
              <a:t>Principal</a:t>
            </a:r>
            <a:r>
              <a:rPr lang="de-DE" sz="400" dirty="0"/>
              <a:t>:</a:t>
            </a:r>
            <a:br>
              <a:rPr lang="de-DE" sz="400" dirty="0"/>
            </a:br>
            <a:r>
              <a:rPr lang="de-DE" sz="400" dirty="0"/>
              <a:t>            </a:t>
            </a:r>
            <a:r>
              <a:rPr lang="de-DE" sz="400" b="1" dirty="0"/>
              <a:t>Service</a:t>
            </a:r>
            <a:r>
              <a:rPr lang="de-DE" sz="400" dirty="0"/>
              <a:t>:</a:t>
            </a:r>
            <a:br>
              <a:rPr lang="de-DE" sz="400" dirty="0"/>
            </a:br>
            <a:r>
              <a:rPr lang="de-DE" sz="400" dirty="0"/>
              <a:t>              - </a:t>
            </a:r>
            <a:r>
              <a:rPr lang="de-DE" sz="400" dirty="0" err="1"/>
              <a:t>cloudformation.amazonaws.com</a:t>
            </a:r>
            <a:br>
              <a:rPr lang="de-DE" sz="400" dirty="0"/>
            </a:br>
            <a:r>
              <a:rPr lang="de-DE" sz="400" dirty="0"/>
              <a:t>          </a:t>
            </a:r>
            <a:r>
              <a:rPr lang="de-DE" sz="400" b="1" dirty="0"/>
              <a:t>Action</a:t>
            </a:r>
            <a:r>
              <a:rPr lang="de-DE" sz="400" dirty="0"/>
              <a:t>:</a:t>
            </a:r>
            <a:br>
              <a:rPr lang="de-DE" sz="400" dirty="0"/>
            </a:br>
            <a:r>
              <a:rPr lang="de-DE" sz="400" dirty="0"/>
              <a:t>            - </a:t>
            </a:r>
            <a:r>
              <a:rPr lang="de-DE" sz="400" dirty="0" err="1"/>
              <a:t>sts:AssumeRole</a:t>
            </a:r>
            <a:br>
              <a:rPr lang="de-DE" sz="400" dirty="0"/>
            </a:br>
            <a:r>
              <a:rPr lang="de-DE" sz="400" dirty="0"/>
              <a:t>    </a:t>
            </a:r>
            <a:r>
              <a:rPr lang="de-DE" sz="400" b="1" dirty="0"/>
              <a:t>Path</a:t>
            </a:r>
            <a:r>
              <a:rPr lang="de-DE" sz="400" dirty="0"/>
              <a:t>: /</a:t>
            </a:r>
            <a:br>
              <a:rPr lang="de-DE" sz="400" dirty="0"/>
            </a:br>
            <a:r>
              <a:rPr lang="de-DE" sz="400" b="1" dirty="0" err="1"/>
              <a:t>CfDeployerPolicy</a:t>
            </a:r>
            <a:r>
              <a:rPr lang="de-DE" sz="400" dirty="0"/>
              <a:t>:</a:t>
            </a:r>
            <a:br>
              <a:rPr lang="de-DE" sz="400" dirty="0"/>
            </a:br>
            <a:r>
              <a:rPr lang="de-DE" sz="400" dirty="0"/>
              <a:t>  </a:t>
            </a:r>
            <a:r>
              <a:rPr lang="de-DE" sz="400" b="1" dirty="0"/>
              <a:t>Type</a:t>
            </a:r>
            <a:r>
              <a:rPr lang="de-DE" sz="400" dirty="0"/>
              <a:t>: AWS::IAM::</a:t>
            </a:r>
            <a:r>
              <a:rPr lang="de-DE" sz="400" dirty="0" err="1"/>
              <a:t>Policy</a:t>
            </a:r>
            <a:br>
              <a:rPr lang="de-DE" sz="400" dirty="0"/>
            </a:br>
            <a:r>
              <a:rPr lang="de-DE" sz="400" dirty="0"/>
              <a:t>  </a:t>
            </a:r>
            <a:r>
              <a:rPr lang="de-DE" sz="400" b="1" dirty="0" err="1"/>
              <a:t>DependsOn</a:t>
            </a:r>
            <a:r>
              <a:rPr lang="de-DE" sz="400" dirty="0"/>
              <a:t>: </a:t>
            </a:r>
            <a:r>
              <a:rPr lang="de-DE" sz="400" dirty="0" err="1"/>
              <a:t>CfDeployerRole</a:t>
            </a:r>
            <a:br>
              <a:rPr lang="de-DE" sz="400" dirty="0"/>
            </a:br>
            <a:r>
              <a:rPr lang="de-DE" sz="400" dirty="0"/>
              <a:t>  </a:t>
            </a:r>
            <a:r>
              <a:rPr lang="de-DE" sz="400" b="1" dirty="0"/>
              <a:t>Properties</a:t>
            </a:r>
            <a:r>
              <a:rPr lang="de-DE" sz="400" dirty="0"/>
              <a:t>:</a:t>
            </a:r>
            <a:br>
              <a:rPr lang="de-DE" sz="400" dirty="0"/>
            </a:br>
            <a:r>
              <a:rPr lang="de-DE" sz="400" dirty="0"/>
              <a:t>    </a:t>
            </a:r>
            <a:r>
              <a:rPr lang="de-DE" sz="400" b="1" dirty="0" err="1"/>
              <a:t>PolicyName</a:t>
            </a:r>
            <a:r>
              <a:rPr lang="de-DE" sz="400" dirty="0"/>
              <a:t>: </a:t>
            </a:r>
            <a:r>
              <a:rPr lang="de-DE" sz="400" b="1" dirty="0"/>
              <a:t>"</a:t>
            </a:r>
            <a:r>
              <a:rPr lang="de-DE" sz="400" b="1" dirty="0" err="1"/>
              <a:t>cloudformationdeployer-policy</a:t>
            </a:r>
            <a:r>
              <a:rPr lang="de-DE" sz="400" b="1" dirty="0"/>
              <a:t>"</a:t>
            </a:r>
            <a:br>
              <a:rPr lang="de-DE" sz="400" b="1" dirty="0"/>
            </a:br>
            <a:r>
              <a:rPr lang="de-DE" sz="400" b="1" dirty="0"/>
              <a:t>    </a:t>
            </a:r>
            <a:r>
              <a:rPr lang="de-DE" sz="400" b="1" dirty="0" err="1"/>
              <a:t>PolicyDocument</a:t>
            </a:r>
            <a:r>
              <a:rPr lang="de-DE" sz="400" dirty="0"/>
              <a:t>:</a:t>
            </a:r>
            <a:br>
              <a:rPr lang="de-DE" sz="400" dirty="0"/>
            </a:br>
            <a:r>
              <a:rPr lang="de-DE" sz="400" dirty="0"/>
              <a:t>      </a:t>
            </a:r>
            <a:r>
              <a:rPr lang="de-DE" sz="400" b="1" dirty="0"/>
              <a:t>Version</a:t>
            </a:r>
            <a:r>
              <a:rPr lang="de-DE" sz="400" dirty="0"/>
              <a:t>: 2012-10-17</a:t>
            </a:r>
            <a:br>
              <a:rPr lang="de-DE" sz="400" dirty="0"/>
            </a:br>
            <a:r>
              <a:rPr lang="de-DE" sz="400" dirty="0"/>
              <a:t>      </a:t>
            </a:r>
            <a:r>
              <a:rPr lang="de-DE" sz="400" b="1" dirty="0"/>
              <a:t>Statement</a:t>
            </a:r>
            <a:r>
              <a:rPr lang="de-DE" sz="400" dirty="0"/>
              <a:t>:</a:t>
            </a:r>
            <a:br>
              <a:rPr lang="de-DE" sz="400" dirty="0"/>
            </a:br>
            <a:r>
              <a:rPr lang="de-DE" sz="400" dirty="0"/>
              <a:t>        - </a:t>
            </a:r>
            <a:r>
              <a:rPr lang="de-DE" sz="400" b="1" dirty="0" err="1"/>
              <a:t>Effect</a:t>
            </a:r>
            <a:r>
              <a:rPr lang="de-DE" sz="400" dirty="0"/>
              <a:t>: </a:t>
            </a:r>
            <a:r>
              <a:rPr lang="de-DE" sz="400" dirty="0" err="1"/>
              <a:t>Allow</a:t>
            </a:r>
            <a:br>
              <a:rPr lang="de-DE" sz="400" dirty="0"/>
            </a:br>
            <a:r>
              <a:rPr lang="de-DE" sz="400" dirty="0"/>
              <a:t>          </a:t>
            </a:r>
            <a:r>
              <a:rPr lang="de-DE" sz="400" b="1" dirty="0"/>
              <a:t>Action</a:t>
            </a:r>
            <a:r>
              <a:rPr lang="de-DE" sz="400" dirty="0"/>
              <a:t>:</a:t>
            </a:r>
            <a:br>
              <a:rPr lang="de-DE" sz="400" dirty="0"/>
            </a:br>
            <a:r>
              <a:rPr lang="de-DE" sz="400" dirty="0"/>
              <a:t>            - </a:t>
            </a:r>
            <a:r>
              <a:rPr lang="de-DE" sz="400" dirty="0" err="1"/>
              <a:t>cloudformation</a:t>
            </a:r>
            <a:r>
              <a:rPr lang="de-DE" sz="400" dirty="0"/>
              <a:t>:*</a:t>
            </a:r>
            <a:br>
              <a:rPr lang="de-DE" sz="400" dirty="0"/>
            </a:br>
            <a:r>
              <a:rPr lang="de-DE" sz="400" dirty="0"/>
              <a:t>            - s3:*</a:t>
            </a:r>
            <a:br>
              <a:rPr lang="de-DE" sz="400" dirty="0"/>
            </a:br>
            <a:r>
              <a:rPr lang="de-DE" sz="400" dirty="0"/>
              <a:t>            - </a:t>
            </a:r>
            <a:r>
              <a:rPr lang="de-DE" sz="400" dirty="0" err="1"/>
              <a:t>iam:PassRole</a:t>
            </a:r>
            <a:br>
              <a:rPr lang="de-DE" sz="400" dirty="0"/>
            </a:br>
            <a:r>
              <a:rPr lang="de-DE" sz="400" dirty="0"/>
              <a:t>            - ec2:*</a:t>
            </a:r>
            <a:br>
              <a:rPr lang="de-DE" sz="400" dirty="0"/>
            </a:br>
            <a:r>
              <a:rPr lang="de-DE" sz="400" dirty="0"/>
              <a:t>            - </a:t>
            </a:r>
            <a:r>
              <a:rPr lang="de-DE" sz="400" dirty="0" err="1"/>
              <a:t>ecs</a:t>
            </a:r>
            <a:r>
              <a:rPr lang="de-DE" sz="400" dirty="0"/>
              <a:t>:*</a:t>
            </a:r>
            <a:br>
              <a:rPr lang="de-DE" sz="400" dirty="0"/>
            </a:br>
            <a:r>
              <a:rPr lang="de-DE" sz="400" dirty="0"/>
              <a:t>            - </a:t>
            </a:r>
            <a:r>
              <a:rPr lang="de-DE" sz="400" dirty="0" err="1"/>
              <a:t>dynamodb</a:t>
            </a:r>
            <a:r>
              <a:rPr lang="de-DE" sz="400" dirty="0"/>
              <a:t>:*</a:t>
            </a:r>
            <a:br>
              <a:rPr lang="de-DE" sz="400" dirty="0"/>
            </a:br>
            <a:r>
              <a:rPr lang="de-DE" sz="400" dirty="0"/>
              <a:t>          </a:t>
            </a:r>
            <a:r>
              <a:rPr lang="de-DE" sz="400" b="1" dirty="0" err="1"/>
              <a:t>Resource</a:t>
            </a:r>
            <a:r>
              <a:rPr lang="de-DE" sz="400" dirty="0"/>
              <a:t>: </a:t>
            </a:r>
            <a:r>
              <a:rPr lang="de-DE" sz="400" b="1" dirty="0"/>
              <a:t>"*"</a:t>
            </a:r>
            <a:br>
              <a:rPr lang="de-DE" sz="400" b="1" dirty="0"/>
            </a:br>
            <a:r>
              <a:rPr lang="de-DE" sz="400" b="1" dirty="0"/>
              <a:t>        </a:t>
            </a:r>
            <a:r>
              <a:rPr lang="de-DE" sz="400" dirty="0"/>
              <a:t>- </a:t>
            </a:r>
            <a:r>
              <a:rPr lang="de-DE" sz="400" b="1" dirty="0" err="1"/>
              <a:t>Effect</a:t>
            </a:r>
            <a:r>
              <a:rPr lang="de-DE" sz="400" dirty="0"/>
              <a:t>: </a:t>
            </a:r>
            <a:r>
              <a:rPr lang="de-DE" sz="400" dirty="0" err="1"/>
              <a:t>Allow</a:t>
            </a:r>
            <a:br>
              <a:rPr lang="de-DE" sz="400" dirty="0"/>
            </a:br>
            <a:r>
              <a:rPr lang="de-DE" sz="400" dirty="0"/>
              <a:t>          </a:t>
            </a:r>
            <a:r>
              <a:rPr lang="de-DE" sz="400" b="1" dirty="0"/>
              <a:t>Action</a:t>
            </a:r>
            <a:r>
              <a:rPr lang="de-DE" sz="400" dirty="0"/>
              <a:t>:</a:t>
            </a:r>
            <a:br>
              <a:rPr lang="de-DE" sz="400" dirty="0"/>
            </a:br>
            <a:r>
              <a:rPr lang="de-DE" sz="400" dirty="0"/>
              <a:t>            - s3:*</a:t>
            </a:r>
            <a:br>
              <a:rPr lang="de-DE" sz="400" dirty="0"/>
            </a:br>
            <a:r>
              <a:rPr lang="de-DE" sz="400" dirty="0"/>
              <a:t>          </a:t>
            </a:r>
            <a:r>
              <a:rPr lang="de-DE" sz="400" b="1" dirty="0" err="1"/>
              <a:t>Resource</a:t>
            </a:r>
            <a:r>
              <a:rPr lang="de-DE" sz="400" dirty="0"/>
              <a:t>:</a:t>
            </a:r>
            <a:br>
              <a:rPr lang="de-DE" sz="400" dirty="0"/>
            </a:br>
            <a:r>
              <a:rPr lang="de-DE" sz="400" dirty="0"/>
              <a:t>            - </a:t>
            </a:r>
            <a:r>
              <a:rPr lang="de-DE" sz="400" b="1" dirty="0"/>
              <a:t>'arn:aws:s3:::</a:t>
            </a:r>
            <a:r>
              <a:rPr lang="de-DE" sz="400" b="1" dirty="0" err="1"/>
              <a:t>artifactbucket</a:t>
            </a:r>
            <a:r>
              <a:rPr lang="de-DE" sz="400" b="1" dirty="0"/>
              <a:t>-</a:t>
            </a:r>
            <a:r>
              <a:rPr lang="de-DE" sz="400" b="1" dirty="0" err="1"/>
              <a:t>smartoffice</a:t>
            </a:r>
            <a:r>
              <a:rPr lang="de-DE" sz="400" b="1" dirty="0"/>
              <a:t>-cf-</a:t>
            </a:r>
            <a:r>
              <a:rPr lang="de-DE" sz="400" b="1" dirty="0" err="1"/>
              <a:t>sourcecode</a:t>
            </a:r>
            <a:r>
              <a:rPr lang="de-DE" sz="400" b="1" dirty="0"/>
              <a:t>'</a:t>
            </a:r>
            <a:br>
              <a:rPr lang="de-DE" sz="400" b="1" dirty="0"/>
            </a:br>
            <a:r>
              <a:rPr lang="de-DE" sz="400" b="1" dirty="0"/>
              <a:t>            </a:t>
            </a:r>
            <a:r>
              <a:rPr lang="de-DE" sz="400" dirty="0"/>
              <a:t>- </a:t>
            </a:r>
            <a:r>
              <a:rPr lang="de-DE" sz="400" b="1" dirty="0"/>
              <a:t>'arn:aws:s3:::</a:t>
            </a:r>
            <a:r>
              <a:rPr lang="de-DE" sz="400" b="1" dirty="0" err="1"/>
              <a:t>artifactbucket</a:t>
            </a:r>
            <a:r>
              <a:rPr lang="de-DE" sz="400" b="1" dirty="0"/>
              <a:t>-</a:t>
            </a:r>
            <a:r>
              <a:rPr lang="de-DE" sz="400" b="1" dirty="0" err="1"/>
              <a:t>smartoffice</a:t>
            </a:r>
            <a:r>
              <a:rPr lang="de-DE" sz="400" b="1" dirty="0"/>
              <a:t>-cf-</a:t>
            </a:r>
            <a:r>
              <a:rPr lang="de-DE" sz="400" b="1" dirty="0" err="1"/>
              <a:t>sourcecode</a:t>
            </a:r>
            <a:r>
              <a:rPr lang="de-DE" sz="400" b="1" dirty="0"/>
              <a:t>/*'</a:t>
            </a:r>
            <a:endParaRPr lang="de-DE" sz="400" dirty="0"/>
          </a:p>
        </p:txBody>
      </p:sp>
      <p:sp>
        <p:nvSpPr>
          <p:cNvPr id="43" name="Textfeld 42">
            <a:extLst>
              <a:ext uri="{FF2B5EF4-FFF2-40B4-BE49-F238E27FC236}">
                <a16:creationId xmlns:a16="http://schemas.microsoft.com/office/drawing/2014/main" id="{744DDF8F-62BB-7247-9F58-7106E0B10E4F}"/>
              </a:ext>
            </a:extLst>
          </p:cNvPr>
          <p:cNvSpPr txBox="1"/>
          <p:nvPr/>
        </p:nvSpPr>
        <p:spPr>
          <a:xfrm>
            <a:off x="6346531" y="596806"/>
            <a:ext cx="16375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b="1" dirty="0" err="1"/>
              <a:t>PipelineCfBase-ProdAcc-Role</a:t>
            </a:r>
            <a:endParaRPr lang="de-DE" sz="800" b="1" dirty="0"/>
          </a:p>
        </p:txBody>
      </p:sp>
      <p:sp>
        <p:nvSpPr>
          <p:cNvPr id="44" name="Textfeld 43">
            <a:extLst>
              <a:ext uri="{FF2B5EF4-FFF2-40B4-BE49-F238E27FC236}">
                <a16:creationId xmlns:a16="http://schemas.microsoft.com/office/drawing/2014/main" id="{24423D09-D589-AB47-B21A-20B61D3D8897}"/>
              </a:ext>
            </a:extLst>
          </p:cNvPr>
          <p:cNvSpPr txBox="1"/>
          <p:nvPr/>
        </p:nvSpPr>
        <p:spPr>
          <a:xfrm>
            <a:off x="8752694" y="476440"/>
            <a:ext cx="16375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b="1" dirty="0" err="1"/>
              <a:t>cloudformationDeployer-Role</a:t>
            </a:r>
            <a:endParaRPr lang="de-DE" sz="800" b="1" dirty="0"/>
          </a:p>
        </p:txBody>
      </p:sp>
    </p:spTree>
    <p:extLst>
      <p:ext uri="{BB962C8B-B14F-4D97-AF65-F5344CB8AC3E}">
        <p14:creationId xmlns:p14="http://schemas.microsoft.com/office/powerpoint/2010/main" val="368864148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Rechteck 120">
            <a:extLst>
              <a:ext uri="{FF2B5EF4-FFF2-40B4-BE49-F238E27FC236}">
                <a16:creationId xmlns:a16="http://schemas.microsoft.com/office/drawing/2014/main" id="{FA9F8FB9-0570-B64A-A273-5F92F8F025FB}"/>
              </a:ext>
            </a:extLst>
          </p:cNvPr>
          <p:cNvSpPr/>
          <p:nvPr/>
        </p:nvSpPr>
        <p:spPr>
          <a:xfrm>
            <a:off x="4129331" y="3664985"/>
            <a:ext cx="1912512" cy="1925964"/>
          </a:xfrm>
          <a:prstGeom prst="rect">
            <a:avLst/>
          </a:prstGeom>
          <a:solidFill>
            <a:schemeClr val="accent4">
              <a:lumMod val="20000"/>
              <a:lumOff val="80000"/>
              <a:alpha val="20000"/>
            </a:schemeClr>
          </a:solidFill>
          <a:ln w="63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de-DE" sz="500" dirty="0">
              <a:solidFill>
                <a:schemeClr val="tx1"/>
              </a:solidFill>
            </a:endParaRPr>
          </a:p>
        </p:txBody>
      </p:sp>
      <p:sp>
        <p:nvSpPr>
          <p:cNvPr id="2" name="Rectangle 34">
            <a:extLst>
              <a:ext uri="{FF2B5EF4-FFF2-40B4-BE49-F238E27FC236}">
                <a16:creationId xmlns:a16="http://schemas.microsoft.com/office/drawing/2014/main" id="{29731C87-EC51-0940-B4AB-FE892095D23E}"/>
              </a:ext>
            </a:extLst>
          </p:cNvPr>
          <p:cNvSpPr/>
          <p:nvPr/>
        </p:nvSpPr>
        <p:spPr>
          <a:xfrm>
            <a:off x="115414" y="921149"/>
            <a:ext cx="6933460" cy="586447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000" dirty="0">
              <a:solidFill>
                <a:sysClr val="windowText" lastClr="000000"/>
              </a:solidFill>
            </a:endParaRPr>
          </a:p>
        </p:txBody>
      </p:sp>
      <p:pic>
        <p:nvPicPr>
          <p:cNvPr id="3" name="Graphic 11">
            <a:extLst>
              <a:ext uri="{FF2B5EF4-FFF2-40B4-BE49-F238E27FC236}">
                <a16:creationId xmlns:a16="http://schemas.microsoft.com/office/drawing/2014/main" id="{47CF63D8-2652-9245-85A0-3862D750A4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9426" y="919287"/>
            <a:ext cx="218233" cy="226518"/>
          </a:xfrm>
          <a:prstGeom prst="rect">
            <a:avLst/>
          </a:prstGeom>
        </p:spPr>
      </p:pic>
      <p:pic>
        <p:nvPicPr>
          <p:cNvPr id="4" name="Graphic 7">
            <a:extLst>
              <a:ext uri="{FF2B5EF4-FFF2-40B4-BE49-F238E27FC236}">
                <a16:creationId xmlns:a16="http://schemas.microsoft.com/office/drawing/2014/main" id="{7135B6A0-5682-D64E-A236-4606B21B26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3342" y="948127"/>
            <a:ext cx="391843" cy="391843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BCD1B1A0-0387-DE45-850B-7D250FEA84C9}"/>
              </a:ext>
            </a:extLst>
          </p:cNvPr>
          <p:cNvSpPr txBox="1"/>
          <p:nvPr/>
        </p:nvSpPr>
        <p:spPr>
          <a:xfrm>
            <a:off x="6140235" y="1144048"/>
            <a:ext cx="101937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b="1" dirty="0" err="1">
                <a:solidFill>
                  <a:srgbClr val="FF2F92"/>
                </a:solidFill>
              </a:rPr>
              <a:t>DevOps</a:t>
            </a:r>
            <a:r>
              <a:rPr lang="de-DE" sz="900" b="1" dirty="0">
                <a:solidFill>
                  <a:srgbClr val="FF2F92"/>
                </a:solidFill>
              </a:rPr>
              <a:t> Account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B43BA9C4-4EF6-434E-8394-A94B42586E9B}"/>
              </a:ext>
            </a:extLst>
          </p:cNvPr>
          <p:cNvSpPr txBox="1"/>
          <p:nvPr/>
        </p:nvSpPr>
        <p:spPr>
          <a:xfrm>
            <a:off x="324256" y="954946"/>
            <a:ext cx="106066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00" dirty="0"/>
              <a:t>AWS Cloud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FFF40465-54BC-ED4B-926B-B4D258C5F8CC}"/>
              </a:ext>
            </a:extLst>
          </p:cNvPr>
          <p:cNvSpPr/>
          <p:nvPr/>
        </p:nvSpPr>
        <p:spPr>
          <a:xfrm>
            <a:off x="2094896" y="4733088"/>
            <a:ext cx="693309" cy="486703"/>
          </a:xfrm>
          <a:prstGeom prst="rect">
            <a:avLst/>
          </a:prstGeom>
          <a:solidFill>
            <a:schemeClr val="accent6">
              <a:lumMod val="20000"/>
              <a:lumOff val="80000"/>
              <a:alpha val="20000"/>
            </a:schemeClr>
          </a:solidFill>
          <a:ln w="63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de-DE" sz="500" dirty="0">
              <a:solidFill>
                <a:schemeClr val="tx1"/>
              </a:solidFill>
            </a:endParaRPr>
          </a:p>
        </p:txBody>
      </p:sp>
      <p:pic>
        <p:nvPicPr>
          <p:cNvPr id="8" name="Graphic 71">
            <a:extLst>
              <a:ext uri="{FF2B5EF4-FFF2-40B4-BE49-F238E27FC236}">
                <a16:creationId xmlns:a16="http://schemas.microsoft.com/office/drawing/2014/main" id="{87E5695E-A3C4-8D44-A35D-0B9857659F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97724" y="4733088"/>
            <a:ext cx="141190" cy="141190"/>
          </a:xfrm>
          <a:prstGeom prst="rect">
            <a:avLst/>
          </a:prstGeom>
        </p:spPr>
      </p:pic>
      <p:pic>
        <p:nvPicPr>
          <p:cNvPr id="9" name="Graphic 67">
            <a:extLst>
              <a:ext uri="{FF2B5EF4-FFF2-40B4-BE49-F238E27FC236}">
                <a16:creationId xmlns:a16="http://schemas.microsoft.com/office/drawing/2014/main" id="{3969FE02-A526-8F40-B536-ACB4371F784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399155" y="4882849"/>
            <a:ext cx="141185" cy="141185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4B034117-7643-B14A-A54E-50D44FAEF572}"/>
              </a:ext>
            </a:extLst>
          </p:cNvPr>
          <p:cNvSpPr txBox="1"/>
          <p:nvPr/>
        </p:nvSpPr>
        <p:spPr>
          <a:xfrm>
            <a:off x="2224262" y="4975244"/>
            <a:ext cx="4909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" dirty="0" err="1">
                <a:solidFill>
                  <a:schemeClr val="accent6">
                    <a:lumMod val="75000"/>
                  </a:schemeClr>
                </a:solidFill>
              </a:rPr>
              <a:t>ArtifactBucket</a:t>
            </a:r>
            <a:endParaRPr lang="de-DE" sz="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4844A370-FDB2-854C-94D2-92DCCCA34BBA}"/>
              </a:ext>
            </a:extLst>
          </p:cNvPr>
          <p:cNvSpPr/>
          <p:nvPr/>
        </p:nvSpPr>
        <p:spPr>
          <a:xfrm>
            <a:off x="326825" y="4735537"/>
            <a:ext cx="686619" cy="484254"/>
          </a:xfrm>
          <a:prstGeom prst="rect">
            <a:avLst/>
          </a:prstGeom>
          <a:solidFill>
            <a:srgbClr val="C00000">
              <a:alpha val="10000"/>
            </a:srgbClr>
          </a:solidFill>
          <a:ln w="63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de-DE" sz="500" dirty="0">
              <a:solidFill>
                <a:schemeClr val="tx1"/>
              </a:solidFill>
            </a:endParaRPr>
          </a:p>
        </p:txBody>
      </p:sp>
      <p:pic>
        <p:nvPicPr>
          <p:cNvPr id="12" name="Graphic 33">
            <a:extLst>
              <a:ext uri="{FF2B5EF4-FFF2-40B4-BE49-F238E27FC236}">
                <a16:creationId xmlns:a16="http://schemas.microsoft.com/office/drawing/2014/main" id="{11052E08-E742-8240-A6BB-FC756FACF17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37732" y="4735537"/>
            <a:ext cx="141185" cy="141185"/>
          </a:xfrm>
          <a:prstGeom prst="rect">
            <a:avLst/>
          </a:prstGeom>
        </p:spPr>
      </p:pic>
      <p:pic>
        <p:nvPicPr>
          <p:cNvPr id="13" name="Graphic 8">
            <a:extLst>
              <a:ext uri="{FF2B5EF4-FFF2-40B4-BE49-F238E27FC236}">
                <a16:creationId xmlns:a16="http://schemas.microsoft.com/office/drawing/2014/main" id="{EBB2E267-CD2D-CB40-BEEF-A93536FB49E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70989" y="4852455"/>
            <a:ext cx="203571" cy="203571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65DDCE18-F37E-1E4B-9277-86C1B188D000}"/>
              </a:ext>
            </a:extLst>
          </p:cNvPr>
          <p:cNvSpPr txBox="1"/>
          <p:nvPr/>
        </p:nvSpPr>
        <p:spPr>
          <a:xfrm>
            <a:off x="532194" y="4966548"/>
            <a:ext cx="33655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" dirty="0">
                <a:solidFill>
                  <a:srgbClr val="C00000"/>
                </a:solidFill>
              </a:rPr>
              <a:t>CMK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45415427-7B7C-694A-8CC2-B7F2B2599E9E}"/>
              </a:ext>
            </a:extLst>
          </p:cNvPr>
          <p:cNvSpPr txBox="1"/>
          <p:nvPr/>
        </p:nvSpPr>
        <p:spPr>
          <a:xfrm>
            <a:off x="2094895" y="5222034"/>
            <a:ext cx="1741757" cy="1077218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de-DE" sz="400" b="1" dirty="0" err="1"/>
              <a:t>Policies</a:t>
            </a:r>
            <a:r>
              <a:rPr lang="de-DE" sz="400" dirty="0"/>
              <a:t>:</a:t>
            </a:r>
            <a:br>
              <a:rPr lang="de-DE" sz="400" dirty="0"/>
            </a:br>
            <a:br>
              <a:rPr lang="de-DE" sz="400" dirty="0"/>
            </a:br>
            <a:r>
              <a:rPr lang="de-DE" sz="400" dirty="0"/>
              <a:t>   </a:t>
            </a:r>
            <a:r>
              <a:rPr lang="de-DE" sz="400" b="1" dirty="0" err="1"/>
              <a:t>Effect</a:t>
            </a:r>
            <a:r>
              <a:rPr lang="de-DE" sz="400" b="1" dirty="0"/>
              <a:t>: </a:t>
            </a:r>
            <a:r>
              <a:rPr lang="de-DE" sz="400" dirty="0" err="1"/>
              <a:t>Allow</a:t>
            </a:r>
            <a:br>
              <a:rPr lang="de-DE" sz="400" dirty="0"/>
            </a:br>
            <a:r>
              <a:rPr lang="de-DE" sz="400" dirty="0"/>
              <a:t>   </a:t>
            </a:r>
            <a:r>
              <a:rPr lang="de-DE" sz="400" b="1" dirty="0" err="1"/>
              <a:t>Principal</a:t>
            </a:r>
            <a:r>
              <a:rPr lang="de-DE" sz="400" b="1" dirty="0"/>
              <a:t> </a:t>
            </a:r>
            <a:r>
              <a:rPr lang="de-DE" sz="400" dirty="0"/>
              <a:t>=&gt; AWS =&gt; </a:t>
            </a:r>
            <a:br>
              <a:rPr lang="de-DE" sz="400" dirty="0"/>
            </a:br>
            <a:r>
              <a:rPr lang="de-DE" sz="400" dirty="0"/>
              <a:t>       [</a:t>
            </a:r>
            <a:br>
              <a:rPr lang="de-DE" sz="400" dirty="0"/>
            </a:br>
            <a:r>
              <a:rPr lang="de-DE" sz="400" dirty="0"/>
              <a:t>          </a:t>
            </a:r>
            <a:r>
              <a:rPr lang="de-DE" sz="400" dirty="0" err="1"/>
              <a:t>arn:aws:iam</a:t>
            </a:r>
            <a:r>
              <a:rPr lang="de-DE" sz="400" dirty="0"/>
              <a:t>::</a:t>
            </a:r>
            <a:r>
              <a:rPr lang="de-DE" sz="400" b="1" dirty="0"/>
              <a:t>147376585776</a:t>
            </a:r>
            <a:r>
              <a:rPr lang="de-DE" sz="400" dirty="0"/>
              <a:t>:role/</a:t>
            </a:r>
            <a:r>
              <a:rPr lang="de-DE" sz="400" dirty="0" err="1"/>
              <a:t>cfBasePipeline-Role</a:t>
            </a:r>
            <a:r>
              <a:rPr lang="de-DE" sz="400" dirty="0"/>
              <a:t>,</a:t>
            </a:r>
            <a:br>
              <a:rPr lang="de-DE" sz="400" dirty="0"/>
            </a:br>
            <a:r>
              <a:rPr lang="de-DE" sz="400" dirty="0"/>
              <a:t>          </a:t>
            </a:r>
            <a:r>
              <a:rPr lang="de-DE" sz="400" dirty="0" err="1"/>
              <a:t>arn:aws:iam</a:t>
            </a:r>
            <a:r>
              <a:rPr lang="de-DE" sz="400" dirty="0"/>
              <a:t>::</a:t>
            </a:r>
            <a:r>
              <a:rPr lang="de-DE" sz="400" b="1" dirty="0">
                <a:solidFill>
                  <a:schemeClr val="accent4">
                    <a:lumMod val="75000"/>
                  </a:schemeClr>
                </a:solidFill>
              </a:rPr>
              <a:t>496106771575</a:t>
            </a:r>
            <a:r>
              <a:rPr lang="de-DE" sz="400" dirty="0"/>
              <a:t>:role/</a:t>
            </a:r>
            <a:r>
              <a:rPr lang="de-DE" sz="400" dirty="0" err="1"/>
              <a:t>cfBasePipeline-CrossAccount-Role</a:t>
            </a:r>
            <a:br>
              <a:rPr lang="de-DE" sz="400" dirty="0"/>
            </a:br>
            <a:r>
              <a:rPr lang="de-DE" sz="400" dirty="0"/>
              <a:t>       ]</a:t>
            </a:r>
            <a:br>
              <a:rPr lang="de-DE" sz="400" dirty="0"/>
            </a:br>
            <a:endParaRPr lang="de-DE" sz="400" dirty="0"/>
          </a:p>
          <a:p>
            <a:r>
              <a:rPr lang="de-DE" sz="400" b="1" dirty="0"/>
              <a:t>  Action</a:t>
            </a:r>
            <a:r>
              <a:rPr lang="de-DE" sz="400" dirty="0"/>
              <a:t>: s3:*</a:t>
            </a:r>
            <a:br>
              <a:rPr lang="de-DE" sz="400" dirty="0"/>
            </a:br>
            <a:r>
              <a:rPr lang="de-DE" sz="400" dirty="0"/>
              <a:t> </a:t>
            </a:r>
            <a:r>
              <a:rPr lang="de-DE" sz="400" b="1" dirty="0"/>
              <a:t> </a:t>
            </a:r>
            <a:r>
              <a:rPr lang="de-DE" sz="400" b="1" dirty="0" err="1"/>
              <a:t>Resource</a:t>
            </a:r>
            <a:r>
              <a:rPr lang="de-DE" sz="400" dirty="0"/>
              <a:t>: </a:t>
            </a:r>
            <a:br>
              <a:rPr lang="de-DE" sz="400" dirty="0"/>
            </a:br>
            <a:r>
              <a:rPr lang="de-DE" sz="400" dirty="0"/>
              <a:t>           - arn:aws:s3:::</a:t>
            </a:r>
            <a:r>
              <a:rPr lang="de-DE" sz="400" dirty="0" err="1"/>
              <a:t>artifactbucket</a:t>
            </a:r>
            <a:r>
              <a:rPr lang="de-DE" sz="400" dirty="0"/>
              <a:t>-</a:t>
            </a:r>
            <a:r>
              <a:rPr lang="de-DE" sz="400" dirty="0" err="1"/>
              <a:t>smartoffice</a:t>
            </a:r>
            <a:r>
              <a:rPr lang="de-DE" sz="400" dirty="0"/>
              <a:t>-cf-</a:t>
            </a:r>
            <a:r>
              <a:rPr lang="de-DE" sz="400" dirty="0" err="1"/>
              <a:t>sourcecode</a:t>
            </a:r>
            <a:br>
              <a:rPr lang="de-DE" sz="400" dirty="0"/>
            </a:br>
            <a:r>
              <a:rPr lang="de-DE" sz="400" dirty="0"/>
              <a:t>           - arn:aws:s3:::</a:t>
            </a:r>
            <a:r>
              <a:rPr lang="de-DE" sz="400" dirty="0" err="1"/>
              <a:t>artifactbucket</a:t>
            </a:r>
            <a:r>
              <a:rPr lang="de-DE" sz="400" dirty="0"/>
              <a:t>-</a:t>
            </a:r>
            <a:r>
              <a:rPr lang="de-DE" sz="400" dirty="0" err="1"/>
              <a:t>smartoffice</a:t>
            </a:r>
            <a:r>
              <a:rPr lang="de-DE" sz="400" dirty="0"/>
              <a:t>-cf-</a:t>
            </a:r>
            <a:r>
              <a:rPr lang="de-DE" sz="400" dirty="0" err="1"/>
              <a:t>sourcecode</a:t>
            </a:r>
            <a:r>
              <a:rPr lang="de-DE" sz="400" dirty="0"/>
              <a:t>/*</a:t>
            </a:r>
            <a:br>
              <a:rPr lang="de-DE" sz="400" dirty="0"/>
            </a:br>
            <a:br>
              <a:rPr lang="de-DE" sz="400" dirty="0"/>
            </a:br>
            <a:br>
              <a:rPr lang="de-DE" sz="400" dirty="0"/>
            </a:br>
            <a:r>
              <a:rPr lang="de-DE" sz="400" dirty="0"/>
              <a:t> </a:t>
            </a:r>
          </a:p>
        </p:txBody>
      </p:sp>
      <p:pic>
        <p:nvPicPr>
          <p:cNvPr id="16" name="Graphic 8">
            <a:extLst>
              <a:ext uri="{FF2B5EF4-FFF2-40B4-BE49-F238E27FC236}">
                <a16:creationId xmlns:a16="http://schemas.microsoft.com/office/drawing/2014/main" id="{B9992ED4-800B-0145-8B1B-1020838FF7A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2045596">
            <a:off x="2407422" y="4782799"/>
            <a:ext cx="203571" cy="203571"/>
          </a:xfrm>
          <a:prstGeom prst="rect">
            <a:avLst/>
          </a:prstGeom>
        </p:spPr>
      </p:pic>
      <p:sp>
        <p:nvSpPr>
          <p:cNvPr id="17" name="Textfeld 16">
            <a:extLst>
              <a:ext uri="{FF2B5EF4-FFF2-40B4-BE49-F238E27FC236}">
                <a16:creationId xmlns:a16="http://schemas.microsoft.com/office/drawing/2014/main" id="{67F63B45-94C8-4B4B-B40B-1DB273219874}"/>
              </a:ext>
            </a:extLst>
          </p:cNvPr>
          <p:cNvSpPr txBox="1"/>
          <p:nvPr/>
        </p:nvSpPr>
        <p:spPr>
          <a:xfrm>
            <a:off x="324256" y="5222034"/>
            <a:ext cx="1594668" cy="769441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de-DE" sz="400" b="1" dirty="0" err="1"/>
              <a:t>Policies</a:t>
            </a:r>
            <a:r>
              <a:rPr lang="de-DE" sz="400" dirty="0"/>
              <a:t>:</a:t>
            </a:r>
            <a:br>
              <a:rPr lang="de-DE" sz="400" dirty="0"/>
            </a:br>
            <a:br>
              <a:rPr lang="de-DE" sz="400" dirty="0"/>
            </a:br>
            <a:r>
              <a:rPr lang="de-DE" sz="400" dirty="0"/>
              <a:t>   </a:t>
            </a:r>
            <a:r>
              <a:rPr lang="de-DE" sz="400" b="1" dirty="0" err="1"/>
              <a:t>Principal</a:t>
            </a:r>
            <a:r>
              <a:rPr lang="de-DE" sz="400" b="1" dirty="0"/>
              <a:t> </a:t>
            </a:r>
            <a:r>
              <a:rPr lang="de-DE" sz="400" dirty="0"/>
              <a:t>=&gt; AWS =&gt; </a:t>
            </a:r>
            <a:br>
              <a:rPr lang="de-DE" sz="400" dirty="0"/>
            </a:br>
            <a:r>
              <a:rPr lang="de-DE" sz="400" dirty="0"/>
              <a:t>          </a:t>
            </a:r>
            <a:r>
              <a:rPr lang="de-DE" sz="400" dirty="0" err="1"/>
              <a:t>arn:aws:iam</a:t>
            </a:r>
            <a:r>
              <a:rPr lang="de-DE" sz="400" dirty="0"/>
              <a:t>::147376585776:root</a:t>
            </a:r>
          </a:p>
          <a:p>
            <a:r>
              <a:rPr lang="de-DE" sz="400" b="1" dirty="0"/>
              <a:t>   </a:t>
            </a:r>
            <a:r>
              <a:rPr lang="de-DE" sz="400" b="1" dirty="0" err="1"/>
              <a:t>Resource</a:t>
            </a:r>
            <a:r>
              <a:rPr lang="de-DE" sz="400" dirty="0"/>
              <a:t>: *; </a:t>
            </a:r>
            <a:r>
              <a:rPr lang="de-DE" sz="400" b="1" dirty="0"/>
              <a:t>Action</a:t>
            </a:r>
            <a:r>
              <a:rPr lang="de-DE" sz="400" dirty="0"/>
              <a:t>: </a:t>
            </a:r>
            <a:r>
              <a:rPr lang="de-DE" sz="400" dirty="0" err="1"/>
              <a:t>kms</a:t>
            </a:r>
            <a:r>
              <a:rPr lang="de-DE" sz="400" dirty="0"/>
              <a:t>:*</a:t>
            </a:r>
            <a:br>
              <a:rPr lang="de-DE" sz="400" dirty="0"/>
            </a:br>
            <a:br>
              <a:rPr lang="de-DE" sz="400" dirty="0"/>
            </a:br>
            <a:br>
              <a:rPr lang="de-DE" sz="400" dirty="0"/>
            </a:br>
            <a:r>
              <a:rPr lang="de-DE" sz="400" dirty="0"/>
              <a:t> </a:t>
            </a:r>
            <a:br>
              <a:rPr lang="de-DE" sz="400" dirty="0"/>
            </a:br>
            <a:r>
              <a:rPr lang="de-DE" sz="400" b="1" dirty="0" err="1"/>
              <a:t>Principal</a:t>
            </a:r>
            <a:r>
              <a:rPr lang="de-DE" sz="400" b="1" dirty="0"/>
              <a:t> </a:t>
            </a:r>
            <a:r>
              <a:rPr lang="de-DE" sz="400" dirty="0"/>
              <a:t>=&gt; AWS =&gt; </a:t>
            </a:r>
          </a:p>
          <a:p>
            <a:r>
              <a:rPr lang="de-DE" sz="400" dirty="0"/>
              <a:t>           </a:t>
            </a:r>
            <a:r>
              <a:rPr lang="de-DE" sz="400" dirty="0" err="1"/>
              <a:t>arn:aws:iam</a:t>
            </a:r>
            <a:r>
              <a:rPr lang="de-DE" sz="400" dirty="0"/>
              <a:t>::</a:t>
            </a:r>
            <a:r>
              <a:rPr lang="de-DE" sz="400" b="1" dirty="0">
                <a:solidFill>
                  <a:schemeClr val="accent4">
                    <a:lumMod val="75000"/>
                  </a:schemeClr>
                </a:solidFill>
              </a:rPr>
              <a:t>496106771575</a:t>
            </a:r>
            <a:r>
              <a:rPr lang="de-DE" sz="400" dirty="0"/>
              <a:t> :root</a:t>
            </a:r>
            <a:br>
              <a:rPr lang="de-DE" sz="400" dirty="0"/>
            </a:br>
            <a:r>
              <a:rPr lang="de-DE" sz="400" dirty="0"/>
              <a:t> </a:t>
            </a:r>
            <a:r>
              <a:rPr lang="de-DE" sz="400" b="1" dirty="0" err="1"/>
              <a:t>Resource</a:t>
            </a:r>
            <a:r>
              <a:rPr lang="de-DE" sz="400" dirty="0"/>
              <a:t>: *; </a:t>
            </a:r>
            <a:r>
              <a:rPr lang="de-DE" sz="400" b="1" dirty="0"/>
              <a:t>Action</a:t>
            </a:r>
            <a:r>
              <a:rPr lang="de-DE" sz="400" dirty="0"/>
              <a:t>: </a:t>
            </a:r>
            <a:r>
              <a:rPr lang="de-DE" sz="400" dirty="0" err="1"/>
              <a:t>kms</a:t>
            </a:r>
            <a:r>
              <a:rPr lang="de-DE" sz="400" dirty="0"/>
              <a:t>:*</a:t>
            </a:r>
          </a:p>
        </p:txBody>
      </p: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09679DB5-4DDA-A242-B1A3-9AA0BA9D34C3}"/>
              </a:ext>
            </a:extLst>
          </p:cNvPr>
          <p:cNvCxnSpPr>
            <a:cxnSpLocks/>
          </p:cNvCxnSpPr>
          <p:nvPr/>
        </p:nvCxnSpPr>
        <p:spPr>
          <a:xfrm flipV="1">
            <a:off x="774560" y="4903251"/>
            <a:ext cx="1646266" cy="43897"/>
          </a:xfrm>
          <a:prstGeom prst="straightConnector1">
            <a:avLst/>
          </a:prstGeom>
          <a:ln w="3175">
            <a:solidFill>
              <a:srgbClr val="C00000"/>
            </a:solidFill>
            <a:prstDash val="dashDot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feld 18">
            <a:extLst>
              <a:ext uri="{FF2B5EF4-FFF2-40B4-BE49-F238E27FC236}">
                <a16:creationId xmlns:a16="http://schemas.microsoft.com/office/drawing/2014/main" id="{6A2D5CA6-1C1C-0F47-AA54-3714CFB96282}"/>
              </a:ext>
            </a:extLst>
          </p:cNvPr>
          <p:cNvSpPr txBox="1"/>
          <p:nvPr/>
        </p:nvSpPr>
        <p:spPr>
          <a:xfrm>
            <a:off x="858196" y="217290"/>
            <a:ext cx="4863656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>
                <a:latin typeface="Noto Sans Avestan" panose="020B0502040504020204" pitchFamily="34" charset="0"/>
                <a:ea typeface="Noto Sans Avestan" panose="020B0502040504020204" pitchFamily="34" charset="0"/>
                <a:cs typeface="Kannada MN" pitchFamily="2" charset="0"/>
              </a:rPr>
              <a:t>Base-Infrastructure-Pipeline</a:t>
            </a:r>
          </a:p>
        </p:txBody>
      </p:sp>
      <p:sp>
        <p:nvSpPr>
          <p:cNvPr id="20" name="Rectangle 34">
            <a:extLst>
              <a:ext uri="{FF2B5EF4-FFF2-40B4-BE49-F238E27FC236}">
                <a16:creationId xmlns:a16="http://schemas.microsoft.com/office/drawing/2014/main" id="{3C3392BD-4104-7C46-A1A8-4C0DA026261F}"/>
              </a:ext>
            </a:extLst>
          </p:cNvPr>
          <p:cNvSpPr/>
          <p:nvPr/>
        </p:nvSpPr>
        <p:spPr>
          <a:xfrm>
            <a:off x="7439344" y="2416457"/>
            <a:ext cx="4637242" cy="407324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000" dirty="0">
              <a:solidFill>
                <a:sysClr val="windowText" lastClr="000000"/>
              </a:solidFill>
            </a:endParaRPr>
          </a:p>
        </p:txBody>
      </p:sp>
      <p:pic>
        <p:nvPicPr>
          <p:cNvPr id="21" name="Graphic 11">
            <a:extLst>
              <a:ext uri="{FF2B5EF4-FFF2-40B4-BE49-F238E27FC236}">
                <a16:creationId xmlns:a16="http://schemas.microsoft.com/office/drawing/2014/main" id="{D920AA21-A327-9A48-B61B-C150BC0C71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35668" y="2414514"/>
            <a:ext cx="218233" cy="226518"/>
          </a:xfrm>
          <a:prstGeom prst="rect">
            <a:avLst/>
          </a:prstGeom>
        </p:spPr>
      </p:pic>
      <p:sp>
        <p:nvSpPr>
          <p:cNvPr id="22" name="Textfeld 21">
            <a:extLst>
              <a:ext uri="{FF2B5EF4-FFF2-40B4-BE49-F238E27FC236}">
                <a16:creationId xmlns:a16="http://schemas.microsoft.com/office/drawing/2014/main" id="{4781F753-9C09-E142-9A6D-40FCD2A3E31B}"/>
              </a:ext>
            </a:extLst>
          </p:cNvPr>
          <p:cNvSpPr txBox="1"/>
          <p:nvPr/>
        </p:nvSpPr>
        <p:spPr>
          <a:xfrm>
            <a:off x="7649399" y="2448305"/>
            <a:ext cx="106066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00" dirty="0"/>
              <a:t>AWS Cloud</a:t>
            </a:r>
          </a:p>
        </p:txBody>
      </p:sp>
      <p:pic>
        <p:nvPicPr>
          <p:cNvPr id="23" name="Graphic 7">
            <a:extLst>
              <a:ext uri="{FF2B5EF4-FFF2-40B4-BE49-F238E27FC236}">
                <a16:creationId xmlns:a16="http://schemas.microsoft.com/office/drawing/2014/main" id="{4C79408F-50F9-274C-B35B-3F9692B201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10244" y="2425218"/>
            <a:ext cx="391843" cy="391843"/>
          </a:xfrm>
          <a:prstGeom prst="rect">
            <a:avLst/>
          </a:prstGeom>
        </p:spPr>
      </p:pic>
      <p:sp>
        <p:nvSpPr>
          <p:cNvPr id="24" name="Textfeld 23">
            <a:extLst>
              <a:ext uri="{FF2B5EF4-FFF2-40B4-BE49-F238E27FC236}">
                <a16:creationId xmlns:a16="http://schemas.microsoft.com/office/drawing/2014/main" id="{6EA10540-1597-F74B-82EF-131DEC968C89}"/>
              </a:ext>
            </a:extLst>
          </p:cNvPr>
          <p:cNvSpPr txBox="1"/>
          <p:nvPr/>
        </p:nvSpPr>
        <p:spPr>
          <a:xfrm>
            <a:off x="11437137" y="2621139"/>
            <a:ext cx="68343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00" b="1" dirty="0" err="1">
                <a:solidFill>
                  <a:srgbClr val="FF2F92"/>
                </a:solidFill>
              </a:rPr>
              <a:t>Prod</a:t>
            </a:r>
            <a:r>
              <a:rPr lang="de-DE" sz="700" b="1" dirty="0">
                <a:solidFill>
                  <a:srgbClr val="FF2F92"/>
                </a:solidFill>
              </a:rPr>
              <a:t> Account</a:t>
            </a:r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21AB5A4E-9AD0-AE4B-88F5-9BAB8327729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511426" y="146382"/>
            <a:ext cx="811310" cy="686909"/>
          </a:xfrm>
          <a:prstGeom prst="rect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0AA314AF-6F25-0A4E-9357-50FDAC5AA89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384633" y="218868"/>
            <a:ext cx="515470" cy="515470"/>
          </a:xfrm>
          <a:prstGeom prst="rect">
            <a:avLst/>
          </a:prstGeom>
        </p:spPr>
      </p:pic>
      <p:pic>
        <p:nvPicPr>
          <p:cNvPr id="27" name="Graphic 24">
            <a:extLst>
              <a:ext uri="{FF2B5EF4-FFF2-40B4-BE49-F238E27FC236}">
                <a16:creationId xmlns:a16="http://schemas.microsoft.com/office/drawing/2014/main" id="{70C503DB-4055-2547-B68D-EFA45D96FC5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55184" y="1824079"/>
            <a:ext cx="394710" cy="394710"/>
          </a:xfrm>
          <a:prstGeom prst="rect">
            <a:avLst/>
          </a:prstGeom>
        </p:spPr>
      </p:pic>
      <p:sp>
        <p:nvSpPr>
          <p:cNvPr id="28" name="TextBox 8">
            <a:extLst>
              <a:ext uri="{FF2B5EF4-FFF2-40B4-BE49-F238E27FC236}">
                <a16:creationId xmlns:a16="http://schemas.microsoft.com/office/drawing/2014/main" id="{4FAA4D61-9BC1-314C-A5A9-AA39EED1EC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95187" y="2204739"/>
            <a:ext cx="1095677" cy="200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de-DE" sz="700" b="1" dirty="0">
                <a:solidFill>
                  <a:srgbClr val="002060"/>
                </a:solidFill>
              </a:rPr>
              <a:t>AWS </a:t>
            </a:r>
            <a:r>
              <a:rPr lang="en-US" altLang="de-DE" sz="700" b="1" dirty="0" err="1">
                <a:solidFill>
                  <a:srgbClr val="002060"/>
                </a:solidFill>
              </a:rPr>
              <a:t>CodePipeline</a:t>
            </a:r>
            <a:endParaRPr lang="en-US" altLang="de-DE" sz="700" b="1" dirty="0">
              <a:solidFill>
                <a:srgbClr val="002060"/>
              </a:solidFill>
            </a:endParaRP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BC83F3E3-4232-3941-A19F-C016434B891C}"/>
              </a:ext>
            </a:extLst>
          </p:cNvPr>
          <p:cNvSpPr/>
          <p:nvPr/>
        </p:nvSpPr>
        <p:spPr>
          <a:xfrm>
            <a:off x="4129359" y="2518785"/>
            <a:ext cx="1912512" cy="610257"/>
          </a:xfrm>
          <a:prstGeom prst="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700" b="1" dirty="0" err="1">
                <a:solidFill>
                  <a:schemeClr val="tx1"/>
                </a:solidFill>
              </a:rPr>
              <a:t>Checkout</a:t>
            </a:r>
            <a:r>
              <a:rPr lang="de-DE" sz="500" dirty="0">
                <a:solidFill>
                  <a:schemeClr val="tx1"/>
                </a:solidFill>
              </a:rPr>
              <a:t>:  </a:t>
            </a:r>
            <a:r>
              <a:rPr lang="de-DE" sz="500" dirty="0" err="1">
                <a:solidFill>
                  <a:schemeClr val="tx1"/>
                </a:solidFill>
              </a:rPr>
              <a:t>ThirdParty</a:t>
            </a:r>
            <a:r>
              <a:rPr lang="de-DE" sz="500" dirty="0">
                <a:solidFill>
                  <a:schemeClr val="tx1"/>
                </a:solidFill>
              </a:rPr>
              <a:t>;  </a:t>
            </a:r>
            <a:r>
              <a:rPr lang="de-DE" sz="500" dirty="0" err="1">
                <a:solidFill>
                  <a:schemeClr val="tx1"/>
                </a:solidFill>
              </a:rPr>
              <a:t>GitHub</a:t>
            </a:r>
            <a:br>
              <a:rPr lang="de-DE" sz="500" dirty="0">
                <a:solidFill>
                  <a:schemeClr val="tx1"/>
                </a:solidFill>
              </a:rPr>
            </a:br>
            <a:br>
              <a:rPr lang="de-DE" sz="500" dirty="0">
                <a:solidFill>
                  <a:schemeClr val="tx1"/>
                </a:solidFill>
              </a:rPr>
            </a:br>
            <a:endParaRPr lang="de-DE" sz="500" dirty="0">
              <a:solidFill>
                <a:schemeClr val="tx1"/>
              </a:solidFill>
            </a:endParaRPr>
          </a:p>
          <a:p>
            <a:r>
              <a:rPr lang="de-DE" sz="500" b="1" dirty="0" err="1">
                <a:solidFill>
                  <a:schemeClr val="tx1"/>
                </a:solidFill>
              </a:rPr>
              <a:t>ArtifactStore</a:t>
            </a:r>
            <a:r>
              <a:rPr lang="de-DE" sz="500" dirty="0">
                <a:solidFill>
                  <a:schemeClr val="tx1"/>
                </a:solidFill>
              </a:rPr>
              <a:t>:  </a:t>
            </a:r>
          </a:p>
        </p:txBody>
      </p:sp>
      <p:pic>
        <p:nvPicPr>
          <p:cNvPr id="30" name="Graphic 67">
            <a:extLst>
              <a:ext uri="{FF2B5EF4-FFF2-40B4-BE49-F238E27FC236}">
                <a16:creationId xmlns:a16="http://schemas.microsoft.com/office/drawing/2014/main" id="{88DC6EED-52A3-964D-9A50-DFAA5BE229A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632813" y="2823913"/>
            <a:ext cx="206423" cy="206423"/>
          </a:xfrm>
          <a:prstGeom prst="rect">
            <a:avLst/>
          </a:prstGeom>
        </p:spPr>
      </p:pic>
      <p:pic>
        <p:nvPicPr>
          <p:cNvPr id="31" name="Graphic 8">
            <a:extLst>
              <a:ext uri="{FF2B5EF4-FFF2-40B4-BE49-F238E27FC236}">
                <a16:creationId xmlns:a16="http://schemas.microsoft.com/office/drawing/2014/main" id="{B74B712A-29AF-114F-8877-99AF7B882F0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992068" y="2820273"/>
            <a:ext cx="263293" cy="263293"/>
          </a:xfrm>
          <a:prstGeom prst="rect">
            <a:avLst/>
          </a:prstGeom>
        </p:spPr>
      </p:pic>
      <p:pic>
        <p:nvPicPr>
          <p:cNvPr id="32" name="Grafik 31" descr="Hinzufügen">
            <a:extLst>
              <a:ext uri="{FF2B5EF4-FFF2-40B4-BE49-F238E27FC236}">
                <a16:creationId xmlns:a16="http://schemas.microsoft.com/office/drawing/2014/main" id="{E88F76AA-C80C-0B4D-9391-5F5EE253609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848761" y="2864500"/>
            <a:ext cx="132066" cy="132066"/>
          </a:xfrm>
          <a:prstGeom prst="rect">
            <a:avLst/>
          </a:prstGeom>
        </p:spPr>
      </p:pic>
      <p:sp>
        <p:nvSpPr>
          <p:cNvPr id="33" name="Textfeld 32">
            <a:extLst>
              <a:ext uri="{FF2B5EF4-FFF2-40B4-BE49-F238E27FC236}">
                <a16:creationId xmlns:a16="http://schemas.microsoft.com/office/drawing/2014/main" id="{4B118EC1-1FEF-FA41-A88E-EEC7CB2B0E28}"/>
              </a:ext>
            </a:extLst>
          </p:cNvPr>
          <p:cNvSpPr txBox="1"/>
          <p:nvPr/>
        </p:nvSpPr>
        <p:spPr>
          <a:xfrm>
            <a:off x="4567749" y="2975154"/>
            <a:ext cx="33655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" dirty="0" err="1">
                <a:solidFill>
                  <a:schemeClr val="accent6">
                    <a:lumMod val="75000"/>
                  </a:schemeClr>
                </a:solidFill>
              </a:rPr>
              <a:t>Bucket</a:t>
            </a:r>
            <a:endParaRPr lang="de-DE" sz="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E769B0C1-9531-A843-9B5C-6DCDCE1C4565}"/>
              </a:ext>
            </a:extLst>
          </p:cNvPr>
          <p:cNvSpPr txBox="1"/>
          <p:nvPr/>
        </p:nvSpPr>
        <p:spPr>
          <a:xfrm>
            <a:off x="4952265" y="2979630"/>
            <a:ext cx="33655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" dirty="0">
                <a:solidFill>
                  <a:srgbClr val="C00000"/>
                </a:solidFill>
              </a:rPr>
              <a:t>CMK</a:t>
            </a:r>
          </a:p>
        </p:txBody>
      </p:sp>
      <p:sp>
        <p:nvSpPr>
          <p:cNvPr id="36" name="Pfeil nach unten 35">
            <a:extLst>
              <a:ext uri="{FF2B5EF4-FFF2-40B4-BE49-F238E27FC236}">
                <a16:creationId xmlns:a16="http://schemas.microsoft.com/office/drawing/2014/main" id="{B48D8089-03B3-0840-AE47-8C5EE4DD9915}"/>
              </a:ext>
            </a:extLst>
          </p:cNvPr>
          <p:cNvSpPr/>
          <p:nvPr/>
        </p:nvSpPr>
        <p:spPr>
          <a:xfrm>
            <a:off x="5600153" y="3187805"/>
            <a:ext cx="105195" cy="318426"/>
          </a:xfrm>
          <a:prstGeom prst="downArrow">
            <a:avLst/>
          </a:prstGeom>
          <a:solidFill>
            <a:schemeClr val="accent1">
              <a:lumMod val="60000"/>
              <a:lumOff val="40000"/>
            </a:schemeClr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7C626EEB-721D-4D41-A4F0-00276D719BC4}"/>
              </a:ext>
            </a:extLst>
          </p:cNvPr>
          <p:cNvSpPr/>
          <p:nvPr/>
        </p:nvSpPr>
        <p:spPr>
          <a:xfrm>
            <a:off x="4071808" y="1635718"/>
            <a:ext cx="2021449" cy="4053882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9ADEE238-0542-9042-86DB-CE680C208488}"/>
              </a:ext>
            </a:extLst>
          </p:cNvPr>
          <p:cNvSpPr txBox="1"/>
          <p:nvPr/>
        </p:nvSpPr>
        <p:spPr>
          <a:xfrm>
            <a:off x="5347275" y="3034265"/>
            <a:ext cx="660329" cy="15388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400" b="1" dirty="0" err="1">
                <a:solidFill>
                  <a:srgbClr val="0070C0"/>
                </a:solidFill>
              </a:rPr>
              <a:t>SourceArtifact</a:t>
            </a:r>
            <a:endParaRPr lang="de-DE" sz="400" b="1" dirty="0">
              <a:solidFill>
                <a:srgbClr val="0070C0"/>
              </a:solidFill>
            </a:endParaRPr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6D9971B9-7A9F-3642-959E-E96169DA6814}"/>
              </a:ext>
            </a:extLst>
          </p:cNvPr>
          <p:cNvSpPr txBox="1"/>
          <p:nvPr/>
        </p:nvSpPr>
        <p:spPr>
          <a:xfrm>
            <a:off x="5480341" y="2920274"/>
            <a:ext cx="33655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" i="1" dirty="0"/>
              <a:t>Output</a:t>
            </a:r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37B47C75-8DE3-144E-B140-94053ABBDBA9}"/>
              </a:ext>
            </a:extLst>
          </p:cNvPr>
          <p:cNvSpPr/>
          <p:nvPr/>
        </p:nvSpPr>
        <p:spPr>
          <a:xfrm>
            <a:off x="4391657" y="3870524"/>
            <a:ext cx="1313691" cy="477262"/>
          </a:xfrm>
          <a:prstGeom prst="rect">
            <a:avLst/>
          </a:prstGeom>
          <a:solidFill>
            <a:schemeClr val="accent4">
              <a:lumMod val="20000"/>
              <a:lumOff val="80000"/>
              <a:alpha val="20000"/>
            </a:schemeClr>
          </a:solidFill>
          <a:ln w="63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700" b="1" dirty="0">
                <a:solidFill>
                  <a:schemeClr val="tx1"/>
                </a:solidFill>
              </a:rPr>
              <a:t>Action: </a:t>
            </a:r>
            <a:r>
              <a:rPr lang="de-DE" sz="700" b="1" dirty="0" err="1">
                <a:solidFill>
                  <a:schemeClr val="tx1"/>
                </a:solidFill>
              </a:rPr>
              <a:t>Vpc</a:t>
            </a:r>
            <a:r>
              <a:rPr lang="de-DE" sz="700" dirty="0">
                <a:solidFill>
                  <a:schemeClr val="tx1"/>
                </a:solidFill>
              </a:rPr>
              <a:t>:</a:t>
            </a:r>
            <a:br>
              <a:rPr lang="de-DE" sz="500" dirty="0">
                <a:solidFill>
                  <a:schemeClr val="tx1"/>
                </a:solidFill>
              </a:rPr>
            </a:br>
            <a:br>
              <a:rPr lang="de-DE" sz="500" b="1" dirty="0">
                <a:solidFill>
                  <a:schemeClr val="tx1"/>
                </a:solidFill>
              </a:rPr>
            </a:br>
            <a:r>
              <a:rPr lang="de-DE" sz="500" b="1" dirty="0" err="1">
                <a:solidFill>
                  <a:schemeClr val="tx1"/>
                </a:solidFill>
              </a:rPr>
              <a:t>Configuration</a:t>
            </a:r>
            <a:r>
              <a:rPr lang="de-DE" sz="500" dirty="0">
                <a:solidFill>
                  <a:schemeClr val="tx1"/>
                </a:solidFill>
              </a:rPr>
              <a:t>:</a:t>
            </a:r>
            <a:br>
              <a:rPr lang="de-DE" sz="500" dirty="0">
                <a:solidFill>
                  <a:schemeClr val="tx1"/>
                </a:solidFill>
              </a:rPr>
            </a:br>
            <a:r>
              <a:rPr lang="de-DE" sz="500" dirty="0">
                <a:solidFill>
                  <a:schemeClr val="tx1"/>
                </a:solidFill>
              </a:rPr>
              <a:t>       </a:t>
            </a:r>
            <a:r>
              <a:rPr lang="de-DE" sz="500" dirty="0" err="1">
                <a:solidFill>
                  <a:schemeClr val="tx1"/>
                </a:solidFill>
              </a:rPr>
              <a:t>RoleArn</a:t>
            </a:r>
            <a:r>
              <a:rPr lang="de-DE" sz="500" dirty="0">
                <a:solidFill>
                  <a:schemeClr val="tx1"/>
                </a:solidFill>
              </a:rPr>
              <a:t>:   </a:t>
            </a:r>
            <a:r>
              <a:rPr lang="de-DE" sz="500" dirty="0" err="1">
                <a:solidFill>
                  <a:schemeClr val="tx1"/>
                </a:solidFill>
              </a:rPr>
              <a:t>cloudformationdeployer-role</a:t>
            </a:r>
            <a:br>
              <a:rPr lang="de-DE" sz="500" dirty="0">
                <a:solidFill>
                  <a:schemeClr val="tx1"/>
                </a:solidFill>
              </a:rPr>
            </a:br>
            <a:r>
              <a:rPr lang="de-DE" sz="500" dirty="0">
                <a:solidFill>
                  <a:schemeClr val="tx1"/>
                </a:solidFill>
              </a:rPr>
              <a:t>       </a:t>
            </a:r>
            <a:r>
              <a:rPr lang="de-DE" sz="500" dirty="0" err="1">
                <a:solidFill>
                  <a:schemeClr val="tx1"/>
                </a:solidFill>
              </a:rPr>
              <a:t>StackName</a:t>
            </a:r>
            <a:r>
              <a:rPr lang="de-DE" sz="500" dirty="0">
                <a:solidFill>
                  <a:schemeClr val="tx1"/>
                </a:solidFill>
              </a:rPr>
              <a:t>:  </a:t>
            </a:r>
            <a:r>
              <a:rPr lang="de-DE" sz="500" dirty="0" err="1">
                <a:solidFill>
                  <a:schemeClr val="tx1"/>
                </a:solidFill>
              </a:rPr>
              <a:t>base-vpc-prod</a:t>
            </a:r>
            <a:br>
              <a:rPr lang="de-DE" sz="500" dirty="0">
                <a:solidFill>
                  <a:schemeClr val="tx1"/>
                </a:solidFill>
              </a:rPr>
            </a:br>
            <a:r>
              <a:rPr lang="de-DE" sz="500" dirty="0" err="1">
                <a:solidFill>
                  <a:schemeClr val="tx1"/>
                </a:solidFill>
              </a:rPr>
              <a:t>RoleArn</a:t>
            </a:r>
            <a:r>
              <a:rPr lang="de-DE" sz="500" dirty="0">
                <a:solidFill>
                  <a:schemeClr val="tx1"/>
                </a:solidFill>
              </a:rPr>
              <a:t>: </a:t>
            </a:r>
            <a:r>
              <a:rPr lang="de-DE" sz="500" dirty="0" err="1">
                <a:solidFill>
                  <a:schemeClr val="tx1"/>
                </a:solidFill>
              </a:rPr>
              <a:t>cfBasePipeline-CrossAccount-Role</a:t>
            </a:r>
            <a:endParaRPr lang="de-DE" sz="500" dirty="0">
              <a:solidFill>
                <a:schemeClr val="tx1"/>
              </a:solidFill>
            </a:endParaRPr>
          </a:p>
        </p:txBody>
      </p:sp>
      <p:pic>
        <p:nvPicPr>
          <p:cNvPr id="53" name="Graphic 54">
            <a:extLst>
              <a:ext uri="{FF2B5EF4-FFF2-40B4-BE49-F238E27FC236}">
                <a16:creationId xmlns:a16="http://schemas.microsoft.com/office/drawing/2014/main" id="{9B15D944-3E48-954D-A6AC-6743B153BA9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0414151" y="3150253"/>
            <a:ext cx="229636" cy="229636"/>
          </a:xfrm>
          <a:prstGeom prst="rect">
            <a:avLst/>
          </a:prstGeom>
        </p:spPr>
      </p:pic>
      <p:sp>
        <p:nvSpPr>
          <p:cNvPr id="54" name="Textfeld 53">
            <a:extLst>
              <a:ext uri="{FF2B5EF4-FFF2-40B4-BE49-F238E27FC236}">
                <a16:creationId xmlns:a16="http://schemas.microsoft.com/office/drawing/2014/main" id="{0467E83D-632C-0147-A0D9-341F70EF8546}"/>
              </a:ext>
            </a:extLst>
          </p:cNvPr>
          <p:cNvSpPr txBox="1"/>
          <p:nvPr/>
        </p:nvSpPr>
        <p:spPr>
          <a:xfrm>
            <a:off x="10600742" y="3175167"/>
            <a:ext cx="129936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600" b="1" dirty="0" err="1">
                <a:solidFill>
                  <a:srgbClr val="C00000"/>
                </a:solidFill>
              </a:rPr>
              <a:t>cfBasePipeline-CrossAccount-Role</a:t>
            </a:r>
            <a:endParaRPr lang="de-DE" sz="600" b="1" dirty="0">
              <a:solidFill>
                <a:srgbClr val="C00000"/>
              </a:solidFill>
            </a:endParaRPr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21FA9846-E5C2-3248-8051-8A2924BC74E8}"/>
              </a:ext>
            </a:extLst>
          </p:cNvPr>
          <p:cNvSpPr/>
          <p:nvPr/>
        </p:nvSpPr>
        <p:spPr>
          <a:xfrm>
            <a:off x="10375383" y="3154327"/>
            <a:ext cx="1644418" cy="218984"/>
          </a:xfrm>
          <a:prstGeom prst="rect">
            <a:avLst/>
          </a:prstGeom>
          <a:noFill/>
          <a:ln w="63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6" name="Textfeld 55">
            <a:extLst>
              <a:ext uri="{FF2B5EF4-FFF2-40B4-BE49-F238E27FC236}">
                <a16:creationId xmlns:a16="http://schemas.microsoft.com/office/drawing/2014/main" id="{45F1B34D-CC5D-FB44-B8EF-4E81A6C6E26C}"/>
              </a:ext>
            </a:extLst>
          </p:cNvPr>
          <p:cNvSpPr txBox="1"/>
          <p:nvPr/>
        </p:nvSpPr>
        <p:spPr>
          <a:xfrm>
            <a:off x="10377507" y="3370705"/>
            <a:ext cx="1642103" cy="954107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de-DE" sz="400" b="1" dirty="0" err="1"/>
              <a:t>TrustedRelationship</a:t>
            </a:r>
            <a:r>
              <a:rPr lang="de-DE" sz="400" dirty="0"/>
              <a:t>:  </a:t>
            </a:r>
            <a:br>
              <a:rPr lang="de-DE" sz="400" dirty="0"/>
            </a:br>
            <a:r>
              <a:rPr lang="de-DE" sz="400" dirty="0"/>
              <a:t>   </a:t>
            </a:r>
            <a:r>
              <a:rPr lang="de-DE" sz="400" dirty="0" err="1"/>
              <a:t>Principal</a:t>
            </a:r>
            <a:r>
              <a:rPr lang="de-DE" sz="400" dirty="0"/>
              <a:t>  </a:t>
            </a:r>
            <a:r>
              <a:rPr lang="de-DE" sz="400" dirty="0">
                <a:sym typeface="Wingdings" pitchFamily="2" charset="2"/>
              </a:rPr>
              <a:t>=&gt;  AWS  =&gt;  </a:t>
            </a:r>
            <a:r>
              <a:rPr lang="de-DE" sz="400" b="1" dirty="0"/>
              <a:t>147376585776</a:t>
            </a:r>
            <a:br>
              <a:rPr lang="de-DE" sz="400" dirty="0"/>
            </a:br>
            <a:r>
              <a:rPr lang="de-DE" sz="400" dirty="0"/>
              <a:t>   Action      </a:t>
            </a:r>
            <a:r>
              <a:rPr lang="de-DE" sz="400" dirty="0">
                <a:sym typeface="Wingdings" pitchFamily="2" charset="2"/>
              </a:rPr>
              <a:t>=&gt;  </a:t>
            </a:r>
            <a:r>
              <a:rPr lang="de-DE" sz="400" dirty="0" err="1">
                <a:sym typeface="Wingdings" pitchFamily="2" charset="2"/>
              </a:rPr>
              <a:t>sts:AssumeRole</a:t>
            </a:r>
            <a:br>
              <a:rPr lang="de-DE" sz="400" dirty="0"/>
            </a:br>
            <a:br>
              <a:rPr lang="de-DE" sz="400" dirty="0"/>
            </a:br>
            <a:r>
              <a:rPr lang="de-DE" sz="400" b="1" dirty="0" err="1"/>
              <a:t>Policies</a:t>
            </a:r>
            <a:r>
              <a:rPr lang="de-DE" sz="400" dirty="0"/>
              <a:t>:</a:t>
            </a:r>
            <a:br>
              <a:rPr lang="de-DE" sz="400" dirty="0"/>
            </a:br>
            <a:endParaRPr lang="de-DE" sz="400" dirty="0"/>
          </a:p>
          <a:p>
            <a:r>
              <a:rPr lang="de-DE" sz="400" b="1" dirty="0"/>
              <a:t>   </a:t>
            </a:r>
            <a:r>
              <a:rPr lang="de-DE" sz="400" b="1" dirty="0" err="1"/>
              <a:t>Resource</a:t>
            </a:r>
            <a:r>
              <a:rPr lang="de-DE" sz="400" dirty="0"/>
              <a:t>: *;   </a:t>
            </a:r>
            <a:r>
              <a:rPr lang="de-DE" sz="400" b="1" dirty="0" err="1"/>
              <a:t>Effect</a:t>
            </a:r>
            <a:r>
              <a:rPr lang="de-DE" sz="400" dirty="0"/>
              <a:t>: </a:t>
            </a:r>
            <a:r>
              <a:rPr lang="de-DE" sz="400" dirty="0" err="1"/>
              <a:t>Allow</a:t>
            </a:r>
            <a:r>
              <a:rPr lang="de-DE" sz="400" dirty="0"/>
              <a:t>   </a:t>
            </a:r>
            <a:br>
              <a:rPr lang="de-DE" sz="400" dirty="0"/>
            </a:br>
            <a:r>
              <a:rPr lang="de-DE" sz="400" dirty="0"/>
              <a:t>   </a:t>
            </a:r>
            <a:r>
              <a:rPr lang="de-DE" sz="400" b="1" dirty="0"/>
              <a:t>Action</a:t>
            </a:r>
            <a:r>
              <a:rPr lang="de-DE" sz="400" dirty="0"/>
              <a:t>: </a:t>
            </a:r>
            <a:r>
              <a:rPr lang="de-DE" sz="400" dirty="0" err="1"/>
              <a:t>cloudformation</a:t>
            </a:r>
            <a:r>
              <a:rPr lang="de-DE" sz="400" dirty="0"/>
              <a:t>:*,  s3:*, </a:t>
            </a:r>
            <a:r>
              <a:rPr lang="de-DE" sz="400" dirty="0" err="1"/>
              <a:t>iam:PassRole</a:t>
            </a:r>
            <a:br>
              <a:rPr lang="de-DE" sz="400" dirty="0"/>
            </a:br>
            <a:br>
              <a:rPr lang="de-DE" sz="400" dirty="0"/>
            </a:br>
            <a:r>
              <a:rPr lang="de-DE" sz="400" dirty="0"/>
              <a:t>    </a:t>
            </a:r>
            <a:r>
              <a:rPr lang="de-DE" sz="400" b="1" dirty="0" err="1"/>
              <a:t>Resource</a:t>
            </a:r>
            <a:r>
              <a:rPr lang="de-DE" sz="400" dirty="0"/>
              <a:t>: !</a:t>
            </a:r>
            <a:r>
              <a:rPr lang="de-DE" sz="400" dirty="0" err="1"/>
              <a:t>Ref</a:t>
            </a:r>
            <a:r>
              <a:rPr lang="de-DE" sz="400" dirty="0"/>
              <a:t> </a:t>
            </a:r>
            <a:r>
              <a:rPr lang="de-DE" sz="400" dirty="0" err="1"/>
              <a:t>CmkArn-DevOps</a:t>
            </a:r>
            <a:r>
              <a:rPr lang="de-DE" sz="400" dirty="0"/>
              <a:t>;   </a:t>
            </a:r>
            <a:r>
              <a:rPr lang="de-DE" sz="400" b="1" dirty="0" err="1"/>
              <a:t>Effect</a:t>
            </a:r>
            <a:r>
              <a:rPr lang="de-DE" sz="400" dirty="0"/>
              <a:t>: </a:t>
            </a:r>
            <a:r>
              <a:rPr lang="de-DE" sz="400" dirty="0" err="1"/>
              <a:t>Allow</a:t>
            </a:r>
            <a:r>
              <a:rPr lang="de-DE" sz="400" dirty="0"/>
              <a:t>   </a:t>
            </a:r>
            <a:br>
              <a:rPr lang="de-DE" sz="400" dirty="0"/>
            </a:br>
            <a:r>
              <a:rPr lang="de-DE" sz="400" dirty="0"/>
              <a:t>    </a:t>
            </a:r>
            <a:r>
              <a:rPr lang="de-DE" sz="400" b="1" dirty="0"/>
              <a:t>Action</a:t>
            </a:r>
            <a:r>
              <a:rPr lang="de-DE" sz="400" dirty="0"/>
              <a:t>: </a:t>
            </a:r>
            <a:r>
              <a:rPr lang="de-DE" sz="400" dirty="0" err="1"/>
              <a:t>kms</a:t>
            </a:r>
            <a:r>
              <a:rPr lang="de-DE" sz="400" dirty="0"/>
              <a:t>:*</a:t>
            </a:r>
            <a:br>
              <a:rPr lang="de-DE" sz="400" dirty="0"/>
            </a:br>
            <a:br>
              <a:rPr lang="de-DE" sz="400" dirty="0"/>
            </a:br>
            <a:r>
              <a:rPr lang="de-DE" sz="400" dirty="0"/>
              <a:t>   </a:t>
            </a:r>
            <a:br>
              <a:rPr lang="de-DE" sz="400" dirty="0"/>
            </a:br>
            <a:r>
              <a:rPr lang="de-DE" sz="400" dirty="0"/>
              <a:t>                     </a:t>
            </a:r>
          </a:p>
        </p:txBody>
      </p:sp>
      <p:sp>
        <p:nvSpPr>
          <p:cNvPr id="59" name="Textfeld 58">
            <a:extLst>
              <a:ext uri="{FF2B5EF4-FFF2-40B4-BE49-F238E27FC236}">
                <a16:creationId xmlns:a16="http://schemas.microsoft.com/office/drawing/2014/main" id="{FB7E6024-28E5-6340-9F56-96979C605DC3}"/>
              </a:ext>
            </a:extLst>
          </p:cNvPr>
          <p:cNvSpPr txBox="1"/>
          <p:nvPr/>
        </p:nvSpPr>
        <p:spPr>
          <a:xfrm>
            <a:off x="10377506" y="4120703"/>
            <a:ext cx="1638217" cy="52322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de-DE" sz="400" dirty="0"/>
              <a:t>Hier habe ich eine „Trust-</a:t>
            </a:r>
            <a:r>
              <a:rPr lang="de-DE" sz="400" dirty="0" err="1"/>
              <a:t>Relationship</a:t>
            </a:r>
            <a:r>
              <a:rPr lang="de-DE" sz="400" dirty="0"/>
              <a:t>“ zwischen dem </a:t>
            </a:r>
            <a:r>
              <a:rPr lang="de-DE" sz="400" dirty="0" err="1"/>
              <a:t>ProdAccount</a:t>
            </a:r>
            <a:r>
              <a:rPr lang="de-DE" sz="400" dirty="0"/>
              <a:t> und dem </a:t>
            </a:r>
            <a:r>
              <a:rPr lang="de-DE" sz="400" dirty="0" err="1"/>
              <a:t>DevOps</a:t>
            </a:r>
            <a:r>
              <a:rPr lang="de-DE" sz="400" dirty="0"/>
              <a:t>-Account erstellt.</a:t>
            </a:r>
            <a:br>
              <a:rPr lang="de-DE" sz="400" dirty="0"/>
            </a:br>
            <a:r>
              <a:rPr lang="de-DE" sz="400" dirty="0"/>
              <a:t>Das bedeutet, dass der </a:t>
            </a:r>
            <a:r>
              <a:rPr lang="de-DE" sz="400" dirty="0" err="1"/>
              <a:t>DevOps</a:t>
            </a:r>
            <a:r>
              <a:rPr lang="de-DE" sz="400" dirty="0"/>
              <a:t>-Account nun diese Rolle annehmen darf.</a:t>
            </a:r>
            <a:br>
              <a:rPr lang="de-DE" sz="400" dirty="0"/>
            </a:br>
            <a:r>
              <a:rPr lang="de-DE" sz="400" dirty="0">
                <a:sym typeface="Wingdings" pitchFamily="2" charset="2"/>
              </a:rPr>
              <a:t> Ich tat dies durch:</a:t>
            </a:r>
            <a:br>
              <a:rPr lang="de-DE" sz="400" dirty="0">
                <a:sym typeface="Wingdings" pitchFamily="2" charset="2"/>
              </a:rPr>
            </a:br>
            <a:r>
              <a:rPr lang="de-DE" sz="400" dirty="0">
                <a:sym typeface="Wingdings" pitchFamily="2" charset="2"/>
              </a:rPr>
              <a:t>1. Erstellen dieser Rolle im </a:t>
            </a:r>
            <a:r>
              <a:rPr lang="de-DE" sz="400" dirty="0" err="1">
                <a:sym typeface="Wingdings" pitchFamily="2" charset="2"/>
              </a:rPr>
              <a:t>ProdAccount</a:t>
            </a:r>
            <a:r>
              <a:rPr lang="de-DE" sz="400" dirty="0">
                <a:sym typeface="Wingdings" pitchFamily="2" charset="2"/>
              </a:rPr>
              <a:t>,</a:t>
            </a:r>
            <a:br>
              <a:rPr lang="de-DE" sz="400" dirty="0">
                <a:sym typeface="Wingdings" pitchFamily="2" charset="2"/>
              </a:rPr>
            </a:br>
            <a:r>
              <a:rPr lang="de-DE" sz="400" dirty="0">
                <a:sym typeface="Wingdings" pitchFamily="2" charset="2"/>
              </a:rPr>
              <a:t>2. welcher den </a:t>
            </a:r>
            <a:r>
              <a:rPr lang="de-DE" sz="400" dirty="0" err="1">
                <a:sym typeface="Wingdings" pitchFamily="2" charset="2"/>
              </a:rPr>
              <a:t>DevOps</a:t>
            </a:r>
            <a:r>
              <a:rPr lang="de-DE" sz="400" dirty="0">
                <a:sym typeface="Wingdings" pitchFamily="2" charset="2"/>
              </a:rPr>
              <a:t>-Account als </a:t>
            </a:r>
            <a:r>
              <a:rPr lang="de-DE" sz="400" dirty="0" err="1">
                <a:sym typeface="Wingdings" pitchFamily="2" charset="2"/>
              </a:rPr>
              <a:t>TrustedIdentity</a:t>
            </a:r>
            <a:r>
              <a:rPr lang="de-DE" sz="400" dirty="0">
                <a:sym typeface="Wingdings" pitchFamily="2" charset="2"/>
              </a:rPr>
              <a:t> nennt</a:t>
            </a:r>
            <a:endParaRPr lang="de-DE" sz="400" dirty="0"/>
          </a:p>
        </p:txBody>
      </p:sp>
      <p:pic>
        <p:nvPicPr>
          <p:cNvPr id="60" name="Graphic 23">
            <a:extLst>
              <a:ext uri="{FF2B5EF4-FFF2-40B4-BE49-F238E27FC236}">
                <a16:creationId xmlns:a16="http://schemas.microsoft.com/office/drawing/2014/main" id="{AB618377-3B0C-5846-AB78-5C2A014EFFB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1337165" y="3409494"/>
            <a:ext cx="181549" cy="181549"/>
          </a:xfrm>
          <a:prstGeom prst="rect">
            <a:avLst/>
          </a:prstGeom>
        </p:spPr>
      </p:pic>
      <p:sp>
        <p:nvSpPr>
          <p:cNvPr id="61" name="Textfeld 60">
            <a:extLst>
              <a:ext uri="{FF2B5EF4-FFF2-40B4-BE49-F238E27FC236}">
                <a16:creationId xmlns:a16="http://schemas.microsoft.com/office/drawing/2014/main" id="{2992AB97-4BF9-D64B-AA83-FC5394EB11F0}"/>
              </a:ext>
            </a:extLst>
          </p:cNvPr>
          <p:cNvSpPr txBox="1"/>
          <p:nvPr/>
        </p:nvSpPr>
        <p:spPr>
          <a:xfrm>
            <a:off x="11423424" y="3416379"/>
            <a:ext cx="38129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00" dirty="0">
                <a:solidFill>
                  <a:srgbClr val="FF2F92"/>
                </a:solidFill>
              </a:rPr>
              <a:t>Cross</a:t>
            </a:r>
            <a:br>
              <a:rPr lang="de-DE" sz="400" dirty="0">
                <a:solidFill>
                  <a:srgbClr val="FF2F92"/>
                </a:solidFill>
              </a:rPr>
            </a:br>
            <a:r>
              <a:rPr lang="de-DE" sz="400" dirty="0">
                <a:solidFill>
                  <a:srgbClr val="FF2F92"/>
                </a:solidFill>
              </a:rPr>
              <a:t>Account</a:t>
            </a:r>
          </a:p>
        </p:txBody>
      </p:sp>
      <p:cxnSp>
        <p:nvCxnSpPr>
          <p:cNvPr id="62" name="Gerade Verbindung 61">
            <a:extLst>
              <a:ext uri="{FF2B5EF4-FFF2-40B4-BE49-F238E27FC236}">
                <a16:creationId xmlns:a16="http://schemas.microsoft.com/office/drawing/2014/main" id="{16765067-5053-074D-BCE5-F211B56621AA}"/>
              </a:ext>
            </a:extLst>
          </p:cNvPr>
          <p:cNvCxnSpPr>
            <a:cxnSpLocks/>
          </p:cNvCxnSpPr>
          <p:nvPr/>
        </p:nvCxnSpPr>
        <p:spPr>
          <a:xfrm>
            <a:off x="10375383" y="3641616"/>
            <a:ext cx="1638218" cy="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3" name="Graphic 54">
            <a:extLst>
              <a:ext uri="{FF2B5EF4-FFF2-40B4-BE49-F238E27FC236}">
                <a16:creationId xmlns:a16="http://schemas.microsoft.com/office/drawing/2014/main" id="{7286FDC5-85DA-534F-9472-44D596EE656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221015" y="1403954"/>
            <a:ext cx="229636" cy="229636"/>
          </a:xfrm>
          <a:prstGeom prst="rect">
            <a:avLst/>
          </a:prstGeom>
        </p:spPr>
      </p:pic>
      <p:sp>
        <p:nvSpPr>
          <p:cNvPr id="64" name="Textfeld 63">
            <a:extLst>
              <a:ext uri="{FF2B5EF4-FFF2-40B4-BE49-F238E27FC236}">
                <a16:creationId xmlns:a16="http://schemas.microsoft.com/office/drawing/2014/main" id="{5A5A3E1A-6E67-EC4E-8C5A-5E63BEE869B1}"/>
              </a:ext>
            </a:extLst>
          </p:cNvPr>
          <p:cNvSpPr txBox="1"/>
          <p:nvPr/>
        </p:nvSpPr>
        <p:spPr>
          <a:xfrm>
            <a:off x="190069" y="1641178"/>
            <a:ext cx="2540472" cy="1846659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de-DE" sz="600" b="1" dirty="0" err="1"/>
              <a:t>TrustedRelationship</a:t>
            </a:r>
            <a:r>
              <a:rPr lang="de-DE" sz="600" dirty="0"/>
              <a:t>:  </a:t>
            </a:r>
            <a:r>
              <a:rPr lang="de-DE" sz="600" dirty="0" err="1"/>
              <a:t>codepipeline.amazonaws.com</a:t>
            </a:r>
            <a:br>
              <a:rPr lang="de-DE" sz="600" dirty="0"/>
            </a:br>
            <a:br>
              <a:rPr lang="de-DE" sz="600" dirty="0"/>
            </a:br>
            <a:r>
              <a:rPr lang="de-DE" sz="600" b="1" dirty="0" err="1"/>
              <a:t>Policies</a:t>
            </a:r>
            <a:r>
              <a:rPr lang="de-DE" sz="600" dirty="0"/>
              <a:t>:</a:t>
            </a:r>
            <a:br>
              <a:rPr lang="de-DE" sz="600" dirty="0"/>
            </a:br>
            <a:endParaRPr lang="de-DE" sz="600" dirty="0"/>
          </a:p>
          <a:p>
            <a:r>
              <a:rPr lang="de-DE" sz="600" b="1" dirty="0"/>
              <a:t>   </a:t>
            </a:r>
            <a:r>
              <a:rPr lang="de-DE" sz="600" b="1" dirty="0" err="1"/>
              <a:t>Resource</a:t>
            </a:r>
            <a:r>
              <a:rPr lang="de-DE" sz="600" dirty="0"/>
              <a:t>: *;   </a:t>
            </a:r>
            <a:r>
              <a:rPr lang="de-DE" sz="600" b="1" dirty="0" err="1"/>
              <a:t>Effect</a:t>
            </a:r>
            <a:r>
              <a:rPr lang="de-DE" sz="600" dirty="0"/>
              <a:t>: </a:t>
            </a:r>
            <a:r>
              <a:rPr lang="de-DE" sz="600" dirty="0" err="1"/>
              <a:t>Allow</a:t>
            </a:r>
            <a:r>
              <a:rPr lang="de-DE" sz="600" dirty="0"/>
              <a:t>   </a:t>
            </a:r>
            <a:br>
              <a:rPr lang="de-DE" sz="600" dirty="0"/>
            </a:br>
            <a:r>
              <a:rPr lang="de-DE" sz="600" dirty="0"/>
              <a:t>   </a:t>
            </a:r>
            <a:r>
              <a:rPr lang="de-DE" sz="600" b="1" dirty="0"/>
              <a:t>Action</a:t>
            </a:r>
            <a:r>
              <a:rPr lang="de-DE" sz="600" dirty="0"/>
              <a:t>: </a:t>
            </a:r>
            <a:r>
              <a:rPr lang="de-DE" sz="600" dirty="0" err="1"/>
              <a:t>cloudformation</a:t>
            </a:r>
            <a:r>
              <a:rPr lang="de-DE" sz="600" dirty="0"/>
              <a:t>:*,  </a:t>
            </a:r>
            <a:r>
              <a:rPr lang="de-DE" sz="600" dirty="0" err="1"/>
              <a:t>codepipeline</a:t>
            </a:r>
            <a:r>
              <a:rPr lang="de-DE" sz="600" dirty="0"/>
              <a:t>:*,  </a:t>
            </a:r>
            <a:r>
              <a:rPr lang="de-DE" sz="600" dirty="0" err="1"/>
              <a:t>iam:ListRoles</a:t>
            </a:r>
            <a:r>
              <a:rPr lang="de-DE" sz="600" dirty="0"/>
              <a:t>, </a:t>
            </a:r>
            <a:r>
              <a:rPr lang="de-DE" sz="600" dirty="0" err="1"/>
              <a:t>codebuild:BatchGetBuilds</a:t>
            </a:r>
            <a:r>
              <a:rPr lang="de-DE" sz="600" dirty="0"/>
              <a:t>, </a:t>
            </a:r>
            <a:r>
              <a:rPr lang="de-DE" sz="600" dirty="0" err="1"/>
              <a:t>codebuild:StartBuild</a:t>
            </a:r>
            <a:r>
              <a:rPr lang="de-DE" sz="600" dirty="0"/>
              <a:t>,   </a:t>
            </a:r>
            <a:r>
              <a:rPr lang="de-DE" sz="600" dirty="0" err="1"/>
              <a:t>iam:PassRole</a:t>
            </a:r>
            <a:r>
              <a:rPr lang="de-DE" sz="600" dirty="0"/>
              <a:t>, s3:*</a:t>
            </a:r>
            <a:br>
              <a:rPr lang="de-DE" sz="600" dirty="0"/>
            </a:br>
            <a:br>
              <a:rPr lang="de-DE" sz="600" dirty="0"/>
            </a:br>
            <a:r>
              <a:rPr lang="de-DE" sz="600" dirty="0"/>
              <a:t>   </a:t>
            </a:r>
            <a:r>
              <a:rPr lang="de-DE" sz="600" b="1" dirty="0" err="1"/>
              <a:t>Resource</a:t>
            </a:r>
            <a:r>
              <a:rPr lang="de-DE" sz="600" dirty="0"/>
              <a:t>: </a:t>
            </a:r>
            <a:r>
              <a:rPr lang="de-DE" sz="600" dirty="0" err="1"/>
              <a:t>arn:aws:kms:REGION</a:t>
            </a:r>
            <a:r>
              <a:rPr lang="de-DE" sz="600" dirty="0"/>
              <a:t>: 147376585776:key;    </a:t>
            </a:r>
            <a:r>
              <a:rPr lang="de-DE" sz="600" b="1" dirty="0" err="1"/>
              <a:t>Effect</a:t>
            </a:r>
            <a:r>
              <a:rPr lang="de-DE" sz="600" dirty="0"/>
              <a:t>: </a:t>
            </a:r>
            <a:r>
              <a:rPr lang="de-DE" sz="600" dirty="0" err="1"/>
              <a:t>Allow</a:t>
            </a:r>
            <a:br>
              <a:rPr lang="de-DE" sz="600" dirty="0"/>
            </a:br>
            <a:r>
              <a:rPr lang="de-DE" sz="600" dirty="0"/>
              <a:t>   </a:t>
            </a:r>
            <a:r>
              <a:rPr lang="de-DE" sz="600" b="1" dirty="0"/>
              <a:t>Action</a:t>
            </a:r>
            <a:r>
              <a:rPr lang="de-DE" sz="600" dirty="0"/>
              <a:t>: </a:t>
            </a:r>
            <a:r>
              <a:rPr lang="de-DE" sz="600" dirty="0" err="1"/>
              <a:t>kms:Decrypt</a:t>
            </a:r>
            <a:br>
              <a:rPr lang="de-DE" sz="600" dirty="0"/>
            </a:br>
            <a:br>
              <a:rPr lang="de-DE" sz="600" dirty="0"/>
            </a:br>
            <a:r>
              <a:rPr lang="de-DE" sz="600" dirty="0"/>
              <a:t>   </a:t>
            </a:r>
            <a:r>
              <a:rPr lang="de-DE" sz="600" b="1" dirty="0" err="1"/>
              <a:t>Resource</a:t>
            </a:r>
            <a:r>
              <a:rPr lang="de-DE" sz="600" dirty="0"/>
              <a:t>: arn:aws:s3:::</a:t>
            </a:r>
            <a:r>
              <a:rPr lang="de-DE" sz="600" dirty="0" err="1"/>
              <a:t>artifactBucket</a:t>
            </a:r>
            <a:r>
              <a:rPr lang="de-DE" sz="600" dirty="0"/>
              <a:t>/*;    </a:t>
            </a:r>
            <a:r>
              <a:rPr lang="de-DE" sz="600" b="1" dirty="0" err="1"/>
              <a:t>Effect</a:t>
            </a:r>
            <a:r>
              <a:rPr lang="de-DE" sz="600" dirty="0"/>
              <a:t>: </a:t>
            </a:r>
            <a:r>
              <a:rPr lang="de-DE" sz="600" dirty="0" err="1"/>
              <a:t>Allow</a:t>
            </a:r>
            <a:br>
              <a:rPr lang="de-DE" sz="600" dirty="0"/>
            </a:br>
            <a:r>
              <a:rPr lang="de-DE" sz="600" dirty="0"/>
              <a:t>   </a:t>
            </a:r>
            <a:r>
              <a:rPr lang="de-DE" sz="600" b="1" dirty="0"/>
              <a:t>Action</a:t>
            </a:r>
            <a:r>
              <a:rPr lang="de-DE" sz="600" dirty="0"/>
              <a:t>: s3:*</a:t>
            </a:r>
            <a:br>
              <a:rPr lang="de-DE" sz="600" dirty="0"/>
            </a:br>
            <a:br>
              <a:rPr lang="de-DE" sz="600" dirty="0"/>
            </a:br>
            <a:r>
              <a:rPr lang="de-DE" sz="600" dirty="0"/>
              <a:t> </a:t>
            </a:r>
            <a:r>
              <a:rPr lang="de-DE" sz="600" b="1" dirty="0" err="1"/>
              <a:t>Resource</a:t>
            </a:r>
            <a:r>
              <a:rPr lang="de-DE" sz="600" dirty="0"/>
              <a:t>: </a:t>
            </a:r>
            <a:br>
              <a:rPr lang="de-DE" sz="600" dirty="0"/>
            </a:br>
            <a:r>
              <a:rPr lang="de-DE" sz="600" dirty="0"/>
              <a:t>       - </a:t>
            </a:r>
            <a:r>
              <a:rPr lang="de-DE" sz="600" dirty="0" err="1"/>
              <a:t>arn:aws:iam</a:t>
            </a:r>
            <a:r>
              <a:rPr lang="de-DE" sz="600" dirty="0"/>
              <a:t>::</a:t>
            </a:r>
            <a:r>
              <a:rPr lang="de-DE" sz="600" b="1" dirty="0">
                <a:solidFill>
                  <a:schemeClr val="accent4">
                    <a:lumMod val="75000"/>
                  </a:schemeClr>
                </a:solidFill>
              </a:rPr>
              <a:t>496106771575</a:t>
            </a:r>
            <a:r>
              <a:rPr lang="de-DE" sz="600" dirty="0"/>
              <a:t>:role/</a:t>
            </a:r>
            <a:r>
              <a:rPr lang="de-DE" sz="600" dirty="0" err="1"/>
              <a:t>cfBasePipeline-CrossAccount-Role</a:t>
            </a:r>
            <a:r>
              <a:rPr lang="de-DE" sz="600" dirty="0"/>
              <a:t> </a:t>
            </a:r>
          </a:p>
          <a:p>
            <a:r>
              <a:rPr lang="de-DE" sz="600" dirty="0"/>
              <a:t>       - </a:t>
            </a:r>
            <a:r>
              <a:rPr lang="de-DE" sz="600" dirty="0" err="1"/>
              <a:t>arn:aws:iam</a:t>
            </a:r>
            <a:r>
              <a:rPr lang="de-DE" sz="600" dirty="0"/>
              <a:t>::</a:t>
            </a:r>
            <a:r>
              <a:rPr lang="de-DE" sz="600" b="1" dirty="0"/>
              <a:t>147376585776</a:t>
            </a:r>
            <a:r>
              <a:rPr lang="de-DE" sz="600" dirty="0"/>
              <a:t>:role/</a:t>
            </a:r>
            <a:r>
              <a:rPr lang="de-DE" sz="600" dirty="0" err="1"/>
              <a:t>cfBasePipeline-Role</a:t>
            </a:r>
            <a:br>
              <a:rPr lang="de-DE" sz="600" dirty="0"/>
            </a:br>
            <a:r>
              <a:rPr lang="de-DE" sz="600" dirty="0"/>
              <a:t> </a:t>
            </a:r>
            <a:r>
              <a:rPr lang="de-DE" sz="600" b="1" dirty="0"/>
              <a:t>Action</a:t>
            </a:r>
            <a:r>
              <a:rPr lang="de-DE" sz="600" dirty="0"/>
              <a:t>: </a:t>
            </a:r>
            <a:r>
              <a:rPr lang="de-DE" sz="600" dirty="0" err="1"/>
              <a:t>sts:AssumeRole</a:t>
            </a:r>
            <a:r>
              <a:rPr lang="de-DE" sz="600" dirty="0"/>
              <a:t>,  </a:t>
            </a:r>
            <a:r>
              <a:rPr lang="de-DE" sz="600" b="1" dirty="0" err="1"/>
              <a:t>Effect</a:t>
            </a:r>
            <a:r>
              <a:rPr lang="de-DE" sz="600" dirty="0"/>
              <a:t>: </a:t>
            </a:r>
            <a:r>
              <a:rPr lang="de-DE" sz="600" dirty="0" err="1"/>
              <a:t>Allow</a:t>
            </a:r>
            <a:br>
              <a:rPr lang="de-DE" sz="600" dirty="0"/>
            </a:br>
            <a:endParaRPr lang="de-DE" sz="600" dirty="0"/>
          </a:p>
        </p:txBody>
      </p:sp>
      <p:cxnSp>
        <p:nvCxnSpPr>
          <p:cNvPr id="65" name="Gerade Verbindung 64">
            <a:extLst>
              <a:ext uri="{FF2B5EF4-FFF2-40B4-BE49-F238E27FC236}">
                <a16:creationId xmlns:a16="http://schemas.microsoft.com/office/drawing/2014/main" id="{D4F4E371-3825-0849-A4DF-F82FCB171B40}"/>
              </a:ext>
            </a:extLst>
          </p:cNvPr>
          <p:cNvCxnSpPr>
            <a:cxnSpLocks/>
          </p:cNvCxnSpPr>
          <p:nvPr/>
        </p:nvCxnSpPr>
        <p:spPr>
          <a:xfrm>
            <a:off x="217639" y="2366590"/>
            <a:ext cx="2453205" cy="0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Gerade Verbindung 65">
            <a:extLst>
              <a:ext uri="{FF2B5EF4-FFF2-40B4-BE49-F238E27FC236}">
                <a16:creationId xmlns:a16="http://schemas.microsoft.com/office/drawing/2014/main" id="{02AEF60F-D373-7346-8276-7CA5D4941F90}"/>
              </a:ext>
            </a:extLst>
          </p:cNvPr>
          <p:cNvCxnSpPr>
            <a:cxnSpLocks/>
          </p:cNvCxnSpPr>
          <p:nvPr/>
        </p:nvCxnSpPr>
        <p:spPr>
          <a:xfrm>
            <a:off x="203854" y="2643249"/>
            <a:ext cx="2426644" cy="0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Gerade Verbindung 66">
            <a:extLst>
              <a:ext uri="{FF2B5EF4-FFF2-40B4-BE49-F238E27FC236}">
                <a16:creationId xmlns:a16="http://schemas.microsoft.com/office/drawing/2014/main" id="{DB0F73FE-A6AD-B74B-AE35-319E0AA1C3CF}"/>
              </a:ext>
            </a:extLst>
          </p:cNvPr>
          <p:cNvCxnSpPr>
            <a:cxnSpLocks/>
          </p:cNvCxnSpPr>
          <p:nvPr/>
        </p:nvCxnSpPr>
        <p:spPr>
          <a:xfrm>
            <a:off x="190068" y="2010213"/>
            <a:ext cx="2426645" cy="0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Gerade Verbindung 67">
            <a:extLst>
              <a:ext uri="{FF2B5EF4-FFF2-40B4-BE49-F238E27FC236}">
                <a16:creationId xmlns:a16="http://schemas.microsoft.com/office/drawing/2014/main" id="{087105F9-A578-014A-BABD-9D19BC135E20}"/>
              </a:ext>
            </a:extLst>
          </p:cNvPr>
          <p:cNvCxnSpPr>
            <a:cxnSpLocks/>
          </p:cNvCxnSpPr>
          <p:nvPr/>
        </p:nvCxnSpPr>
        <p:spPr>
          <a:xfrm>
            <a:off x="190068" y="2907679"/>
            <a:ext cx="2498736" cy="0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hteck 69">
            <a:extLst>
              <a:ext uri="{FF2B5EF4-FFF2-40B4-BE49-F238E27FC236}">
                <a16:creationId xmlns:a16="http://schemas.microsoft.com/office/drawing/2014/main" id="{EF3AA4B4-5F36-7D40-9E0B-6F8B344FB5E2}"/>
              </a:ext>
            </a:extLst>
          </p:cNvPr>
          <p:cNvSpPr/>
          <p:nvPr/>
        </p:nvSpPr>
        <p:spPr>
          <a:xfrm>
            <a:off x="190068" y="1386713"/>
            <a:ext cx="2540473" cy="252299"/>
          </a:xfrm>
          <a:prstGeom prst="rect">
            <a:avLst/>
          </a:prstGeom>
          <a:noFill/>
          <a:ln w="63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71" name="Graphic 8">
            <a:extLst>
              <a:ext uri="{FF2B5EF4-FFF2-40B4-BE49-F238E27FC236}">
                <a16:creationId xmlns:a16="http://schemas.microsoft.com/office/drawing/2014/main" id="{D77B6E8C-9B8A-8147-BB3D-AB22EE8C4BD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255116" y="2484312"/>
            <a:ext cx="148465" cy="148465"/>
          </a:xfrm>
          <a:prstGeom prst="rect">
            <a:avLst/>
          </a:prstGeom>
        </p:spPr>
      </p:pic>
      <p:sp>
        <p:nvSpPr>
          <p:cNvPr id="72" name="Textfeld 71">
            <a:extLst>
              <a:ext uri="{FF2B5EF4-FFF2-40B4-BE49-F238E27FC236}">
                <a16:creationId xmlns:a16="http://schemas.microsoft.com/office/drawing/2014/main" id="{C0E4A9A1-8D82-7342-B093-98A1C8B5C81C}"/>
              </a:ext>
            </a:extLst>
          </p:cNvPr>
          <p:cNvSpPr txBox="1"/>
          <p:nvPr/>
        </p:nvSpPr>
        <p:spPr>
          <a:xfrm>
            <a:off x="2235306" y="2527781"/>
            <a:ext cx="33655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" dirty="0">
                <a:solidFill>
                  <a:srgbClr val="C00000"/>
                </a:solidFill>
              </a:rPr>
              <a:t>CMK</a:t>
            </a:r>
          </a:p>
        </p:txBody>
      </p:sp>
      <p:pic>
        <p:nvPicPr>
          <p:cNvPr id="73" name="Graphic 67">
            <a:extLst>
              <a:ext uri="{FF2B5EF4-FFF2-40B4-BE49-F238E27FC236}">
                <a16:creationId xmlns:a16="http://schemas.microsoft.com/office/drawing/2014/main" id="{D784E81F-D654-9B43-9505-9BEF68A9180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257411" y="2737177"/>
            <a:ext cx="114994" cy="114994"/>
          </a:xfrm>
          <a:prstGeom prst="rect">
            <a:avLst/>
          </a:prstGeom>
        </p:spPr>
      </p:pic>
      <p:sp>
        <p:nvSpPr>
          <p:cNvPr id="74" name="Textfeld 73">
            <a:extLst>
              <a:ext uri="{FF2B5EF4-FFF2-40B4-BE49-F238E27FC236}">
                <a16:creationId xmlns:a16="http://schemas.microsoft.com/office/drawing/2014/main" id="{F0850A93-5F86-0845-A46C-51660CABA909}"/>
              </a:ext>
            </a:extLst>
          </p:cNvPr>
          <p:cNvSpPr txBox="1"/>
          <p:nvPr/>
        </p:nvSpPr>
        <p:spPr>
          <a:xfrm>
            <a:off x="2280163" y="2759886"/>
            <a:ext cx="33655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" dirty="0" err="1">
                <a:solidFill>
                  <a:schemeClr val="accent6">
                    <a:lumMod val="75000"/>
                  </a:schemeClr>
                </a:solidFill>
              </a:rPr>
              <a:t>Bucket</a:t>
            </a:r>
            <a:endParaRPr lang="de-DE" sz="400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75" name="Graphic 23">
            <a:extLst>
              <a:ext uri="{FF2B5EF4-FFF2-40B4-BE49-F238E27FC236}">
                <a16:creationId xmlns:a16="http://schemas.microsoft.com/office/drawing/2014/main" id="{65F0C218-0F4D-2042-9C1D-A77DBC1DA919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147820" y="3232533"/>
            <a:ext cx="181549" cy="181549"/>
          </a:xfrm>
          <a:prstGeom prst="rect">
            <a:avLst/>
          </a:prstGeom>
        </p:spPr>
      </p:pic>
      <p:sp>
        <p:nvSpPr>
          <p:cNvPr id="76" name="Textfeld 75">
            <a:extLst>
              <a:ext uri="{FF2B5EF4-FFF2-40B4-BE49-F238E27FC236}">
                <a16:creationId xmlns:a16="http://schemas.microsoft.com/office/drawing/2014/main" id="{A4E40FDF-5361-A248-8FFC-37CF10525901}"/>
              </a:ext>
            </a:extLst>
          </p:cNvPr>
          <p:cNvSpPr txBox="1"/>
          <p:nvPr/>
        </p:nvSpPr>
        <p:spPr>
          <a:xfrm>
            <a:off x="2234079" y="3239418"/>
            <a:ext cx="38129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00" dirty="0">
                <a:solidFill>
                  <a:srgbClr val="FF2F92"/>
                </a:solidFill>
              </a:rPr>
              <a:t>Cross</a:t>
            </a:r>
            <a:br>
              <a:rPr lang="de-DE" sz="400" dirty="0">
                <a:solidFill>
                  <a:srgbClr val="FF2F92"/>
                </a:solidFill>
              </a:rPr>
            </a:br>
            <a:r>
              <a:rPr lang="de-DE" sz="400" dirty="0">
                <a:solidFill>
                  <a:srgbClr val="FF2F92"/>
                </a:solidFill>
              </a:rPr>
              <a:t>Account</a:t>
            </a:r>
          </a:p>
        </p:txBody>
      </p:sp>
      <p:sp>
        <p:nvSpPr>
          <p:cNvPr id="77" name="Textfeld 76">
            <a:extLst>
              <a:ext uri="{FF2B5EF4-FFF2-40B4-BE49-F238E27FC236}">
                <a16:creationId xmlns:a16="http://schemas.microsoft.com/office/drawing/2014/main" id="{78201937-E917-784A-B3C0-2656ADA26440}"/>
              </a:ext>
            </a:extLst>
          </p:cNvPr>
          <p:cNvSpPr txBox="1"/>
          <p:nvPr/>
        </p:nvSpPr>
        <p:spPr>
          <a:xfrm>
            <a:off x="11540383" y="3977885"/>
            <a:ext cx="33655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" dirty="0">
                <a:solidFill>
                  <a:srgbClr val="C00000"/>
                </a:solidFill>
              </a:rPr>
              <a:t>CMK</a:t>
            </a:r>
          </a:p>
        </p:txBody>
      </p:sp>
      <p:pic>
        <p:nvPicPr>
          <p:cNvPr id="78" name="Graphic 8">
            <a:extLst>
              <a:ext uri="{FF2B5EF4-FFF2-40B4-BE49-F238E27FC236}">
                <a16:creationId xmlns:a16="http://schemas.microsoft.com/office/drawing/2014/main" id="{AB01FC9C-0E41-0441-9247-98BF2D4E071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563003" y="3942624"/>
            <a:ext cx="129403" cy="129403"/>
          </a:xfrm>
          <a:prstGeom prst="rect">
            <a:avLst/>
          </a:prstGeom>
        </p:spPr>
      </p:pic>
      <p:cxnSp>
        <p:nvCxnSpPr>
          <p:cNvPr id="79" name="Gerade Verbindung 78">
            <a:extLst>
              <a:ext uri="{FF2B5EF4-FFF2-40B4-BE49-F238E27FC236}">
                <a16:creationId xmlns:a16="http://schemas.microsoft.com/office/drawing/2014/main" id="{22CFC823-0656-314C-A5E8-79778D4E0EC7}"/>
              </a:ext>
            </a:extLst>
          </p:cNvPr>
          <p:cNvCxnSpPr>
            <a:cxnSpLocks/>
          </p:cNvCxnSpPr>
          <p:nvPr/>
        </p:nvCxnSpPr>
        <p:spPr>
          <a:xfrm>
            <a:off x="10382624" y="3937837"/>
            <a:ext cx="1638218" cy="0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5" name="Grafik 84">
            <a:extLst>
              <a:ext uri="{FF2B5EF4-FFF2-40B4-BE49-F238E27FC236}">
                <a16:creationId xmlns:a16="http://schemas.microsoft.com/office/drawing/2014/main" id="{1AB61D62-EA97-9742-9753-75E2A9D751C4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1435536" y="3636959"/>
            <a:ext cx="154885" cy="154885"/>
          </a:xfrm>
          <a:prstGeom prst="rect">
            <a:avLst/>
          </a:prstGeom>
        </p:spPr>
      </p:pic>
      <p:sp>
        <p:nvSpPr>
          <p:cNvPr id="86" name="Textfeld 85">
            <a:extLst>
              <a:ext uri="{FF2B5EF4-FFF2-40B4-BE49-F238E27FC236}">
                <a16:creationId xmlns:a16="http://schemas.microsoft.com/office/drawing/2014/main" id="{939FA78E-7800-434D-A45E-65425B19D693}"/>
              </a:ext>
            </a:extLst>
          </p:cNvPr>
          <p:cNvSpPr txBox="1"/>
          <p:nvPr/>
        </p:nvSpPr>
        <p:spPr>
          <a:xfrm>
            <a:off x="11491987" y="3657229"/>
            <a:ext cx="229456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" dirty="0">
                <a:solidFill>
                  <a:schemeClr val="accent6">
                    <a:lumMod val="75000"/>
                  </a:schemeClr>
                </a:solidFill>
              </a:rPr>
              <a:t>Cf</a:t>
            </a:r>
          </a:p>
        </p:txBody>
      </p:sp>
      <p:pic>
        <p:nvPicPr>
          <p:cNvPr id="87" name="Graphic 67">
            <a:extLst>
              <a:ext uri="{FF2B5EF4-FFF2-40B4-BE49-F238E27FC236}">
                <a16:creationId xmlns:a16="http://schemas.microsoft.com/office/drawing/2014/main" id="{4A57E114-5296-3045-820D-1CB0443D260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468599" y="3792488"/>
            <a:ext cx="114994" cy="114994"/>
          </a:xfrm>
          <a:prstGeom prst="rect">
            <a:avLst/>
          </a:prstGeom>
        </p:spPr>
      </p:pic>
      <p:sp>
        <p:nvSpPr>
          <p:cNvPr id="88" name="Textfeld 87">
            <a:extLst>
              <a:ext uri="{FF2B5EF4-FFF2-40B4-BE49-F238E27FC236}">
                <a16:creationId xmlns:a16="http://schemas.microsoft.com/office/drawing/2014/main" id="{46D12240-AAF1-2245-A823-399AF2C8106C}"/>
              </a:ext>
            </a:extLst>
          </p:cNvPr>
          <p:cNvSpPr txBox="1"/>
          <p:nvPr/>
        </p:nvSpPr>
        <p:spPr>
          <a:xfrm>
            <a:off x="11498456" y="3804356"/>
            <a:ext cx="33655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" dirty="0" err="1">
                <a:solidFill>
                  <a:schemeClr val="accent6">
                    <a:lumMod val="75000"/>
                  </a:schemeClr>
                </a:solidFill>
              </a:rPr>
              <a:t>Bucket</a:t>
            </a:r>
            <a:endParaRPr lang="de-DE" sz="400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89" name="Grafik 88">
            <a:extLst>
              <a:ext uri="{FF2B5EF4-FFF2-40B4-BE49-F238E27FC236}">
                <a16:creationId xmlns:a16="http://schemas.microsoft.com/office/drawing/2014/main" id="{0499E2B7-291A-284D-9F3C-042078045AF3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1753454" y="3661313"/>
            <a:ext cx="110547" cy="110547"/>
          </a:xfrm>
          <a:prstGeom prst="rect">
            <a:avLst/>
          </a:prstGeom>
        </p:spPr>
      </p:pic>
      <p:sp>
        <p:nvSpPr>
          <p:cNvPr id="90" name="Textfeld 89">
            <a:extLst>
              <a:ext uri="{FF2B5EF4-FFF2-40B4-BE49-F238E27FC236}">
                <a16:creationId xmlns:a16="http://schemas.microsoft.com/office/drawing/2014/main" id="{11AF8693-9DB1-8245-8429-8CA0170B5AA4}"/>
              </a:ext>
            </a:extLst>
          </p:cNvPr>
          <p:cNvSpPr txBox="1"/>
          <p:nvPr/>
        </p:nvSpPr>
        <p:spPr>
          <a:xfrm>
            <a:off x="11725499" y="3672806"/>
            <a:ext cx="370266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" dirty="0" err="1">
                <a:solidFill>
                  <a:schemeClr val="accent6">
                    <a:lumMod val="75000"/>
                  </a:schemeClr>
                </a:solidFill>
              </a:rPr>
              <a:t>passRole</a:t>
            </a:r>
            <a:endParaRPr lang="de-DE" sz="400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91" name="Graphic 54">
            <a:extLst>
              <a:ext uri="{FF2B5EF4-FFF2-40B4-BE49-F238E27FC236}">
                <a16:creationId xmlns:a16="http://schemas.microsoft.com/office/drawing/2014/main" id="{F7D527DF-917A-8D4A-BC50-6B8DE88C923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0418061" y="4852403"/>
            <a:ext cx="229636" cy="229636"/>
          </a:xfrm>
          <a:prstGeom prst="rect">
            <a:avLst/>
          </a:prstGeom>
        </p:spPr>
      </p:pic>
      <p:sp>
        <p:nvSpPr>
          <p:cNvPr id="92" name="Textfeld 91">
            <a:extLst>
              <a:ext uri="{FF2B5EF4-FFF2-40B4-BE49-F238E27FC236}">
                <a16:creationId xmlns:a16="http://schemas.microsoft.com/office/drawing/2014/main" id="{8F0BCADA-F55A-334B-8735-127602346959}"/>
              </a:ext>
            </a:extLst>
          </p:cNvPr>
          <p:cNvSpPr txBox="1"/>
          <p:nvPr/>
        </p:nvSpPr>
        <p:spPr>
          <a:xfrm>
            <a:off x="10604652" y="4877317"/>
            <a:ext cx="129936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600" b="1" dirty="0" err="1">
                <a:solidFill>
                  <a:srgbClr val="C00000"/>
                </a:solidFill>
              </a:rPr>
              <a:t>cloudformationdeployer-role</a:t>
            </a:r>
            <a:endParaRPr lang="de-DE" sz="600" b="1" dirty="0">
              <a:solidFill>
                <a:srgbClr val="C00000"/>
              </a:solidFill>
            </a:endParaRPr>
          </a:p>
        </p:txBody>
      </p:sp>
      <p:sp>
        <p:nvSpPr>
          <p:cNvPr id="93" name="Rechteck 92">
            <a:extLst>
              <a:ext uri="{FF2B5EF4-FFF2-40B4-BE49-F238E27FC236}">
                <a16:creationId xmlns:a16="http://schemas.microsoft.com/office/drawing/2014/main" id="{385124A2-C1B2-F84A-A7EB-74486984C9BC}"/>
              </a:ext>
            </a:extLst>
          </p:cNvPr>
          <p:cNvSpPr/>
          <p:nvPr/>
        </p:nvSpPr>
        <p:spPr>
          <a:xfrm>
            <a:off x="10379293" y="4856477"/>
            <a:ext cx="1644418" cy="218984"/>
          </a:xfrm>
          <a:prstGeom prst="rect">
            <a:avLst/>
          </a:prstGeom>
          <a:noFill/>
          <a:ln w="63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4" name="Textfeld 93">
            <a:extLst>
              <a:ext uri="{FF2B5EF4-FFF2-40B4-BE49-F238E27FC236}">
                <a16:creationId xmlns:a16="http://schemas.microsoft.com/office/drawing/2014/main" id="{784412F7-417B-224F-807B-9E84AB55EB9F}"/>
              </a:ext>
            </a:extLst>
          </p:cNvPr>
          <p:cNvSpPr txBox="1"/>
          <p:nvPr/>
        </p:nvSpPr>
        <p:spPr>
          <a:xfrm>
            <a:off x="10381417" y="5072855"/>
            <a:ext cx="1642103" cy="1080000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de-DE" sz="400" b="1" dirty="0" err="1"/>
              <a:t>TrustedRelationship</a:t>
            </a:r>
            <a:r>
              <a:rPr lang="de-DE" sz="400" dirty="0"/>
              <a:t>:  </a:t>
            </a:r>
            <a:br>
              <a:rPr lang="de-DE" sz="400" dirty="0"/>
            </a:br>
            <a:r>
              <a:rPr lang="de-DE" sz="400" dirty="0"/>
              <a:t>   </a:t>
            </a:r>
            <a:r>
              <a:rPr lang="de-DE" sz="400" dirty="0" err="1"/>
              <a:t>Principal</a:t>
            </a:r>
            <a:r>
              <a:rPr lang="de-DE" sz="400" dirty="0"/>
              <a:t>  </a:t>
            </a:r>
            <a:r>
              <a:rPr lang="de-DE" sz="400" dirty="0">
                <a:sym typeface="Wingdings" pitchFamily="2" charset="2"/>
              </a:rPr>
              <a:t>=&gt;  </a:t>
            </a:r>
            <a:r>
              <a:rPr lang="de-DE" sz="400" dirty="0" err="1">
                <a:sym typeface="Wingdings" pitchFamily="2" charset="2"/>
              </a:rPr>
              <a:t>Servce</a:t>
            </a:r>
            <a:r>
              <a:rPr lang="de-DE" sz="400" dirty="0">
                <a:sym typeface="Wingdings" pitchFamily="2" charset="2"/>
              </a:rPr>
              <a:t>  =&gt;  </a:t>
            </a:r>
            <a:r>
              <a:rPr lang="de-DE" sz="400" b="1" dirty="0" err="1"/>
              <a:t>cloudformation.amazonaws.com</a:t>
            </a:r>
            <a:br>
              <a:rPr lang="de-DE" sz="400" dirty="0"/>
            </a:br>
            <a:r>
              <a:rPr lang="de-DE" sz="400" dirty="0"/>
              <a:t>   Action      </a:t>
            </a:r>
            <a:r>
              <a:rPr lang="de-DE" sz="400" dirty="0">
                <a:sym typeface="Wingdings" pitchFamily="2" charset="2"/>
              </a:rPr>
              <a:t>=&gt;  </a:t>
            </a:r>
            <a:r>
              <a:rPr lang="de-DE" sz="400" dirty="0" err="1">
                <a:sym typeface="Wingdings" pitchFamily="2" charset="2"/>
              </a:rPr>
              <a:t>sts:AssumeRole</a:t>
            </a:r>
            <a:br>
              <a:rPr lang="de-DE" sz="400" dirty="0"/>
            </a:br>
            <a:br>
              <a:rPr lang="de-DE" sz="400" dirty="0"/>
            </a:br>
            <a:r>
              <a:rPr lang="de-DE" sz="400" b="1" dirty="0" err="1"/>
              <a:t>Policies</a:t>
            </a:r>
            <a:r>
              <a:rPr lang="de-DE" sz="400" dirty="0"/>
              <a:t>:</a:t>
            </a:r>
            <a:br>
              <a:rPr lang="de-DE" sz="400" dirty="0"/>
            </a:br>
            <a:endParaRPr lang="de-DE" sz="400" dirty="0"/>
          </a:p>
          <a:p>
            <a:r>
              <a:rPr lang="de-DE" sz="400" b="1" dirty="0"/>
              <a:t>   </a:t>
            </a:r>
            <a:r>
              <a:rPr lang="de-DE" sz="400" b="1" dirty="0" err="1"/>
              <a:t>Resource</a:t>
            </a:r>
            <a:r>
              <a:rPr lang="de-DE" sz="400" dirty="0"/>
              <a:t>: *;   </a:t>
            </a:r>
            <a:r>
              <a:rPr lang="de-DE" sz="400" b="1" dirty="0" err="1"/>
              <a:t>Effect</a:t>
            </a:r>
            <a:r>
              <a:rPr lang="de-DE" sz="400" dirty="0"/>
              <a:t>: </a:t>
            </a:r>
            <a:r>
              <a:rPr lang="de-DE" sz="400" dirty="0" err="1"/>
              <a:t>Allow</a:t>
            </a:r>
            <a:r>
              <a:rPr lang="de-DE" sz="400" dirty="0"/>
              <a:t>   </a:t>
            </a:r>
            <a:br>
              <a:rPr lang="de-DE" sz="400" dirty="0"/>
            </a:br>
            <a:r>
              <a:rPr lang="de-DE" sz="400" dirty="0"/>
              <a:t>   </a:t>
            </a:r>
            <a:r>
              <a:rPr lang="de-DE" sz="400" b="1" dirty="0"/>
              <a:t>Action</a:t>
            </a:r>
            <a:r>
              <a:rPr lang="de-DE" sz="400" dirty="0"/>
              <a:t>: </a:t>
            </a:r>
            <a:r>
              <a:rPr lang="de-DE" sz="400" dirty="0" err="1"/>
              <a:t>cloudformation</a:t>
            </a:r>
            <a:r>
              <a:rPr lang="de-DE" sz="400" dirty="0"/>
              <a:t>:*,  s3:*, </a:t>
            </a:r>
            <a:r>
              <a:rPr lang="de-DE" sz="400" dirty="0" err="1"/>
              <a:t>iam:PassRole</a:t>
            </a:r>
            <a:r>
              <a:rPr lang="de-DE" sz="400" dirty="0"/>
              <a:t>, ec2:*, </a:t>
            </a:r>
            <a:r>
              <a:rPr lang="de-DE" sz="400" dirty="0" err="1"/>
              <a:t>ecs</a:t>
            </a:r>
            <a:r>
              <a:rPr lang="de-DE" sz="400" dirty="0"/>
              <a:t>:*,       </a:t>
            </a:r>
            <a:r>
              <a:rPr lang="de-DE" sz="400" dirty="0" err="1"/>
              <a:t>dynamodb</a:t>
            </a:r>
            <a:r>
              <a:rPr lang="de-DE" sz="400" dirty="0"/>
              <a:t>:*, </a:t>
            </a:r>
            <a:r>
              <a:rPr lang="de-DE" sz="400" dirty="0" err="1"/>
              <a:t>elasticLoadBalancing</a:t>
            </a:r>
            <a:r>
              <a:rPr lang="de-DE" sz="400" dirty="0"/>
              <a:t>:*, </a:t>
            </a:r>
            <a:r>
              <a:rPr lang="de-DE" sz="400" dirty="0" err="1"/>
              <a:t>iam:createServiceLinkedRole</a:t>
            </a:r>
            <a:r>
              <a:rPr lang="de-DE" sz="400" dirty="0"/>
              <a:t>,</a:t>
            </a:r>
            <a:br>
              <a:rPr lang="de-DE" sz="400" dirty="0"/>
            </a:br>
            <a:r>
              <a:rPr lang="de-DE" sz="400" dirty="0" err="1"/>
              <a:t>ecr</a:t>
            </a:r>
            <a:r>
              <a:rPr lang="de-DE" sz="400" dirty="0"/>
              <a:t>:*, </a:t>
            </a:r>
            <a:r>
              <a:rPr lang="de-DE" sz="400" dirty="0" err="1"/>
              <a:t>iam</a:t>
            </a:r>
            <a:r>
              <a:rPr lang="de-DE" sz="400" dirty="0"/>
              <a:t>:*</a:t>
            </a:r>
            <a:br>
              <a:rPr lang="de-DE" sz="400" dirty="0"/>
            </a:br>
            <a:br>
              <a:rPr lang="de-DE" sz="400" dirty="0"/>
            </a:br>
            <a:br>
              <a:rPr lang="de-DE" sz="400" dirty="0"/>
            </a:br>
            <a:r>
              <a:rPr lang="de-DE" sz="400" dirty="0"/>
              <a:t> </a:t>
            </a:r>
            <a:r>
              <a:rPr lang="de-DE" sz="400" b="1" dirty="0" err="1"/>
              <a:t>Effect</a:t>
            </a:r>
            <a:r>
              <a:rPr lang="de-DE" sz="400" dirty="0"/>
              <a:t>: </a:t>
            </a:r>
            <a:r>
              <a:rPr lang="de-DE" sz="400" dirty="0" err="1"/>
              <a:t>Allow</a:t>
            </a:r>
            <a:r>
              <a:rPr lang="de-DE" sz="400" dirty="0"/>
              <a:t>   </a:t>
            </a:r>
            <a:r>
              <a:rPr lang="de-DE" sz="400" b="1" dirty="0"/>
              <a:t>Action</a:t>
            </a:r>
            <a:r>
              <a:rPr lang="de-DE" sz="400" dirty="0"/>
              <a:t>: s3:*</a:t>
            </a:r>
            <a:br>
              <a:rPr lang="de-DE" sz="400" dirty="0"/>
            </a:br>
            <a:r>
              <a:rPr lang="de-DE" sz="400" b="1" dirty="0"/>
              <a:t> </a:t>
            </a:r>
            <a:r>
              <a:rPr lang="de-DE" sz="400" b="1" dirty="0" err="1"/>
              <a:t>Resource</a:t>
            </a:r>
            <a:r>
              <a:rPr lang="de-DE" sz="400" b="1" dirty="0"/>
              <a:t>:</a:t>
            </a:r>
            <a:br>
              <a:rPr lang="de-DE" sz="400" b="1" dirty="0"/>
            </a:br>
            <a:r>
              <a:rPr lang="de-DE" sz="400" b="1" dirty="0"/>
              <a:t>   </a:t>
            </a:r>
            <a:r>
              <a:rPr lang="de-DE" sz="400" dirty="0"/>
              <a:t>arn:aws:s3:::</a:t>
            </a:r>
            <a:r>
              <a:rPr lang="de-DE" sz="400" dirty="0" err="1"/>
              <a:t>artifactbucket</a:t>
            </a:r>
            <a:r>
              <a:rPr lang="de-DE" sz="400" dirty="0"/>
              <a:t>-</a:t>
            </a:r>
            <a:r>
              <a:rPr lang="de-DE" sz="400" dirty="0" err="1"/>
              <a:t>smartoffice</a:t>
            </a:r>
            <a:r>
              <a:rPr lang="de-DE" sz="400" dirty="0"/>
              <a:t>-cf-</a:t>
            </a:r>
            <a:r>
              <a:rPr lang="de-DE" sz="400" dirty="0" err="1"/>
              <a:t>sourcecode</a:t>
            </a:r>
            <a:r>
              <a:rPr lang="de-DE" sz="400" dirty="0"/>
              <a:t>,   </a:t>
            </a:r>
            <a:br>
              <a:rPr lang="de-DE" sz="400" dirty="0"/>
            </a:br>
            <a:r>
              <a:rPr lang="de-DE" sz="400" dirty="0"/>
              <a:t>   arn:aws:s3:::</a:t>
            </a:r>
            <a:r>
              <a:rPr lang="de-DE" sz="400" dirty="0" err="1"/>
              <a:t>artifactbucket</a:t>
            </a:r>
            <a:r>
              <a:rPr lang="de-DE" sz="400" dirty="0"/>
              <a:t>-</a:t>
            </a:r>
            <a:r>
              <a:rPr lang="de-DE" sz="400" dirty="0" err="1"/>
              <a:t>smartoffice</a:t>
            </a:r>
            <a:r>
              <a:rPr lang="de-DE" sz="400" dirty="0"/>
              <a:t>-cf-</a:t>
            </a:r>
            <a:r>
              <a:rPr lang="de-DE" sz="400" dirty="0" err="1"/>
              <a:t>sourcecode</a:t>
            </a:r>
            <a:r>
              <a:rPr lang="de-DE" sz="400" dirty="0"/>
              <a:t>/*;   </a:t>
            </a:r>
            <a:br>
              <a:rPr lang="de-DE" sz="400" dirty="0"/>
            </a:br>
            <a:br>
              <a:rPr lang="de-DE" sz="400" dirty="0"/>
            </a:br>
            <a:r>
              <a:rPr lang="de-DE" sz="400" dirty="0"/>
              <a:t>   </a:t>
            </a:r>
            <a:br>
              <a:rPr lang="de-DE" sz="400" dirty="0"/>
            </a:br>
            <a:r>
              <a:rPr lang="de-DE" sz="400" dirty="0"/>
              <a:t>                     </a:t>
            </a:r>
          </a:p>
        </p:txBody>
      </p:sp>
      <p:cxnSp>
        <p:nvCxnSpPr>
          <p:cNvPr id="98" name="Gerade Verbindung 97">
            <a:extLst>
              <a:ext uri="{FF2B5EF4-FFF2-40B4-BE49-F238E27FC236}">
                <a16:creationId xmlns:a16="http://schemas.microsoft.com/office/drawing/2014/main" id="{E03B20A9-E2A5-A242-AFC1-B6BBCC61A73A}"/>
              </a:ext>
            </a:extLst>
          </p:cNvPr>
          <p:cNvCxnSpPr>
            <a:cxnSpLocks/>
          </p:cNvCxnSpPr>
          <p:nvPr/>
        </p:nvCxnSpPr>
        <p:spPr>
          <a:xfrm>
            <a:off x="10379293" y="5343766"/>
            <a:ext cx="1638218" cy="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Gerade Verbindung 106">
            <a:extLst>
              <a:ext uri="{FF2B5EF4-FFF2-40B4-BE49-F238E27FC236}">
                <a16:creationId xmlns:a16="http://schemas.microsoft.com/office/drawing/2014/main" id="{195658B1-7F71-7F4C-AA00-1BFBC9F862A3}"/>
              </a:ext>
            </a:extLst>
          </p:cNvPr>
          <p:cNvCxnSpPr>
            <a:cxnSpLocks/>
          </p:cNvCxnSpPr>
          <p:nvPr/>
        </p:nvCxnSpPr>
        <p:spPr>
          <a:xfrm>
            <a:off x="10382624" y="5777322"/>
            <a:ext cx="1638218" cy="0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8" name="Graphic 67">
            <a:extLst>
              <a:ext uri="{FF2B5EF4-FFF2-40B4-BE49-F238E27FC236}">
                <a16:creationId xmlns:a16="http://schemas.microsoft.com/office/drawing/2014/main" id="{3D4287C3-D9E5-1B40-90DE-CDA72E58A6D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696635" y="5895190"/>
            <a:ext cx="114994" cy="114994"/>
          </a:xfrm>
          <a:prstGeom prst="rect">
            <a:avLst/>
          </a:prstGeom>
        </p:spPr>
      </p:pic>
      <p:sp>
        <p:nvSpPr>
          <p:cNvPr id="109" name="Textfeld 108">
            <a:extLst>
              <a:ext uri="{FF2B5EF4-FFF2-40B4-BE49-F238E27FC236}">
                <a16:creationId xmlns:a16="http://schemas.microsoft.com/office/drawing/2014/main" id="{621128ED-81B2-AA4E-87C7-026ACBE68F5E}"/>
              </a:ext>
            </a:extLst>
          </p:cNvPr>
          <p:cNvSpPr txBox="1"/>
          <p:nvPr/>
        </p:nvSpPr>
        <p:spPr>
          <a:xfrm>
            <a:off x="11738653" y="5920206"/>
            <a:ext cx="339904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" dirty="0" err="1">
                <a:solidFill>
                  <a:schemeClr val="accent6">
                    <a:lumMod val="75000"/>
                  </a:schemeClr>
                </a:solidFill>
              </a:rPr>
              <a:t>Bucket</a:t>
            </a:r>
            <a:endParaRPr lang="de-DE" sz="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10" name="Textfeld 109">
            <a:extLst>
              <a:ext uri="{FF2B5EF4-FFF2-40B4-BE49-F238E27FC236}">
                <a16:creationId xmlns:a16="http://schemas.microsoft.com/office/drawing/2014/main" id="{611BE7A6-49DB-1547-B2CE-5F09BEF81307}"/>
              </a:ext>
            </a:extLst>
          </p:cNvPr>
          <p:cNvSpPr txBox="1"/>
          <p:nvPr/>
        </p:nvSpPr>
        <p:spPr>
          <a:xfrm>
            <a:off x="395708" y="1436036"/>
            <a:ext cx="177758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600" b="1" dirty="0" err="1">
                <a:solidFill>
                  <a:srgbClr val="C00000"/>
                </a:solidFill>
              </a:rPr>
              <a:t>cfBasePipeline-Role</a:t>
            </a:r>
            <a:endParaRPr lang="de-DE" sz="600" b="1" dirty="0">
              <a:solidFill>
                <a:srgbClr val="C00000"/>
              </a:solidFill>
            </a:endParaRPr>
          </a:p>
        </p:txBody>
      </p:sp>
      <p:cxnSp>
        <p:nvCxnSpPr>
          <p:cNvPr id="111" name="Gerade Verbindung 110">
            <a:extLst>
              <a:ext uri="{FF2B5EF4-FFF2-40B4-BE49-F238E27FC236}">
                <a16:creationId xmlns:a16="http://schemas.microsoft.com/office/drawing/2014/main" id="{C425209D-04FC-9140-96EC-94819A7FC852}"/>
              </a:ext>
            </a:extLst>
          </p:cNvPr>
          <p:cNvCxnSpPr>
            <a:cxnSpLocks/>
          </p:cNvCxnSpPr>
          <p:nvPr/>
        </p:nvCxnSpPr>
        <p:spPr>
          <a:xfrm flipV="1">
            <a:off x="337732" y="5679419"/>
            <a:ext cx="1571853" cy="2406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4" name="Grafik 113">
            <a:extLst>
              <a:ext uri="{FF2B5EF4-FFF2-40B4-BE49-F238E27FC236}">
                <a16:creationId xmlns:a16="http://schemas.microsoft.com/office/drawing/2014/main" id="{9C145B8C-BAAF-8442-8FEB-EEAB66CF47ED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7695134" y="963578"/>
            <a:ext cx="576709" cy="191881"/>
          </a:xfrm>
          <a:prstGeom prst="rect">
            <a:avLst/>
          </a:prstGeom>
        </p:spPr>
      </p:pic>
      <p:sp>
        <p:nvSpPr>
          <p:cNvPr id="115" name="Wolke 114">
            <a:extLst>
              <a:ext uri="{FF2B5EF4-FFF2-40B4-BE49-F238E27FC236}">
                <a16:creationId xmlns:a16="http://schemas.microsoft.com/office/drawing/2014/main" id="{F2C971A7-3980-FB4D-BC85-B210F40CF6F1}"/>
              </a:ext>
            </a:extLst>
          </p:cNvPr>
          <p:cNvSpPr/>
          <p:nvPr/>
        </p:nvSpPr>
        <p:spPr>
          <a:xfrm rot="287382">
            <a:off x="7482535" y="739357"/>
            <a:ext cx="1094686" cy="701743"/>
          </a:xfrm>
          <a:prstGeom prst="cloud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16" name="Gerade Verbindung mit Pfeil 115">
            <a:extLst>
              <a:ext uri="{FF2B5EF4-FFF2-40B4-BE49-F238E27FC236}">
                <a16:creationId xmlns:a16="http://schemas.microsoft.com/office/drawing/2014/main" id="{F574D6F6-5B38-F64C-83A9-94AE82FE48F5}"/>
              </a:ext>
            </a:extLst>
          </p:cNvPr>
          <p:cNvCxnSpPr>
            <a:cxnSpLocks/>
            <a:stCxn id="29" idx="3"/>
          </p:cNvCxnSpPr>
          <p:nvPr/>
        </p:nvCxnSpPr>
        <p:spPr>
          <a:xfrm flipV="1">
            <a:off x="6041871" y="1245454"/>
            <a:ext cx="1736121" cy="15784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feld 40">
            <a:extLst>
              <a:ext uri="{FF2B5EF4-FFF2-40B4-BE49-F238E27FC236}">
                <a16:creationId xmlns:a16="http://schemas.microsoft.com/office/drawing/2014/main" id="{B8A4D63C-3DC9-E941-B42C-75372E2CDD15}"/>
              </a:ext>
            </a:extLst>
          </p:cNvPr>
          <p:cNvSpPr txBox="1"/>
          <p:nvPr/>
        </p:nvSpPr>
        <p:spPr>
          <a:xfrm>
            <a:off x="5347275" y="3523621"/>
            <a:ext cx="660329" cy="15388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400" b="1" dirty="0" err="1">
                <a:solidFill>
                  <a:srgbClr val="0070C0"/>
                </a:solidFill>
              </a:rPr>
              <a:t>SourceArtifact</a:t>
            </a:r>
            <a:endParaRPr lang="de-DE" sz="400" b="1" dirty="0">
              <a:solidFill>
                <a:srgbClr val="0070C0"/>
              </a:solidFill>
            </a:endParaRPr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95FF859B-0CE5-EA4D-A459-C5480BF0A1F0}"/>
              </a:ext>
            </a:extLst>
          </p:cNvPr>
          <p:cNvSpPr txBox="1"/>
          <p:nvPr/>
        </p:nvSpPr>
        <p:spPr>
          <a:xfrm>
            <a:off x="5520480" y="3638741"/>
            <a:ext cx="33655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" i="1" dirty="0"/>
              <a:t>Input</a:t>
            </a:r>
          </a:p>
        </p:txBody>
      </p:sp>
      <p:pic>
        <p:nvPicPr>
          <p:cNvPr id="118" name="Grafik 117">
            <a:extLst>
              <a:ext uri="{FF2B5EF4-FFF2-40B4-BE49-F238E27FC236}">
                <a16:creationId xmlns:a16="http://schemas.microsoft.com/office/drawing/2014/main" id="{DD2A16B5-B3D7-3B4D-9269-7EC702682149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5524825" y="3868109"/>
            <a:ext cx="197027" cy="197027"/>
          </a:xfrm>
          <a:prstGeom prst="rect">
            <a:avLst/>
          </a:prstGeom>
        </p:spPr>
      </p:pic>
      <p:sp>
        <p:nvSpPr>
          <p:cNvPr id="119" name="Rechteck 118">
            <a:extLst>
              <a:ext uri="{FF2B5EF4-FFF2-40B4-BE49-F238E27FC236}">
                <a16:creationId xmlns:a16="http://schemas.microsoft.com/office/drawing/2014/main" id="{155DAE47-E607-B547-A730-6F188DEFF557}"/>
              </a:ext>
            </a:extLst>
          </p:cNvPr>
          <p:cNvSpPr/>
          <p:nvPr/>
        </p:nvSpPr>
        <p:spPr>
          <a:xfrm>
            <a:off x="4393932" y="4392644"/>
            <a:ext cx="1313691" cy="522610"/>
          </a:xfrm>
          <a:prstGeom prst="rect">
            <a:avLst/>
          </a:prstGeom>
          <a:solidFill>
            <a:schemeClr val="accent4">
              <a:lumMod val="20000"/>
              <a:lumOff val="80000"/>
              <a:alpha val="20000"/>
            </a:schemeClr>
          </a:solidFill>
          <a:ln w="63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700" b="1" dirty="0">
                <a:solidFill>
                  <a:schemeClr val="tx1"/>
                </a:solidFill>
              </a:rPr>
              <a:t>Action: </a:t>
            </a:r>
            <a:r>
              <a:rPr lang="de-DE" sz="700" b="1" dirty="0" err="1">
                <a:solidFill>
                  <a:schemeClr val="tx1"/>
                </a:solidFill>
              </a:rPr>
              <a:t>EcsCluster</a:t>
            </a:r>
            <a:r>
              <a:rPr lang="de-DE" sz="700" dirty="0">
                <a:solidFill>
                  <a:schemeClr val="tx1"/>
                </a:solidFill>
              </a:rPr>
              <a:t>:</a:t>
            </a:r>
            <a:br>
              <a:rPr lang="de-DE" sz="500" dirty="0">
                <a:solidFill>
                  <a:schemeClr val="tx1"/>
                </a:solidFill>
              </a:rPr>
            </a:br>
            <a:br>
              <a:rPr lang="de-DE" sz="500" b="1" dirty="0">
                <a:solidFill>
                  <a:schemeClr val="tx1"/>
                </a:solidFill>
              </a:rPr>
            </a:br>
            <a:r>
              <a:rPr lang="de-DE" sz="500" b="1" dirty="0" err="1">
                <a:solidFill>
                  <a:schemeClr val="tx1"/>
                </a:solidFill>
              </a:rPr>
              <a:t>Configuration</a:t>
            </a:r>
            <a:r>
              <a:rPr lang="de-DE" sz="500" dirty="0">
                <a:solidFill>
                  <a:schemeClr val="tx1"/>
                </a:solidFill>
              </a:rPr>
              <a:t>:</a:t>
            </a:r>
            <a:br>
              <a:rPr lang="de-DE" sz="500" dirty="0">
                <a:solidFill>
                  <a:schemeClr val="tx1"/>
                </a:solidFill>
              </a:rPr>
            </a:br>
            <a:r>
              <a:rPr lang="de-DE" sz="500" dirty="0">
                <a:solidFill>
                  <a:schemeClr val="tx1"/>
                </a:solidFill>
              </a:rPr>
              <a:t>       </a:t>
            </a:r>
            <a:r>
              <a:rPr lang="de-DE" sz="500" dirty="0" err="1">
                <a:solidFill>
                  <a:schemeClr val="tx1"/>
                </a:solidFill>
              </a:rPr>
              <a:t>RoleArn</a:t>
            </a:r>
            <a:r>
              <a:rPr lang="de-DE" sz="500" dirty="0">
                <a:solidFill>
                  <a:schemeClr val="tx1"/>
                </a:solidFill>
              </a:rPr>
              <a:t>:   </a:t>
            </a:r>
            <a:r>
              <a:rPr lang="de-DE" sz="500" dirty="0" err="1">
                <a:solidFill>
                  <a:schemeClr val="tx1"/>
                </a:solidFill>
              </a:rPr>
              <a:t>cloudformationdeployer-role</a:t>
            </a:r>
            <a:br>
              <a:rPr lang="de-DE" sz="500" dirty="0">
                <a:solidFill>
                  <a:schemeClr val="tx1"/>
                </a:solidFill>
              </a:rPr>
            </a:br>
            <a:r>
              <a:rPr lang="de-DE" sz="500" dirty="0">
                <a:solidFill>
                  <a:schemeClr val="tx1"/>
                </a:solidFill>
              </a:rPr>
              <a:t>       </a:t>
            </a:r>
            <a:r>
              <a:rPr lang="de-DE" sz="500" dirty="0" err="1">
                <a:solidFill>
                  <a:schemeClr val="tx1"/>
                </a:solidFill>
              </a:rPr>
              <a:t>StackName</a:t>
            </a:r>
            <a:r>
              <a:rPr lang="de-DE" sz="500" dirty="0">
                <a:solidFill>
                  <a:schemeClr val="tx1"/>
                </a:solidFill>
              </a:rPr>
              <a:t>:  </a:t>
            </a:r>
            <a:r>
              <a:rPr lang="de-DE" sz="500" dirty="0" err="1">
                <a:solidFill>
                  <a:schemeClr val="tx1"/>
                </a:solidFill>
              </a:rPr>
              <a:t>base</a:t>
            </a:r>
            <a:r>
              <a:rPr lang="de-DE" sz="500" dirty="0">
                <a:solidFill>
                  <a:schemeClr val="tx1"/>
                </a:solidFill>
              </a:rPr>
              <a:t>-</a:t>
            </a:r>
            <a:r>
              <a:rPr lang="de-DE" sz="500" dirty="0" err="1">
                <a:solidFill>
                  <a:schemeClr val="tx1"/>
                </a:solidFill>
              </a:rPr>
              <a:t>ecs</a:t>
            </a:r>
            <a:r>
              <a:rPr lang="de-DE" sz="500" dirty="0">
                <a:solidFill>
                  <a:schemeClr val="tx1"/>
                </a:solidFill>
              </a:rPr>
              <a:t>-cluster</a:t>
            </a:r>
            <a:br>
              <a:rPr lang="de-DE" sz="500" dirty="0">
                <a:solidFill>
                  <a:schemeClr val="tx1"/>
                </a:solidFill>
              </a:rPr>
            </a:br>
            <a:r>
              <a:rPr lang="de-DE" sz="500" dirty="0" err="1">
                <a:solidFill>
                  <a:schemeClr val="tx1"/>
                </a:solidFill>
              </a:rPr>
              <a:t>RoleArn</a:t>
            </a:r>
            <a:r>
              <a:rPr lang="de-DE" sz="500" dirty="0">
                <a:solidFill>
                  <a:schemeClr val="tx1"/>
                </a:solidFill>
              </a:rPr>
              <a:t>: </a:t>
            </a:r>
            <a:r>
              <a:rPr lang="de-DE" sz="500" dirty="0" err="1">
                <a:solidFill>
                  <a:schemeClr val="tx1"/>
                </a:solidFill>
              </a:rPr>
              <a:t>cfBasePipeline-CrossAccount-Role</a:t>
            </a:r>
            <a:endParaRPr lang="de-DE" sz="500" dirty="0">
              <a:solidFill>
                <a:schemeClr val="tx1"/>
              </a:solidFill>
            </a:endParaRPr>
          </a:p>
        </p:txBody>
      </p:sp>
      <p:sp>
        <p:nvSpPr>
          <p:cNvPr id="120" name="Rechteck 119">
            <a:extLst>
              <a:ext uri="{FF2B5EF4-FFF2-40B4-BE49-F238E27FC236}">
                <a16:creationId xmlns:a16="http://schemas.microsoft.com/office/drawing/2014/main" id="{FD2B6AC9-2446-F641-8D45-A371B1B4B229}"/>
              </a:ext>
            </a:extLst>
          </p:cNvPr>
          <p:cNvSpPr/>
          <p:nvPr/>
        </p:nvSpPr>
        <p:spPr>
          <a:xfrm>
            <a:off x="4388851" y="4955950"/>
            <a:ext cx="1313691" cy="522610"/>
          </a:xfrm>
          <a:prstGeom prst="rect">
            <a:avLst/>
          </a:prstGeom>
          <a:solidFill>
            <a:schemeClr val="accent4">
              <a:lumMod val="20000"/>
              <a:lumOff val="80000"/>
              <a:alpha val="20000"/>
            </a:schemeClr>
          </a:solidFill>
          <a:ln w="63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700" b="1" dirty="0" err="1">
                <a:solidFill>
                  <a:schemeClr val="tx1"/>
                </a:solidFill>
              </a:rPr>
              <a:t>Action:Elb</a:t>
            </a:r>
            <a:r>
              <a:rPr lang="de-DE" sz="700" dirty="0">
                <a:solidFill>
                  <a:schemeClr val="tx1"/>
                </a:solidFill>
              </a:rPr>
              <a:t>:</a:t>
            </a:r>
            <a:br>
              <a:rPr lang="de-DE" sz="500" dirty="0">
                <a:solidFill>
                  <a:schemeClr val="tx1"/>
                </a:solidFill>
              </a:rPr>
            </a:br>
            <a:br>
              <a:rPr lang="de-DE" sz="500" b="1" dirty="0">
                <a:solidFill>
                  <a:schemeClr val="tx1"/>
                </a:solidFill>
              </a:rPr>
            </a:br>
            <a:r>
              <a:rPr lang="de-DE" sz="500" b="1" dirty="0" err="1">
                <a:solidFill>
                  <a:schemeClr val="tx1"/>
                </a:solidFill>
              </a:rPr>
              <a:t>Configuration</a:t>
            </a:r>
            <a:r>
              <a:rPr lang="de-DE" sz="500" dirty="0">
                <a:solidFill>
                  <a:schemeClr val="tx1"/>
                </a:solidFill>
              </a:rPr>
              <a:t>:</a:t>
            </a:r>
            <a:br>
              <a:rPr lang="de-DE" sz="500" dirty="0">
                <a:solidFill>
                  <a:schemeClr val="tx1"/>
                </a:solidFill>
              </a:rPr>
            </a:br>
            <a:r>
              <a:rPr lang="de-DE" sz="500" dirty="0">
                <a:solidFill>
                  <a:schemeClr val="tx1"/>
                </a:solidFill>
              </a:rPr>
              <a:t>       </a:t>
            </a:r>
            <a:r>
              <a:rPr lang="de-DE" sz="500" dirty="0" err="1">
                <a:solidFill>
                  <a:schemeClr val="tx1"/>
                </a:solidFill>
              </a:rPr>
              <a:t>RoleArn</a:t>
            </a:r>
            <a:r>
              <a:rPr lang="de-DE" sz="500" dirty="0">
                <a:solidFill>
                  <a:schemeClr val="tx1"/>
                </a:solidFill>
              </a:rPr>
              <a:t>:   </a:t>
            </a:r>
            <a:r>
              <a:rPr lang="de-DE" sz="500" dirty="0" err="1">
                <a:solidFill>
                  <a:schemeClr val="tx1"/>
                </a:solidFill>
              </a:rPr>
              <a:t>cloudformationdeployer-role</a:t>
            </a:r>
            <a:br>
              <a:rPr lang="de-DE" sz="500" dirty="0">
                <a:solidFill>
                  <a:schemeClr val="tx1"/>
                </a:solidFill>
              </a:rPr>
            </a:br>
            <a:r>
              <a:rPr lang="de-DE" sz="500" dirty="0">
                <a:solidFill>
                  <a:schemeClr val="tx1"/>
                </a:solidFill>
              </a:rPr>
              <a:t>       </a:t>
            </a:r>
            <a:r>
              <a:rPr lang="de-DE" sz="500" dirty="0" err="1">
                <a:solidFill>
                  <a:schemeClr val="tx1"/>
                </a:solidFill>
              </a:rPr>
              <a:t>StackName</a:t>
            </a:r>
            <a:r>
              <a:rPr lang="de-DE" sz="500" dirty="0">
                <a:solidFill>
                  <a:schemeClr val="tx1"/>
                </a:solidFill>
              </a:rPr>
              <a:t>:  </a:t>
            </a:r>
            <a:r>
              <a:rPr lang="de-DE" sz="500" dirty="0" err="1">
                <a:solidFill>
                  <a:schemeClr val="tx1"/>
                </a:solidFill>
              </a:rPr>
              <a:t>base-elb</a:t>
            </a:r>
            <a:br>
              <a:rPr lang="de-DE" sz="500" dirty="0">
                <a:solidFill>
                  <a:schemeClr val="tx1"/>
                </a:solidFill>
              </a:rPr>
            </a:br>
            <a:r>
              <a:rPr lang="de-DE" sz="500" dirty="0" err="1">
                <a:solidFill>
                  <a:schemeClr val="tx1"/>
                </a:solidFill>
              </a:rPr>
              <a:t>RoleArn</a:t>
            </a:r>
            <a:r>
              <a:rPr lang="de-DE" sz="500" dirty="0">
                <a:solidFill>
                  <a:schemeClr val="tx1"/>
                </a:solidFill>
              </a:rPr>
              <a:t>: </a:t>
            </a:r>
            <a:r>
              <a:rPr lang="de-DE" sz="500" dirty="0" err="1">
                <a:solidFill>
                  <a:schemeClr val="tx1"/>
                </a:solidFill>
              </a:rPr>
              <a:t>cfBasePipeline-CrossAccount-Role</a:t>
            </a:r>
            <a:endParaRPr lang="de-DE" sz="500" dirty="0">
              <a:solidFill>
                <a:schemeClr val="tx1"/>
              </a:solidFill>
            </a:endParaRPr>
          </a:p>
        </p:txBody>
      </p:sp>
      <p:cxnSp>
        <p:nvCxnSpPr>
          <p:cNvPr id="122" name="Gerade Verbindung mit Pfeil 121">
            <a:extLst>
              <a:ext uri="{FF2B5EF4-FFF2-40B4-BE49-F238E27FC236}">
                <a16:creationId xmlns:a16="http://schemas.microsoft.com/office/drawing/2014/main" id="{EA311E22-E873-F74D-90DF-49A01D7BF60B}"/>
              </a:ext>
            </a:extLst>
          </p:cNvPr>
          <p:cNvCxnSpPr>
            <a:cxnSpLocks/>
            <a:endCxn id="27" idx="1"/>
          </p:cNvCxnSpPr>
          <p:nvPr/>
        </p:nvCxnSpPr>
        <p:spPr>
          <a:xfrm>
            <a:off x="2796099" y="2021434"/>
            <a:ext cx="2059085" cy="0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7" name="Grafik 126">
            <a:extLst>
              <a:ext uri="{FF2B5EF4-FFF2-40B4-BE49-F238E27FC236}">
                <a16:creationId xmlns:a16="http://schemas.microsoft.com/office/drawing/2014/main" id="{F1786348-4F9E-6247-A69F-71EB1F0746C0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5514272" y="4392078"/>
            <a:ext cx="197027" cy="197027"/>
          </a:xfrm>
          <a:prstGeom prst="rect">
            <a:avLst/>
          </a:prstGeom>
        </p:spPr>
      </p:pic>
      <p:pic>
        <p:nvPicPr>
          <p:cNvPr id="128" name="Grafik 127">
            <a:extLst>
              <a:ext uri="{FF2B5EF4-FFF2-40B4-BE49-F238E27FC236}">
                <a16:creationId xmlns:a16="http://schemas.microsoft.com/office/drawing/2014/main" id="{C83F7439-5C8E-C843-A86A-F73BDD149D79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5514272" y="4951256"/>
            <a:ext cx="197027" cy="197027"/>
          </a:xfrm>
          <a:prstGeom prst="rect">
            <a:avLst/>
          </a:prstGeom>
        </p:spPr>
      </p:pic>
      <p:sp>
        <p:nvSpPr>
          <p:cNvPr id="129" name="Rechteck 128">
            <a:extLst>
              <a:ext uri="{FF2B5EF4-FFF2-40B4-BE49-F238E27FC236}">
                <a16:creationId xmlns:a16="http://schemas.microsoft.com/office/drawing/2014/main" id="{AC6C39DF-6E77-6944-8C78-71B89A6E64FF}"/>
              </a:ext>
            </a:extLst>
          </p:cNvPr>
          <p:cNvSpPr/>
          <p:nvPr/>
        </p:nvSpPr>
        <p:spPr>
          <a:xfrm>
            <a:off x="4825160" y="4122019"/>
            <a:ext cx="826340" cy="91828"/>
          </a:xfrm>
          <a:prstGeom prst="rect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63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0" name="Rechteck 129">
            <a:extLst>
              <a:ext uri="{FF2B5EF4-FFF2-40B4-BE49-F238E27FC236}">
                <a16:creationId xmlns:a16="http://schemas.microsoft.com/office/drawing/2014/main" id="{A46FC10F-CE2B-9F47-8C51-A6AC8910CADE}"/>
              </a:ext>
            </a:extLst>
          </p:cNvPr>
          <p:cNvSpPr/>
          <p:nvPr/>
        </p:nvSpPr>
        <p:spPr>
          <a:xfrm>
            <a:off x="4825160" y="4664670"/>
            <a:ext cx="826340" cy="91828"/>
          </a:xfrm>
          <a:prstGeom prst="rect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63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1" name="Rechteck 130">
            <a:extLst>
              <a:ext uri="{FF2B5EF4-FFF2-40B4-BE49-F238E27FC236}">
                <a16:creationId xmlns:a16="http://schemas.microsoft.com/office/drawing/2014/main" id="{9B0A25D5-9193-3846-9790-A7520B847568}"/>
              </a:ext>
            </a:extLst>
          </p:cNvPr>
          <p:cNvSpPr/>
          <p:nvPr/>
        </p:nvSpPr>
        <p:spPr>
          <a:xfrm>
            <a:off x="4825160" y="5226529"/>
            <a:ext cx="826340" cy="91828"/>
          </a:xfrm>
          <a:prstGeom prst="rect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63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2" name="Rechteck 131">
            <a:extLst>
              <a:ext uri="{FF2B5EF4-FFF2-40B4-BE49-F238E27FC236}">
                <a16:creationId xmlns:a16="http://schemas.microsoft.com/office/drawing/2014/main" id="{D0799AC8-DB74-4949-B96A-096A26B9598B}"/>
              </a:ext>
            </a:extLst>
          </p:cNvPr>
          <p:cNvSpPr/>
          <p:nvPr/>
        </p:nvSpPr>
        <p:spPr>
          <a:xfrm>
            <a:off x="4707369" y="4270222"/>
            <a:ext cx="892783" cy="89633"/>
          </a:xfrm>
          <a:prstGeom prst="rect">
            <a:avLst/>
          </a:prstGeom>
          <a:solidFill>
            <a:srgbClr val="FF40FF">
              <a:alpha val="10000"/>
            </a:srgbClr>
          </a:solidFill>
          <a:ln w="63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3" name="Rechteck 132">
            <a:extLst>
              <a:ext uri="{FF2B5EF4-FFF2-40B4-BE49-F238E27FC236}">
                <a16:creationId xmlns:a16="http://schemas.microsoft.com/office/drawing/2014/main" id="{9482356B-295B-8348-B4CF-52461B082155}"/>
              </a:ext>
            </a:extLst>
          </p:cNvPr>
          <p:cNvSpPr/>
          <p:nvPr/>
        </p:nvSpPr>
        <p:spPr>
          <a:xfrm>
            <a:off x="4708362" y="4818721"/>
            <a:ext cx="892783" cy="89633"/>
          </a:xfrm>
          <a:prstGeom prst="rect">
            <a:avLst/>
          </a:prstGeom>
          <a:solidFill>
            <a:srgbClr val="FF40FF">
              <a:alpha val="10000"/>
            </a:srgbClr>
          </a:solidFill>
          <a:ln w="63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4" name="Rechteck 133">
            <a:extLst>
              <a:ext uri="{FF2B5EF4-FFF2-40B4-BE49-F238E27FC236}">
                <a16:creationId xmlns:a16="http://schemas.microsoft.com/office/drawing/2014/main" id="{8C49BF52-2197-BA4D-A93D-5F83F7E7C627}"/>
              </a:ext>
            </a:extLst>
          </p:cNvPr>
          <p:cNvSpPr/>
          <p:nvPr/>
        </p:nvSpPr>
        <p:spPr>
          <a:xfrm>
            <a:off x="4705921" y="5377412"/>
            <a:ext cx="892783" cy="89633"/>
          </a:xfrm>
          <a:prstGeom prst="rect">
            <a:avLst/>
          </a:prstGeom>
          <a:solidFill>
            <a:srgbClr val="FF40FF">
              <a:alpha val="10000"/>
            </a:srgbClr>
          </a:solidFill>
          <a:ln w="63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36" name="Gerade Verbindung mit Pfeil 135">
            <a:extLst>
              <a:ext uri="{FF2B5EF4-FFF2-40B4-BE49-F238E27FC236}">
                <a16:creationId xmlns:a16="http://schemas.microsoft.com/office/drawing/2014/main" id="{2F857D42-4037-4347-AEFF-FCF35FBA56BC}"/>
              </a:ext>
            </a:extLst>
          </p:cNvPr>
          <p:cNvCxnSpPr>
            <a:stCxn id="129" idx="3"/>
            <a:endCxn id="94" idx="1"/>
          </p:cNvCxnSpPr>
          <p:nvPr/>
        </p:nvCxnSpPr>
        <p:spPr>
          <a:xfrm>
            <a:off x="5651500" y="4167933"/>
            <a:ext cx="4729917" cy="1444922"/>
          </a:xfrm>
          <a:prstGeom prst="straightConnector1">
            <a:avLst/>
          </a:prstGeom>
          <a:ln>
            <a:solidFill>
              <a:schemeClr val="accent6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Gerade Verbindung mit Pfeil 136">
            <a:extLst>
              <a:ext uri="{FF2B5EF4-FFF2-40B4-BE49-F238E27FC236}">
                <a16:creationId xmlns:a16="http://schemas.microsoft.com/office/drawing/2014/main" id="{8749B07E-A5CF-804D-96C8-EBA76F0DC45D}"/>
              </a:ext>
            </a:extLst>
          </p:cNvPr>
          <p:cNvCxnSpPr>
            <a:cxnSpLocks/>
            <a:stCxn id="130" idx="3"/>
            <a:endCxn id="94" idx="1"/>
          </p:cNvCxnSpPr>
          <p:nvPr/>
        </p:nvCxnSpPr>
        <p:spPr>
          <a:xfrm>
            <a:off x="5651500" y="4710584"/>
            <a:ext cx="4729917" cy="902271"/>
          </a:xfrm>
          <a:prstGeom prst="straightConnector1">
            <a:avLst/>
          </a:prstGeom>
          <a:ln>
            <a:solidFill>
              <a:schemeClr val="accent6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Gerade Verbindung mit Pfeil 138">
            <a:extLst>
              <a:ext uri="{FF2B5EF4-FFF2-40B4-BE49-F238E27FC236}">
                <a16:creationId xmlns:a16="http://schemas.microsoft.com/office/drawing/2014/main" id="{DD9DFC47-EE86-A345-B42B-B32717767AFB}"/>
              </a:ext>
            </a:extLst>
          </p:cNvPr>
          <p:cNvCxnSpPr>
            <a:cxnSpLocks/>
            <a:stCxn id="131" idx="3"/>
            <a:endCxn id="94" idx="1"/>
          </p:cNvCxnSpPr>
          <p:nvPr/>
        </p:nvCxnSpPr>
        <p:spPr>
          <a:xfrm>
            <a:off x="5651500" y="5272443"/>
            <a:ext cx="4729917" cy="340412"/>
          </a:xfrm>
          <a:prstGeom prst="straightConnector1">
            <a:avLst/>
          </a:prstGeom>
          <a:ln>
            <a:solidFill>
              <a:schemeClr val="accent6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Gerade Verbindung mit Pfeil 142">
            <a:extLst>
              <a:ext uri="{FF2B5EF4-FFF2-40B4-BE49-F238E27FC236}">
                <a16:creationId xmlns:a16="http://schemas.microsoft.com/office/drawing/2014/main" id="{616A6BFB-AD72-8E44-830F-E630F0A441A8}"/>
              </a:ext>
            </a:extLst>
          </p:cNvPr>
          <p:cNvCxnSpPr>
            <a:cxnSpLocks/>
            <a:stCxn id="132" idx="3"/>
            <a:endCxn id="56" idx="1"/>
          </p:cNvCxnSpPr>
          <p:nvPr/>
        </p:nvCxnSpPr>
        <p:spPr>
          <a:xfrm flipV="1">
            <a:off x="5600152" y="3847759"/>
            <a:ext cx="4777355" cy="467280"/>
          </a:xfrm>
          <a:prstGeom prst="straightConnector1">
            <a:avLst/>
          </a:prstGeom>
          <a:ln>
            <a:solidFill>
              <a:srgbClr val="FF2F92">
                <a:alpha val="25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Gerade Verbindung mit Pfeil 145">
            <a:extLst>
              <a:ext uri="{FF2B5EF4-FFF2-40B4-BE49-F238E27FC236}">
                <a16:creationId xmlns:a16="http://schemas.microsoft.com/office/drawing/2014/main" id="{E24CD503-B0D7-1241-8FB8-0ADDDBC75787}"/>
              </a:ext>
            </a:extLst>
          </p:cNvPr>
          <p:cNvCxnSpPr>
            <a:cxnSpLocks/>
            <a:stCxn id="133" idx="3"/>
            <a:endCxn id="56" idx="1"/>
          </p:cNvCxnSpPr>
          <p:nvPr/>
        </p:nvCxnSpPr>
        <p:spPr>
          <a:xfrm flipV="1">
            <a:off x="5601145" y="3847759"/>
            <a:ext cx="4776362" cy="1015779"/>
          </a:xfrm>
          <a:prstGeom prst="straightConnector1">
            <a:avLst/>
          </a:prstGeom>
          <a:ln>
            <a:solidFill>
              <a:srgbClr val="FF2F92">
                <a:alpha val="25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Gerade Verbindung mit Pfeil 147">
            <a:extLst>
              <a:ext uri="{FF2B5EF4-FFF2-40B4-BE49-F238E27FC236}">
                <a16:creationId xmlns:a16="http://schemas.microsoft.com/office/drawing/2014/main" id="{5804FB36-B049-104A-80AB-956DCD0384D4}"/>
              </a:ext>
            </a:extLst>
          </p:cNvPr>
          <p:cNvCxnSpPr>
            <a:cxnSpLocks/>
            <a:stCxn id="134" idx="3"/>
            <a:endCxn id="56" idx="1"/>
          </p:cNvCxnSpPr>
          <p:nvPr/>
        </p:nvCxnSpPr>
        <p:spPr>
          <a:xfrm flipV="1">
            <a:off x="5598704" y="3847759"/>
            <a:ext cx="4778803" cy="1574470"/>
          </a:xfrm>
          <a:prstGeom prst="straightConnector1">
            <a:avLst/>
          </a:prstGeom>
          <a:ln>
            <a:solidFill>
              <a:srgbClr val="FF2F92">
                <a:alpha val="25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Rechteck 151">
            <a:extLst>
              <a:ext uri="{FF2B5EF4-FFF2-40B4-BE49-F238E27FC236}">
                <a16:creationId xmlns:a16="http://schemas.microsoft.com/office/drawing/2014/main" id="{D1FB20BA-178E-4148-9F99-2E1CDCCEAAD5}"/>
              </a:ext>
            </a:extLst>
          </p:cNvPr>
          <p:cNvSpPr/>
          <p:nvPr/>
        </p:nvSpPr>
        <p:spPr>
          <a:xfrm>
            <a:off x="7638679" y="2911914"/>
            <a:ext cx="1304964" cy="462575"/>
          </a:xfrm>
          <a:prstGeom prst="rect">
            <a:avLst/>
          </a:prstGeom>
          <a:solidFill>
            <a:schemeClr val="accent6">
              <a:lumMod val="20000"/>
              <a:lumOff val="80000"/>
              <a:alpha val="20000"/>
            </a:schemeClr>
          </a:solidFill>
          <a:ln w="63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500" b="1" dirty="0">
                <a:solidFill>
                  <a:schemeClr val="tx1"/>
                </a:solidFill>
              </a:rPr>
              <a:t>Cloudformation „Base-Stacks“</a:t>
            </a:r>
            <a:r>
              <a:rPr lang="de-DE" sz="500" dirty="0">
                <a:solidFill>
                  <a:schemeClr val="tx1"/>
                </a:solidFill>
              </a:rPr>
              <a:t>:</a:t>
            </a:r>
            <a:br>
              <a:rPr lang="de-DE" sz="500" dirty="0">
                <a:solidFill>
                  <a:schemeClr val="tx1"/>
                </a:solidFill>
              </a:rPr>
            </a:br>
            <a:r>
              <a:rPr lang="de-DE" sz="500" dirty="0">
                <a:solidFill>
                  <a:schemeClr val="tx1"/>
                </a:solidFill>
              </a:rPr>
              <a:t>   …Stack VPC…</a:t>
            </a:r>
            <a:br>
              <a:rPr lang="de-DE" sz="500" dirty="0">
                <a:solidFill>
                  <a:schemeClr val="tx1"/>
                </a:solidFill>
              </a:rPr>
            </a:br>
            <a:r>
              <a:rPr lang="de-DE" sz="500" dirty="0">
                <a:solidFill>
                  <a:schemeClr val="tx1"/>
                </a:solidFill>
              </a:rPr>
              <a:t>   …Stack </a:t>
            </a:r>
            <a:r>
              <a:rPr lang="de-DE" sz="500" dirty="0" err="1">
                <a:solidFill>
                  <a:schemeClr val="tx1"/>
                </a:solidFill>
              </a:rPr>
              <a:t>EcsCluster</a:t>
            </a:r>
            <a:r>
              <a:rPr lang="de-DE" sz="500" dirty="0">
                <a:solidFill>
                  <a:schemeClr val="tx1"/>
                </a:solidFill>
              </a:rPr>
              <a:t>…</a:t>
            </a:r>
            <a:br>
              <a:rPr lang="de-DE" sz="500" dirty="0">
                <a:solidFill>
                  <a:schemeClr val="tx1"/>
                </a:solidFill>
              </a:rPr>
            </a:br>
            <a:r>
              <a:rPr lang="de-DE" sz="500" dirty="0">
                <a:solidFill>
                  <a:schemeClr val="tx1"/>
                </a:solidFill>
              </a:rPr>
              <a:t>   …Stack ELB…</a:t>
            </a:r>
          </a:p>
        </p:txBody>
      </p:sp>
      <p:pic>
        <p:nvPicPr>
          <p:cNvPr id="153" name="Grafik 152">
            <a:extLst>
              <a:ext uri="{FF2B5EF4-FFF2-40B4-BE49-F238E27FC236}">
                <a16:creationId xmlns:a16="http://schemas.microsoft.com/office/drawing/2014/main" id="{77378ADC-E9F7-2D46-8EA5-125C993787D0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8722238" y="2920274"/>
            <a:ext cx="200542" cy="200542"/>
          </a:xfrm>
          <a:prstGeom prst="rect">
            <a:avLst/>
          </a:prstGeom>
        </p:spPr>
      </p:pic>
      <p:sp>
        <p:nvSpPr>
          <p:cNvPr id="154" name="Textfeld 153">
            <a:extLst>
              <a:ext uri="{FF2B5EF4-FFF2-40B4-BE49-F238E27FC236}">
                <a16:creationId xmlns:a16="http://schemas.microsoft.com/office/drawing/2014/main" id="{51A2053E-5803-2C42-A105-F76D4D58B9D9}"/>
              </a:ext>
            </a:extLst>
          </p:cNvPr>
          <p:cNvSpPr txBox="1"/>
          <p:nvPr/>
        </p:nvSpPr>
        <p:spPr>
          <a:xfrm>
            <a:off x="4121838" y="3624455"/>
            <a:ext cx="121825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00" dirty="0" err="1"/>
              <a:t>Deploy</a:t>
            </a:r>
            <a:r>
              <a:rPr lang="de-DE" sz="700" dirty="0"/>
              <a:t> </a:t>
            </a:r>
            <a:r>
              <a:rPr lang="de-DE" sz="700" dirty="0" err="1"/>
              <a:t>base</a:t>
            </a:r>
            <a:r>
              <a:rPr lang="de-DE" sz="700" dirty="0"/>
              <a:t> Infrastructure:</a:t>
            </a:r>
          </a:p>
        </p:txBody>
      </p:sp>
      <p:cxnSp>
        <p:nvCxnSpPr>
          <p:cNvPr id="156" name="Gerade Verbindung mit Pfeil 155">
            <a:extLst>
              <a:ext uri="{FF2B5EF4-FFF2-40B4-BE49-F238E27FC236}">
                <a16:creationId xmlns:a16="http://schemas.microsoft.com/office/drawing/2014/main" id="{2E1DEABB-F5A9-784D-8D3C-286F69E3A032}"/>
              </a:ext>
            </a:extLst>
          </p:cNvPr>
          <p:cNvCxnSpPr>
            <a:cxnSpLocks/>
            <a:stCxn id="118" idx="3"/>
            <a:endCxn id="152" idx="1"/>
          </p:cNvCxnSpPr>
          <p:nvPr/>
        </p:nvCxnSpPr>
        <p:spPr>
          <a:xfrm flipV="1">
            <a:off x="5721852" y="3143202"/>
            <a:ext cx="1916827" cy="823421"/>
          </a:xfrm>
          <a:prstGeom prst="straightConnector1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Rechteck 157">
            <a:extLst>
              <a:ext uri="{FF2B5EF4-FFF2-40B4-BE49-F238E27FC236}">
                <a16:creationId xmlns:a16="http://schemas.microsoft.com/office/drawing/2014/main" id="{A36A368E-F4AB-B74C-A73F-6F0683625EDE}"/>
              </a:ext>
            </a:extLst>
          </p:cNvPr>
          <p:cNvSpPr/>
          <p:nvPr/>
        </p:nvSpPr>
        <p:spPr>
          <a:xfrm>
            <a:off x="341469" y="3052574"/>
            <a:ext cx="2234197" cy="104294"/>
          </a:xfrm>
          <a:prstGeom prst="rect">
            <a:avLst/>
          </a:prstGeom>
          <a:solidFill>
            <a:srgbClr val="FF40FF">
              <a:alpha val="10000"/>
            </a:srgbClr>
          </a:solidFill>
          <a:ln w="63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9" name="Rechteck 158">
            <a:extLst>
              <a:ext uri="{FF2B5EF4-FFF2-40B4-BE49-F238E27FC236}">
                <a16:creationId xmlns:a16="http://schemas.microsoft.com/office/drawing/2014/main" id="{CD74E397-0966-D448-B224-375121D792B8}"/>
              </a:ext>
            </a:extLst>
          </p:cNvPr>
          <p:cNvSpPr/>
          <p:nvPr/>
        </p:nvSpPr>
        <p:spPr>
          <a:xfrm>
            <a:off x="2264319" y="5632908"/>
            <a:ext cx="1461069" cy="74275"/>
          </a:xfrm>
          <a:prstGeom prst="rect">
            <a:avLst/>
          </a:prstGeom>
          <a:solidFill>
            <a:srgbClr val="FF40FF">
              <a:alpha val="10000"/>
            </a:srgbClr>
          </a:solidFill>
          <a:ln w="63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0" name="Rechteck 159">
            <a:extLst>
              <a:ext uri="{FF2B5EF4-FFF2-40B4-BE49-F238E27FC236}">
                <a16:creationId xmlns:a16="http://schemas.microsoft.com/office/drawing/2014/main" id="{801F68EB-5FB4-1840-BA38-2388732C45D8}"/>
              </a:ext>
            </a:extLst>
          </p:cNvPr>
          <p:cNvSpPr/>
          <p:nvPr/>
        </p:nvSpPr>
        <p:spPr>
          <a:xfrm>
            <a:off x="526791" y="5813352"/>
            <a:ext cx="733624" cy="73170"/>
          </a:xfrm>
          <a:prstGeom prst="rect">
            <a:avLst/>
          </a:prstGeom>
          <a:solidFill>
            <a:srgbClr val="FF40FF">
              <a:alpha val="10000"/>
            </a:srgbClr>
          </a:solidFill>
          <a:ln w="63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1" name="Rechteck 160">
            <a:extLst>
              <a:ext uri="{FF2B5EF4-FFF2-40B4-BE49-F238E27FC236}">
                <a16:creationId xmlns:a16="http://schemas.microsoft.com/office/drawing/2014/main" id="{CAF01E33-8D98-0946-A0F0-09D81983BF06}"/>
              </a:ext>
            </a:extLst>
          </p:cNvPr>
          <p:cNvSpPr/>
          <p:nvPr/>
        </p:nvSpPr>
        <p:spPr>
          <a:xfrm>
            <a:off x="120576" y="159364"/>
            <a:ext cx="740423" cy="5043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1.)</a:t>
            </a:r>
          </a:p>
        </p:txBody>
      </p:sp>
      <p:sp>
        <p:nvSpPr>
          <p:cNvPr id="162" name="Oval 161">
            <a:extLst>
              <a:ext uri="{FF2B5EF4-FFF2-40B4-BE49-F238E27FC236}">
                <a16:creationId xmlns:a16="http://schemas.microsoft.com/office/drawing/2014/main" id="{2909D6F5-B457-0745-9409-3770FC1AD716}"/>
              </a:ext>
            </a:extLst>
          </p:cNvPr>
          <p:cNvSpPr/>
          <p:nvPr/>
        </p:nvSpPr>
        <p:spPr>
          <a:xfrm>
            <a:off x="866762" y="4498000"/>
            <a:ext cx="330009" cy="316884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300" dirty="0"/>
              <a:t>1</a:t>
            </a:r>
          </a:p>
        </p:txBody>
      </p:sp>
      <p:sp>
        <p:nvSpPr>
          <p:cNvPr id="163" name="Oval 162">
            <a:extLst>
              <a:ext uri="{FF2B5EF4-FFF2-40B4-BE49-F238E27FC236}">
                <a16:creationId xmlns:a16="http://schemas.microsoft.com/office/drawing/2014/main" id="{25ECCAD8-9726-2045-8E9A-11EA1C1C93C7}"/>
              </a:ext>
            </a:extLst>
          </p:cNvPr>
          <p:cNvSpPr/>
          <p:nvPr/>
        </p:nvSpPr>
        <p:spPr>
          <a:xfrm>
            <a:off x="2666850" y="4494173"/>
            <a:ext cx="330009" cy="316884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300" dirty="0"/>
              <a:t>1</a:t>
            </a:r>
          </a:p>
        </p:txBody>
      </p:sp>
      <p:sp>
        <p:nvSpPr>
          <p:cNvPr id="164" name="Oval 163">
            <a:extLst>
              <a:ext uri="{FF2B5EF4-FFF2-40B4-BE49-F238E27FC236}">
                <a16:creationId xmlns:a16="http://schemas.microsoft.com/office/drawing/2014/main" id="{50E1F9FA-9BA7-9A41-8026-B5461465B461}"/>
              </a:ext>
            </a:extLst>
          </p:cNvPr>
          <p:cNvSpPr/>
          <p:nvPr/>
        </p:nvSpPr>
        <p:spPr>
          <a:xfrm>
            <a:off x="11727723" y="2907272"/>
            <a:ext cx="330009" cy="316884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300" dirty="0"/>
              <a:t>2</a:t>
            </a:r>
          </a:p>
        </p:txBody>
      </p:sp>
      <p:sp>
        <p:nvSpPr>
          <p:cNvPr id="165" name="Oval 164">
            <a:extLst>
              <a:ext uri="{FF2B5EF4-FFF2-40B4-BE49-F238E27FC236}">
                <a16:creationId xmlns:a16="http://schemas.microsoft.com/office/drawing/2014/main" id="{B240B39A-3850-DD4D-A0C5-DF3F38EB300E}"/>
              </a:ext>
            </a:extLst>
          </p:cNvPr>
          <p:cNvSpPr/>
          <p:nvPr/>
        </p:nvSpPr>
        <p:spPr>
          <a:xfrm>
            <a:off x="11727723" y="4698035"/>
            <a:ext cx="330009" cy="316884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300" dirty="0"/>
              <a:t>2</a:t>
            </a:r>
          </a:p>
        </p:txBody>
      </p:sp>
      <p:sp>
        <p:nvSpPr>
          <p:cNvPr id="166" name="Oval 165">
            <a:extLst>
              <a:ext uri="{FF2B5EF4-FFF2-40B4-BE49-F238E27FC236}">
                <a16:creationId xmlns:a16="http://schemas.microsoft.com/office/drawing/2014/main" id="{C4AA9545-E459-6740-AD23-DD3ED04461F3}"/>
              </a:ext>
            </a:extLst>
          </p:cNvPr>
          <p:cNvSpPr/>
          <p:nvPr/>
        </p:nvSpPr>
        <p:spPr>
          <a:xfrm>
            <a:off x="2505839" y="1200993"/>
            <a:ext cx="330009" cy="316884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300" dirty="0"/>
              <a:t>3</a:t>
            </a:r>
          </a:p>
        </p:txBody>
      </p:sp>
      <p:sp>
        <p:nvSpPr>
          <p:cNvPr id="167" name="Oval 166">
            <a:extLst>
              <a:ext uri="{FF2B5EF4-FFF2-40B4-BE49-F238E27FC236}">
                <a16:creationId xmlns:a16="http://schemas.microsoft.com/office/drawing/2014/main" id="{285F1829-C6DD-B749-9AC8-9E518D7ECEF5}"/>
              </a:ext>
            </a:extLst>
          </p:cNvPr>
          <p:cNvSpPr/>
          <p:nvPr/>
        </p:nvSpPr>
        <p:spPr>
          <a:xfrm>
            <a:off x="1328310" y="5821794"/>
            <a:ext cx="330009" cy="316884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300" dirty="0"/>
              <a:t>4</a:t>
            </a:r>
          </a:p>
        </p:txBody>
      </p:sp>
      <p:sp>
        <p:nvSpPr>
          <p:cNvPr id="168" name="Textfeld 167">
            <a:extLst>
              <a:ext uri="{FF2B5EF4-FFF2-40B4-BE49-F238E27FC236}">
                <a16:creationId xmlns:a16="http://schemas.microsoft.com/office/drawing/2014/main" id="{39EA8CF2-EED0-214A-AF09-4A53BCA612BC}"/>
              </a:ext>
            </a:extLst>
          </p:cNvPr>
          <p:cNvSpPr txBox="1"/>
          <p:nvPr/>
        </p:nvSpPr>
        <p:spPr>
          <a:xfrm>
            <a:off x="1036891" y="6118164"/>
            <a:ext cx="957367" cy="246221"/>
          </a:xfrm>
          <a:prstGeom prst="rect">
            <a:avLst/>
          </a:prstGeom>
          <a:solidFill>
            <a:srgbClr val="00B0F0">
              <a:alpha val="80000"/>
            </a:srgbClr>
          </a:solidFill>
          <a:ln>
            <a:solidFill>
              <a:schemeClr val="accent5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de-DE" sz="500" dirty="0" err="1">
                <a:solidFill>
                  <a:schemeClr val="bg1"/>
                </a:solidFill>
              </a:rPr>
              <a:t>putKmsPolicy</a:t>
            </a:r>
            <a:br>
              <a:rPr lang="de-DE" sz="500" dirty="0">
                <a:solidFill>
                  <a:schemeClr val="bg1"/>
                </a:solidFill>
              </a:rPr>
            </a:br>
            <a:r>
              <a:rPr lang="de-DE" sz="500" dirty="0">
                <a:solidFill>
                  <a:schemeClr val="bg1"/>
                </a:solidFill>
                <a:sym typeface="Wingdings" pitchFamily="2" charset="2"/>
              </a:rPr>
              <a:t> </a:t>
            </a:r>
            <a:r>
              <a:rPr lang="de-DE" sz="500" dirty="0" err="1">
                <a:solidFill>
                  <a:schemeClr val="bg1"/>
                </a:solidFill>
                <a:sym typeface="Wingdings" pitchFamily="2" charset="2"/>
              </a:rPr>
              <a:t>add</a:t>
            </a:r>
            <a:r>
              <a:rPr lang="de-DE" sz="500" dirty="0">
                <a:solidFill>
                  <a:schemeClr val="bg1"/>
                </a:solidFill>
                <a:sym typeface="Wingdings" pitchFamily="2" charset="2"/>
              </a:rPr>
              <a:t> </a:t>
            </a:r>
            <a:r>
              <a:rPr lang="de-DE" sz="500" dirty="0" err="1">
                <a:solidFill>
                  <a:schemeClr val="bg1"/>
                </a:solidFill>
                <a:sym typeface="Wingdings" pitchFamily="2" charset="2"/>
              </a:rPr>
              <a:t>ProdRole</a:t>
            </a:r>
            <a:r>
              <a:rPr lang="de-DE" sz="500" dirty="0">
                <a:solidFill>
                  <a:schemeClr val="bg1"/>
                </a:solidFill>
                <a:sym typeface="Wingdings" pitchFamily="2" charset="2"/>
              </a:rPr>
              <a:t> </a:t>
            </a:r>
            <a:r>
              <a:rPr lang="de-DE" sz="500" dirty="0" err="1">
                <a:solidFill>
                  <a:schemeClr val="bg1"/>
                </a:solidFill>
                <a:sym typeface="Wingdings" pitchFamily="2" charset="2"/>
              </a:rPr>
              <a:t>from</a:t>
            </a:r>
            <a:r>
              <a:rPr lang="de-DE" sz="500" dirty="0">
                <a:solidFill>
                  <a:schemeClr val="bg1"/>
                </a:solidFill>
                <a:sym typeface="Wingdings" pitchFamily="2" charset="2"/>
              </a:rPr>
              <a:t> Step-2</a:t>
            </a:r>
            <a:endParaRPr lang="de-DE" sz="500" dirty="0">
              <a:solidFill>
                <a:schemeClr val="bg1"/>
              </a:solidFill>
            </a:endParaRPr>
          </a:p>
        </p:txBody>
      </p:sp>
      <p:sp>
        <p:nvSpPr>
          <p:cNvPr id="169" name="Oval 168">
            <a:extLst>
              <a:ext uri="{FF2B5EF4-FFF2-40B4-BE49-F238E27FC236}">
                <a16:creationId xmlns:a16="http://schemas.microsoft.com/office/drawing/2014/main" id="{45982511-4564-A34C-A836-11523DC462D0}"/>
              </a:ext>
            </a:extLst>
          </p:cNvPr>
          <p:cNvSpPr/>
          <p:nvPr/>
        </p:nvSpPr>
        <p:spPr>
          <a:xfrm>
            <a:off x="5875176" y="1507116"/>
            <a:ext cx="330009" cy="316884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300" dirty="0"/>
              <a:t>5</a:t>
            </a:r>
          </a:p>
        </p:txBody>
      </p:sp>
      <p:sp>
        <p:nvSpPr>
          <p:cNvPr id="170" name="Oval 169">
            <a:extLst>
              <a:ext uri="{FF2B5EF4-FFF2-40B4-BE49-F238E27FC236}">
                <a16:creationId xmlns:a16="http://schemas.microsoft.com/office/drawing/2014/main" id="{8A7BAFAF-77B1-AE45-9A2C-7A3298AC2E27}"/>
              </a:ext>
            </a:extLst>
          </p:cNvPr>
          <p:cNvSpPr/>
          <p:nvPr/>
        </p:nvSpPr>
        <p:spPr>
          <a:xfrm>
            <a:off x="3693641" y="5760643"/>
            <a:ext cx="330009" cy="316884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300" dirty="0"/>
              <a:t>5</a:t>
            </a:r>
          </a:p>
        </p:txBody>
      </p:sp>
      <p:sp>
        <p:nvSpPr>
          <p:cNvPr id="171" name="Textfeld 170">
            <a:extLst>
              <a:ext uri="{FF2B5EF4-FFF2-40B4-BE49-F238E27FC236}">
                <a16:creationId xmlns:a16="http://schemas.microsoft.com/office/drawing/2014/main" id="{8CE8C894-75E9-224D-B292-97AE6F3AAF77}"/>
              </a:ext>
            </a:extLst>
          </p:cNvPr>
          <p:cNvSpPr txBox="1"/>
          <p:nvPr/>
        </p:nvSpPr>
        <p:spPr>
          <a:xfrm>
            <a:off x="3588081" y="6051921"/>
            <a:ext cx="903418" cy="246221"/>
          </a:xfrm>
          <a:prstGeom prst="rect">
            <a:avLst/>
          </a:prstGeom>
          <a:solidFill>
            <a:srgbClr val="00B0F0">
              <a:alpha val="80000"/>
            </a:srgbClr>
          </a:solidFill>
          <a:ln>
            <a:solidFill>
              <a:schemeClr val="accent5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de-DE" sz="500" dirty="0">
                <a:solidFill>
                  <a:schemeClr val="bg1"/>
                </a:solidFill>
              </a:rPr>
              <a:t>Add </a:t>
            </a:r>
            <a:r>
              <a:rPr lang="de-DE" sz="500" dirty="0" err="1">
                <a:solidFill>
                  <a:schemeClr val="bg1"/>
                </a:solidFill>
              </a:rPr>
              <a:t>BucketPolicy</a:t>
            </a:r>
            <a:br>
              <a:rPr lang="de-DE" sz="500" dirty="0">
                <a:solidFill>
                  <a:schemeClr val="bg1"/>
                </a:solidFill>
              </a:rPr>
            </a:br>
            <a:r>
              <a:rPr lang="de-DE" sz="500" dirty="0" err="1">
                <a:solidFill>
                  <a:schemeClr val="bg1"/>
                </a:solidFill>
              </a:rPr>
              <a:t>with</a:t>
            </a:r>
            <a:r>
              <a:rPr lang="de-DE" sz="500" dirty="0">
                <a:solidFill>
                  <a:schemeClr val="bg1"/>
                </a:solidFill>
              </a:rPr>
              <a:t> </a:t>
            </a:r>
            <a:r>
              <a:rPr lang="de-DE" sz="500" dirty="0" err="1">
                <a:solidFill>
                  <a:schemeClr val="bg1"/>
                </a:solidFill>
              </a:rPr>
              <a:t>ProdRole</a:t>
            </a:r>
            <a:r>
              <a:rPr lang="de-DE" sz="500" dirty="0">
                <a:solidFill>
                  <a:schemeClr val="bg1"/>
                </a:solidFill>
              </a:rPr>
              <a:t> </a:t>
            </a:r>
            <a:r>
              <a:rPr lang="de-DE" sz="500" dirty="0" err="1">
                <a:solidFill>
                  <a:schemeClr val="bg1"/>
                </a:solidFill>
              </a:rPr>
              <a:t>from</a:t>
            </a:r>
            <a:r>
              <a:rPr lang="de-DE" sz="500" dirty="0">
                <a:solidFill>
                  <a:schemeClr val="bg1"/>
                </a:solidFill>
              </a:rPr>
              <a:t> Step-2</a:t>
            </a:r>
          </a:p>
        </p:txBody>
      </p:sp>
      <p:pic>
        <p:nvPicPr>
          <p:cNvPr id="123" name="Graphic 7">
            <a:extLst>
              <a:ext uri="{FF2B5EF4-FFF2-40B4-BE49-F238E27FC236}">
                <a16:creationId xmlns:a16="http://schemas.microsoft.com/office/drawing/2014/main" id="{B6BD6B4E-447F-104E-BD84-577B40D09CB7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9382469" y="3363841"/>
            <a:ext cx="199637" cy="199637"/>
          </a:xfrm>
          <a:prstGeom prst="rect">
            <a:avLst/>
          </a:prstGeom>
        </p:spPr>
      </p:pic>
      <p:pic>
        <p:nvPicPr>
          <p:cNvPr id="124" name="Graphic 52">
            <a:extLst>
              <a:ext uri="{FF2B5EF4-FFF2-40B4-BE49-F238E27FC236}">
                <a16:creationId xmlns:a16="http://schemas.microsoft.com/office/drawing/2014/main" id="{598C7A2F-D810-F148-898C-8C525E9A0E68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9379187" y="2709682"/>
            <a:ext cx="202919" cy="202919"/>
          </a:xfrm>
          <a:prstGeom prst="rect">
            <a:avLst/>
          </a:prstGeom>
        </p:spPr>
      </p:pic>
      <p:pic>
        <p:nvPicPr>
          <p:cNvPr id="125" name="Graphic 30">
            <a:extLst>
              <a:ext uri="{FF2B5EF4-FFF2-40B4-BE49-F238E27FC236}">
                <a16:creationId xmlns:a16="http://schemas.microsoft.com/office/drawing/2014/main" id="{2A09C8A5-32AD-5D45-A101-B3FA63BC9492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9381861" y="3045474"/>
            <a:ext cx="201443" cy="201443"/>
          </a:xfrm>
          <a:prstGeom prst="rect">
            <a:avLst/>
          </a:prstGeom>
        </p:spPr>
      </p:pic>
      <p:sp>
        <p:nvSpPr>
          <p:cNvPr id="38" name="Textfeld 37">
            <a:extLst>
              <a:ext uri="{FF2B5EF4-FFF2-40B4-BE49-F238E27FC236}">
                <a16:creationId xmlns:a16="http://schemas.microsoft.com/office/drawing/2014/main" id="{D6E27DCE-04C1-AC4F-B4BF-95E72DEF99AE}"/>
              </a:ext>
            </a:extLst>
          </p:cNvPr>
          <p:cNvSpPr txBox="1"/>
          <p:nvPr/>
        </p:nvSpPr>
        <p:spPr>
          <a:xfrm>
            <a:off x="9324908" y="2866182"/>
            <a:ext cx="3114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600" dirty="0"/>
              <a:t>VPC</a:t>
            </a:r>
          </a:p>
        </p:txBody>
      </p:sp>
      <p:sp>
        <p:nvSpPr>
          <p:cNvPr id="135" name="Textfeld 134">
            <a:extLst>
              <a:ext uri="{FF2B5EF4-FFF2-40B4-BE49-F238E27FC236}">
                <a16:creationId xmlns:a16="http://schemas.microsoft.com/office/drawing/2014/main" id="{A652F0D2-B514-0A4C-A3C5-B7E6B6F2F79C}"/>
              </a:ext>
            </a:extLst>
          </p:cNvPr>
          <p:cNvSpPr txBox="1"/>
          <p:nvPr/>
        </p:nvSpPr>
        <p:spPr>
          <a:xfrm>
            <a:off x="9341803" y="3196543"/>
            <a:ext cx="3114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600" dirty="0"/>
              <a:t>ELB</a:t>
            </a:r>
          </a:p>
        </p:txBody>
      </p:sp>
      <p:sp>
        <p:nvSpPr>
          <p:cNvPr id="138" name="Textfeld 137">
            <a:extLst>
              <a:ext uri="{FF2B5EF4-FFF2-40B4-BE49-F238E27FC236}">
                <a16:creationId xmlns:a16="http://schemas.microsoft.com/office/drawing/2014/main" id="{6E75C975-A498-CB40-BF00-17CB3113CA39}"/>
              </a:ext>
            </a:extLst>
          </p:cNvPr>
          <p:cNvSpPr txBox="1"/>
          <p:nvPr/>
        </p:nvSpPr>
        <p:spPr>
          <a:xfrm>
            <a:off x="9266497" y="3517059"/>
            <a:ext cx="4388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600" dirty="0"/>
              <a:t>ECS</a:t>
            </a:r>
            <a:br>
              <a:rPr lang="de-DE" sz="600" dirty="0"/>
            </a:br>
            <a:r>
              <a:rPr lang="de-DE" sz="600" dirty="0"/>
              <a:t>Cluster</a:t>
            </a:r>
          </a:p>
        </p:txBody>
      </p:sp>
      <p:cxnSp>
        <p:nvCxnSpPr>
          <p:cNvPr id="44" name="Gewinkelte Verbindung 43">
            <a:extLst>
              <a:ext uri="{FF2B5EF4-FFF2-40B4-BE49-F238E27FC236}">
                <a16:creationId xmlns:a16="http://schemas.microsoft.com/office/drawing/2014/main" id="{50B022EA-A667-3C46-BF91-65F2D2870400}"/>
              </a:ext>
            </a:extLst>
          </p:cNvPr>
          <p:cNvCxnSpPr>
            <a:stCxn id="152" idx="3"/>
            <a:endCxn id="124" idx="1"/>
          </p:cNvCxnSpPr>
          <p:nvPr/>
        </p:nvCxnSpPr>
        <p:spPr>
          <a:xfrm flipV="1">
            <a:off x="8943643" y="2811142"/>
            <a:ext cx="435544" cy="332060"/>
          </a:xfrm>
          <a:prstGeom prst="bentConnector3">
            <a:avLst/>
          </a:prstGeom>
          <a:ln w="3175">
            <a:solidFill>
              <a:schemeClr val="tx1"/>
            </a:solidFill>
            <a:prstDash val="dash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Gewinkelte Verbindung 139">
            <a:extLst>
              <a:ext uri="{FF2B5EF4-FFF2-40B4-BE49-F238E27FC236}">
                <a16:creationId xmlns:a16="http://schemas.microsoft.com/office/drawing/2014/main" id="{C974A485-BB3A-4344-8FE8-3829B31E6651}"/>
              </a:ext>
            </a:extLst>
          </p:cNvPr>
          <p:cNvCxnSpPr>
            <a:cxnSpLocks/>
            <a:stCxn id="152" idx="3"/>
            <a:endCxn id="123" idx="1"/>
          </p:cNvCxnSpPr>
          <p:nvPr/>
        </p:nvCxnSpPr>
        <p:spPr>
          <a:xfrm>
            <a:off x="8943643" y="3143202"/>
            <a:ext cx="438826" cy="320458"/>
          </a:xfrm>
          <a:prstGeom prst="bentConnector3">
            <a:avLst>
              <a:gd name="adj1" fmla="val 50000"/>
            </a:avLst>
          </a:prstGeom>
          <a:ln w="3175">
            <a:solidFill>
              <a:schemeClr val="tx1"/>
            </a:solidFill>
            <a:prstDash val="dash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Gerade Verbindung mit Pfeil 48">
            <a:extLst>
              <a:ext uri="{FF2B5EF4-FFF2-40B4-BE49-F238E27FC236}">
                <a16:creationId xmlns:a16="http://schemas.microsoft.com/office/drawing/2014/main" id="{09A31A75-4B52-F14D-AE02-013335C21691}"/>
              </a:ext>
            </a:extLst>
          </p:cNvPr>
          <p:cNvCxnSpPr>
            <a:cxnSpLocks/>
          </p:cNvCxnSpPr>
          <p:nvPr/>
        </p:nvCxnSpPr>
        <p:spPr>
          <a:xfrm>
            <a:off x="8943643" y="3139616"/>
            <a:ext cx="438218" cy="2994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1" name="Grafik 140">
            <a:extLst>
              <a:ext uri="{FF2B5EF4-FFF2-40B4-BE49-F238E27FC236}">
                <a16:creationId xmlns:a16="http://schemas.microsoft.com/office/drawing/2014/main" id="{02181BD1-47FC-6042-A854-65A5BBBA0ADF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9512285" y="2592639"/>
            <a:ext cx="208359" cy="208359"/>
          </a:xfrm>
          <a:prstGeom prst="rect">
            <a:avLst/>
          </a:prstGeom>
        </p:spPr>
      </p:pic>
      <p:pic>
        <p:nvPicPr>
          <p:cNvPr id="142" name="Grafik 141">
            <a:extLst>
              <a:ext uri="{FF2B5EF4-FFF2-40B4-BE49-F238E27FC236}">
                <a16:creationId xmlns:a16="http://schemas.microsoft.com/office/drawing/2014/main" id="{C61FC6E2-BF2F-AB44-8CC6-87D1882DFC89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9527363" y="2947694"/>
            <a:ext cx="208359" cy="208359"/>
          </a:xfrm>
          <a:prstGeom prst="rect">
            <a:avLst/>
          </a:prstGeom>
        </p:spPr>
      </p:pic>
      <p:pic>
        <p:nvPicPr>
          <p:cNvPr id="144" name="Grafik 143">
            <a:extLst>
              <a:ext uri="{FF2B5EF4-FFF2-40B4-BE49-F238E27FC236}">
                <a16:creationId xmlns:a16="http://schemas.microsoft.com/office/drawing/2014/main" id="{8B035AB5-29A4-504D-83A0-D1606F95E365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9527363" y="3272063"/>
            <a:ext cx="208359" cy="208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7449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66D788E0-3774-EC41-BC7B-3CD8716078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2387" y="2486741"/>
            <a:ext cx="662075" cy="662075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0C94376D-FE4A-DF4C-85E3-AAB9BDDAE748}"/>
              </a:ext>
            </a:extLst>
          </p:cNvPr>
          <p:cNvSpPr txBox="1"/>
          <p:nvPr/>
        </p:nvSpPr>
        <p:spPr>
          <a:xfrm>
            <a:off x="4590668" y="3148816"/>
            <a:ext cx="11455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 err="1"/>
              <a:t>CloudWach</a:t>
            </a:r>
            <a:r>
              <a:rPr lang="de-DE" sz="1000" dirty="0"/>
              <a:t> Alarm</a:t>
            </a:r>
          </a:p>
        </p:txBody>
      </p:sp>
      <p:pic>
        <p:nvPicPr>
          <p:cNvPr id="4" name="Grafik 3" descr="Statistik">
            <a:extLst>
              <a:ext uri="{FF2B5EF4-FFF2-40B4-BE49-F238E27FC236}">
                <a16:creationId xmlns:a16="http://schemas.microsoft.com/office/drawing/2014/main" id="{C224DD3B-6E4E-174D-9F0E-BA60E8B02F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75585" y="2366969"/>
            <a:ext cx="662075" cy="662075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D93CDBD7-0C91-9C4F-8FA5-9FC2E537EFA6}"/>
              </a:ext>
            </a:extLst>
          </p:cNvPr>
          <p:cNvSpPr txBox="1"/>
          <p:nvPr/>
        </p:nvSpPr>
        <p:spPr>
          <a:xfrm>
            <a:off x="8736156" y="2994855"/>
            <a:ext cx="17427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 dirty="0" err="1"/>
              <a:t>CloudWach</a:t>
            </a:r>
            <a:r>
              <a:rPr lang="de-DE" sz="1000" dirty="0"/>
              <a:t> </a:t>
            </a:r>
            <a:r>
              <a:rPr lang="de-DE" sz="1000" dirty="0" err="1"/>
              <a:t>Metric</a:t>
            </a:r>
            <a:br>
              <a:rPr lang="de-DE" sz="1000" dirty="0"/>
            </a:br>
            <a:r>
              <a:rPr lang="de-DE" sz="1000" b="1" dirty="0" err="1">
                <a:solidFill>
                  <a:srgbClr val="942092"/>
                </a:solidFill>
                <a:sym typeface="Wingdings" pitchFamily="2" charset="2"/>
              </a:rPr>
              <a:t>CapacityProviderReservation</a:t>
            </a:r>
            <a:endParaRPr lang="de-DE" sz="1000" b="1" dirty="0"/>
          </a:p>
        </p:txBody>
      </p:sp>
      <p:pic>
        <p:nvPicPr>
          <p:cNvPr id="6" name="Graphic 33">
            <a:extLst>
              <a:ext uri="{FF2B5EF4-FFF2-40B4-BE49-F238E27FC236}">
                <a16:creationId xmlns:a16="http://schemas.microsoft.com/office/drawing/2014/main" id="{E3139F4B-7841-FA4A-94E7-650B99EE0A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57154" y="3395037"/>
            <a:ext cx="424065" cy="424065"/>
          </a:xfrm>
          <a:prstGeom prst="rect">
            <a:avLst/>
          </a:prstGeom>
        </p:spPr>
      </p:pic>
      <p:sp>
        <p:nvSpPr>
          <p:cNvPr id="7" name="Zierrahmen 6">
            <a:extLst>
              <a:ext uri="{FF2B5EF4-FFF2-40B4-BE49-F238E27FC236}">
                <a16:creationId xmlns:a16="http://schemas.microsoft.com/office/drawing/2014/main" id="{E1C4415B-7E90-B549-9730-12AD843431B3}"/>
              </a:ext>
            </a:extLst>
          </p:cNvPr>
          <p:cNvSpPr/>
          <p:nvPr/>
        </p:nvSpPr>
        <p:spPr>
          <a:xfrm>
            <a:off x="6623544" y="3819102"/>
            <a:ext cx="1091286" cy="291068"/>
          </a:xfrm>
          <a:prstGeom prst="plaque">
            <a:avLst/>
          </a:prstGeom>
          <a:solidFill>
            <a:srgbClr val="FF40FF">
              <a:alpha val="20000"/>
            </a:srgbClr>
          </a:solidFill>
          <a:ln>
            <a:solidFill>
              <a:srgbClr val="9420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Target-tracking-</a:t>
            </a:r>
            <a:r>
              <a:rPr lang="de-DE" sz="8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scaling</a:t>
            </a:r>
            <a:r>
              <a:rPr lang="de-DE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-</a:t>
            </a:r>
            <a:r>
              <a:rPr lang="de-DE" sz="8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policy</a:t>
            </a:r>
            <a:endParaRPr lang="de-DE" sz="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8" name="Rectangle 8">
            <a:extLst>
              <a:ext uri="{FF2B5EF4-FFF2-40B4-BE49-F238E27FC236}">
                <a16:creationId xmlns:a16="http://schemas.microsoft.com/office/drawing/2014/main" id="{3F51D894-5159-ED49-A0CA-0135B4D1FDB7}"/>
              </a:ext>
            </a:extLst>
          </p:cNvPr>
          <p:cNvSpPr/>
          <p:nvPr/>
        </p:nvSpPr>
        <p:spPr>
          <a:xfrm>
            <a:off x="1713116" y="2900176"/>
            <a:ext cx="1023087" cy="494861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900" dirty="0">
              <a:solidFill>
                <a:srgbClr val="D86613"/>
              </a:solidFill>
            </a:endParaRPr>
          </a:p>
          <a:p>
            <a:pPr algn="ctr"/>
            <a:endParaRPr lang="en-US" sz="900" dirty="0">
              <a:solidFill>
                <a:srgbClr val="D86613"/>
              </a:solidFill>
            </a:endParaRPr>
          </a:p>
        </p:txBody>
      </p:sp>
      <p:pic>
        <p:nvPicPr>
          <p:cNvPr id="9" name="Graphic 9">
            <a:extLst>
              <a:ext uri="{FF2B5EF4-FFF2-40B4-BE49-F238E27FC236}">
                <a16:creationId xmlns:a16="http://schemas.microsoft.com/office/drawing/2014/main" id="{BC327156-1018-504F-9590-29E1F2A92DF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136087" y="2751634"/>
            <a:ext cx="177144" cy="192854"/>
          </a:xfrm>
          <a:prstGeom prst="rect">
            <a:avLst/>
          </a:prstGeom>
        </p:spPr>
      </p:pic>
      <p:pic>
        <p:nvPicPr>
          <p:cNvPr id="10" name="Graphic 24">
            <a:extLst>
              <a:ext uri="{FF2B5EF4-FFF2-40B4-BE49-F238E27FC236}">
                <a16:creationId xmlns:a16="http://schemas.microsoft.com/office/drawing/2014/main" id="{E4A169E8-BEAA-E848-BE77-9194FE63496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875446" y="3059783"/>
            <a:ext cx="198389" cy="198389"/>
          </a:xfrm>
          <a:prstGeom prst="rect">
            <a:avLst/>
          </a:prstGeom>
        </p:spPr>
      </p:pic>
      <p:pic>
        <p:nvPicPr>
          <p:cNvPr id="11" name="Graphic 24">
            <a:extLst>
              <a:ext uri="{FF2B5EF4-FFF2-40B4-BE49-F238E27FC236}">
                <a16:creationId xmlns:a16="http://schemas.microsoft.com/office/drawing/2014/main" id="{91EF24D2-34B8-7748-9B12-104FD9B1CD1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303328" y="3059783"/>
            <a:ext cx="198389" cy="198389"/>
          </a:xfrm>
          <a:prstGeom prst="rect">
            <a:avLst/>
          </a:prstGeom>
        </p:spPr>
      </p:pic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A1A47074-F643-8842-B4DA-F2E6DA39F6D2}"/>
              </a:ext>
            </a:extLst>
          </p:cNvPr>
          <p:cNvCxnSpPr>
            <a:cxnSpLocks/>
          </p:cNvCxnSpPr>
          <p:nvPr/>
        </p:nvCxnSpPr>
        <p:spPr>
          <a:xfrm>
            <a:off x="4170019" y="3059783"/>
            <a:ext cx="236896" cy="842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1FCBD888-A207-774E-B0F8-C6C90DDE45B6}"/>
              </a:ext>
            </a:extLst>
          </p:cNvPr>
          <p:cNvCxnSpPr>
            <a:cxnSpLocks/>
          </p:cNvCxnSpPr>
          <p:nvPr/>
        </p:nvCxnSpPr>
        <p:spPr>
          <a:xfrm>
            <a:off x="5736180" y="2940622"/>
            <a:ext cx="994229" cy="52641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feld 13">
            <a:extLst>
              <a:ext uri="{FF2B5EF4-FFF2-40B4-BE49-F238E27FC236}">
                <a16:creationId xmlns:a16="http://schemas.microsoft.com/office/drawing/2014/main" id="{C1BC6B92-C366-6E42-88C5-61265F61E8EC}"/>
              </a:ext>
            </a:extLst>
          </p:cNvPr>
          <p:cNvSpPr txBox="1"/>
          <p:nvPr/>
        </p:nvSpPr>
        <p:spPr>
          <a:xfrm rot="1706612">
            <a:off x="5752925" y="3077260"/>
            <a:ext cx="11569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/>
              <a:t>Trigger </a:t>
            </a:r>
            <a:r>
              <a:rPr lang="de-DE" sz="800" dirty="0" err="1"/>
              <a:t>scaling-policy</a:t>
            </a:r>
            <a:endParaRPr lang="de-DE" sz="800" dirty="0"/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14BE2E60-CDC8-A944-87A9-BC1CEC9C88C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236851" y="1479679"/>
            <a:ext cx="1727929" cy="325148"/>
          </a:xfrm>
          <a:prstGeom prst="rect">
            <a:avLst/>
          </a:prstGeom>
        </p:spPr>
      </p:pic>
      <p:sp>
        <p:nvSpPr>
          <p:cNvPr id="18" name="Textfeld 17">
            <a:extLst>
              <a:ext uri="{FF2B5EF4-FFF2-40B4-BE49-F238E27FC236}">
                <a16:creationId xmlns:a16="http://schemas.microsoft.com/office/drawing/2014/main" id="{B7446AD2-010E-0544-9943-8E01A898BA1C}"/>
              </a:ext>
            </a:extLst>
          </p:cNvPr>
          <p:cNvSpPr txBox="1"/>
          <p:nvPr/>
        </p:nvSpPr>
        <p:spPr>
          <a:xfrm rot="19578119">
            <a:off x="7697879" y="3591857"/>
            <a:ext cx="127149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 err="1"/>
              <a:t>Policy</a:t>
            </a:r>
            <a:r>
              <a:rPr lang="de-DE" sz="800" dirty="0"/>
              <a:t> horcht auf </a:t>
            </a:r>
            <a:r>
              <a:rPr lang="de-DE" sz="800" dirty="0" err="1"/>
              <a:t>Metric</a:t>
            </a:r>
            <a:endParaRPr lang="de-DE" sz="800" dirty="0"/>
          </a:p>
        </p:txBody>
      </p: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88B5ABB9-0418-8547-8BD6-AE8F81F27B70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7714830" y="3332844"/>
            <a:ext cx="1021326" cy="63179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winkelte Verbindung 26">
            <a:extLst>
              <a:ext uri="{FF2B5EF4-FFF2-40B4-BE49-F238E27FC236}">
                <a16:creationId xmlns:a16="http://schemas.microsoft.com/office/drawing/2014/main" id="{EFAEFB53-76FC-4C43-AC9C-76B20E0148DE}"/>
              </a:ext>
            </a:extLst>
          </p:cNvPr>
          <p:cNvCxnSpPr>
            <a:stCxn id="9" idx="0"/>
            <a:endCxn id="17" idx="1"/>
          </p:cNvCxnSpPr>
          <p:nvPr/>
        </p:nvCxnSpPr>
        <p:spPr>
          <a:xfrm rot="5400000" flipH="1" flipV="1">
            <a:off x="2676065" y="1190848"/>
            <a:ext cx="1109381" cy="201219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winkelte Verbindung 27">
            <a:extLst>
              <a:ext uri="{FF2B5EF4-FFF2-40B4-BE49-F238E27FC236}">
                <a16:creationId xmlns:a16="http://schemas.microsoft.com/office/drawing/2014/main" id="{C2B915C5-04F9-C046-B3C2-A4798FC6A417}"/>
              </a:ext>
            </a:extLst>
          </p:cNvPr>
          <p:cNvCxnSpPr>
            <a:cxnSpLocks/>
            <a:endCxn id="4" idx="0"/>
          </p:cNvCxnSpPr>
          <p:nvPr/>
        </p:nvCxnSpPr>
        <p:spPr>
          <a:xfrm>
            <a:off x="5919934" y="1676442"/>
            <a:ext cx="3686689" cy="69052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feld 30">
            <a:extLst>
              <a:ext uri="{FF2B5EF4-FFF2-40B4-BE49-F238E27FC236}">
                <a16:creationId xmlns:a16="http://schemas.microsoft.com/office/drawing/2014/main" id="{FCE4A3D3-F7BA-A647-A63C-9A1BC3C89B6F}"/>
              </a:ext>
            </a:extLst>
          </p:cNvPr>
          <p:cNvSpPr txBox="1"/>
          <p:nvPr/>
        </p:nvSpPr>
        <p:spPr>
          <a:xfrm>
            <a:off x="5910789" y="1506151"/>
            <a:ext cx="79874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00" dirty="0" err="1">
                <a:solidFill>
                  <a:srgbClr val="0070C0"/>
                </a:solidFill>
              </a:rPr>
              <a:t>Publish</a:t>
            </a:r>
            <a:r>
              <a:rPr lang="de-DE" sz="700" dirty="0">
                <a:solidFill>
                  <a:srgbClr val="0070C0"/>
                </a:solidFill>
              </a:rPr>
              <a:t> </a:t>
            </a:r>
            <a:r>
              <a:rPr lang="de-DE" sz="700" dirty="0" err="1">
                <a:solidFill>
                  <a:srgbClr val="0070C0"/>
                </a:solidFill>
              </a:rPr>
              <a:t>metrics</a:t>
            </a:r>
            <a:endParaRPr lang="de-DE" sz="700" dirty="0">
              <a:solidFill>
                <a:srgbClr val="0070C0"/>
              </a:solidFill>
            </a:endParaRPr>
          </a:p>
        </p:txBody>
      </p:sp>
      <p:pic>
        <p:nvPicPr>
          <p:cNvPr id="32" name="Grafik 31">
            <a:extLst>
              <a:ext uri="{FF2B5EF4-FFF2-40B4-BE49-F238E27FC236}">
                <a16:creationId xmlns:a16="http://schemas.microsoft.com/office/drawing/2014/main" id="{13AA3481-A9B9-CD44-911C-C83531B72DE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702327" y="2777860"/>
            <a:ext cx="1727929" cy="325148"/>
          </a:xfrm>
          <a:prstGeom prst="rect">
            <a:avLst/>
          </a:prstGeom>
        </p:spPr>
      </p:pic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62CD2953-E7E3-DC47-8223-E9052A9F0E78}"/>
              </a:ext>
            </a:extLst>
          </p:cNvPr>
          <p:cNvCxnSpPr>
            <a:cxnSpLocks/>
          </p:cNvCxnSpPr>
          <p:nvPr/>
        </p:nvCxnSpPr>
        <p:spPr>
          <a:xfrm flipH="1">
            <a:off x="2800433" y="3129233"/>
            <a:ext cx="269381" cy="1814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feld 36">
            <a:extLst>
              <a:ext uri="{FF2B5EF4-FFF2-40B4-BE49-F238E27FC236}">
                <a16:creationId xmlns:a16="http://schemas.microsoft.com/office/drawing/2014/main" id="{C07660E4-388C-0841-88AB-F61926E055F5}"/>
              </a:ext>
            </a:extLst>
          </p:cNvPr>
          <p:cNvSpPr txBox="1"/>
          <p:nvPr/>
        </p:nvSpPr>
        <p:spPr>
          <a:xfrm>
            <a:off x="2897287" y="3239771"/>
            <a:ext cx="9616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00" dirty="0" err="1">
                <a:solidFill>
                  <a:srgbClr val="0070C0"/>
                </a:solidFill>
              </a:rPr>
              <a:t>Scale</a:t>
            </a:r>
            <a:r>
              <a:rPr lang="de-DE" sz="700" dirty="0">
                <a:solidFill>
                  <a:srgbClr val="0070C0"/>
                </a:solidFill>
              </a:rPr>
              <a:t>, </a:t>
            </a:r>
            <a:r>
              <a:rPr lang="de-DE" sz="700" dirty="0" err="1">
                <a:solidFill>
                  <a:srgbClr val="0070C0"/>
                </a:solidFill>
              </a:rPr>
              <a:t>based</a:t>
            </a:r>
            <a:r>
              <a:rPr lang="de-DE" sz="700" dirty="0">
                <a:solidFill>
                  <a:srgbClr val="0070C0"/>
                </a:solidFill>
              </a:rPr>
              <a:t> on </a:t>
            </a:r>
            <a:r>
              <a:rPr lang="de-DE" sz="700" dirty="0" err="1">
                <a:solidFill>
                  <a:srgbClr val="0070C0"/>
                </a:solidFill>
              </a:rPr>
              <a:t>CloudWatch</a:t>
            </a:r>
            <a:r>
              <a:rPr lang="de-DE" sz="700" dirty="0">
                <a:solidFill>
                  <a:srgbClr val="0070C0"/>
                </a:solidFill>
              </a:rPr>
              <a:t> </a:t>
            </a:r>
            <a:r>
              <a:rPr lang="de-DE" sz="700" dirty="0" err="1">
                <a:solidFill>
                  <a:srgbClr val="0070C0"/>
                </a:solidFill>
              </a:rPr>
              <a:t>alarm</a:t>
            </a:r>
            <a:endParaRPr lang="de-DE" sz="700" dirty="0">
              <a:solidFill>
                <a:srgbClr val="0070C0"/>
              </a:solidFill>
            </a:endParaRPr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10F6C9A1-C985-584E-BF12-395ABC3CADFF}"/>
              </a:ext>
            </a:extLst>
          </p:cNvPr>
          <p:cNvSpPr txBox="1"/>
          <p:nvPr/>
        </p:nvSpPr>
        <p:spPr>
          <a:xfrm>
            <a:off x="2167098" y="1486957"/>
            <a:ext cx="79874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00" dirty="0">
                <a:solidFill>
                  <a:srgbClr val="0070C0"/>
                </a:solidFill>
              </a:rPr>
              <a:t> send </a:t>
            </a:r>
            <a:r>
              <a:rPr lang="de-DE" sz="700" dirty="0" err="1">
                <a:solidFill>
                  <a:srgbClr val="0070C0"/>
                </a:solidFill>
              </a:rPr>
              <a:t>metrics</a:t>
            </a:r>
            <a:endParaRPr lang="de-DE" sz="7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812557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4">
            <a:extLst>
              <a:ext uri="{FF2B5EF4-FFF2-40B4-BE49-F238E27FC236}">
                <a16:creationId xmlns:a16="http://schemas.microsoft.com/office/drawing/2014/main" id="{29731C87-EC51-0940-B4AB-FE892095D23E}"/>
              </a:ext>
            </a:extLst>
          </p:cNvPr>
          <p:cNvSpPr/>
          <p:nvPr/>
        </p:nvSpPr>
        <p:spPr>
          <a:xfrm>
            <a:off x="115414" y="921149"/>
            <a:ext cx="6933460" cy="586447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000" dirty="0">
              <a:solidFill>
                <a:sysClr val="windowText" lastClr="000000"/>
              </a:solidFill>
            </a:endParaRPr>
          </a:p>
        </p:txBody>
      </p:sp>
      <p:pic>
        <p:nvPicPr>
          <p:cNvPr id="3" name="Graphic 11">
            <a:extLst>
              <a:ext uri="{FF2B5EF4-FFF2-40B4-BE49-F238E27FC236}">
                <a16:creationId xmlns:a16="http://schemas.microsoft.com/office/drawing/2014/main" id="{47CF63D8-2652-9245-85A0-3862D750A4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9426" y="919287"/>
            <a:ext cx="218233" cy="226518"/>
          </a:xfrm>
          <a:prstGeom prst="rect">
            <a:avLst/>
          </a:prstGeom>
        </p:spPr>
      </p:pic>
      <p:pic>
        <p:nvPicPr>
          <p:cNvPr id="4" name="Graphic 7">
            <a:extLst>
              <a:ext uri="{FF2B5EF4-FFF2-40B4-BE49-F238E27FC236}">
                <a16:creationId xmlns:a16="http://schemas.microsoft.com/office/drawing/2014/main" id="{7135B6A0-5682-D64E-A236-4606B21B26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3342" y="948127"/>
            <a:ext cx="391843" cy="391843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BCD1B1A0-0387-DE45-850B-7D250FEA84C9}"/>
              </a:ext>
            </a:extLst>
          </p:cNvPr>
          <p:cNvSpPr txBox="1"/>
          <p:nvPr/>
        </p:nvSpPr>
        <p:spPr>
          <a:xfrm>
            <a:off x="6140235" y="1144048"/>
            <a:ext cx="101937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b="1" dirty="0" err="1">
                <a:solidFill>
                  <a:srgbClr val="FF2F92"/>
                </a:solidFill>
              </a:rPr>
              <a:t>DevOps</a:t>
            </a:r>
            <a:r>
              <a:rPr lang="de-DE" sz="900" b="1" dirty="0">
                <a:solidFill>
                  <a:srgbClr val="FF2F92"/>
                </a:solidFill>
              </a:rPr>
              <a:t> Account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B43BA9C4-4EF6-434E-8394-A94B42586E9B}"/>
              </a:ext>
            </a:extLst>
          </p:cNvPr>
          <p:cNvSpPr txBox="1"/>
          <p:nvPr/>
        </p:nvSpPr>
        <p:spPr>
          <a:xfrm>
            <a:off x="324256" y="954946"/>
            <a:ext cx="106066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00" dirty="0"/>
              <a:t>AWS Cloud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FFF40465-54BC-ED4B-926B-B4D258C5F8CC}"/>
              </a:ext>
            </a:extLst>
          </p:cNvPr>
          <p:cNvSpPr/>
          <p:nvPr/>
        </p:nvSpPr>
        <p:spPr>
          <a:xfrm>
            <a:off x="2018757" y="5153655"/>
            <a:ext cx="693309" cy="486703"/>
          </a:xfrm>
          <a:prstGeom prst="rect">
            <a:avLst/>
          </a:prstGeom>
          <a:solidFill>
            <a:schemeClr val="accent6">
              <a:lumMod val="20000"/>
              <a:lumOff val="80000"/>
              <a:alpha val="20000"/>
            </a:schemeClr>
          </a:solidFill>
          <a:ln w="63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de-DE" sz="500" dirty="0">
              <a:solidFill>
                <a:schemeClr val="tx1"/>
              </a:solidFill>
            </a:endParaRPr>
          </a:p>
        </p:txBody>
      </p:sp>
      <p:pic>
        <p:nvPicPr>
          <p:cNvPr id="8" name="Graphic 71">
            <a:extLst>
              <a:ext uri="{FF2B5EF4-FFF2-40B4-BE49-F238E27FC236}">
                <a16:creationId xmlns:a16="http://schemas.microsoft.com/office/drawing/2014/main" id="{87E5695E-A3C4-8D44-A35D-0B9857659F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21585" y="5153655"/>
            <a:ext cx="141190" cy="141190"/>
          </a:xfrm>
          <a:prstGeom prst="rect">
            <a:avLst/>
          </a:prstGeom>
        </p:spPr>
      </p:pic>
      <p:pic>
        <p:nvPicPr>
          <p:cNvPr id="9" name="Graphic 67">
            <a:extLst>
              <a:ext uri="{FF2B5EF4-FFF2-40B4-BE49-F238E27FC236}">
                <a16:creationId xmlns:a16="http://schemas.microsoft.com/office/drawing/2014/main" id="{3969FE02-A526-8F40-B536-ACB4371F784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323016" y="5303416"/>
            <a:ext cx="141185" cy="141185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4B034117-7643-B14A-A54E-50D44FAEF572}"/>
              </a:ext>
            </a:extLst>
          </p:cNvPr>
          <p:cNvSpPr txBox="1"/>
          <p:nvPr/>
        </p:nvSpPr>
        <p:spPr>
          <a:xfrm>
            <a:off x="2148123" y="5395811"/>
            <a:ext cx="4909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" dirty="0" err="1">
                <a:solidFill>
                  <a:schemeClr val="accent6">
                    <a:lumMod val="75000"/>
                  </a:schemeClr>
                </a:solidFill>
              </a:rPr>
              <a:t>ArtifactBucket</a:t>
            </a:r>
            <a:endParaRPr lang="de-DE" sz="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4844A370-FDB2-854C-94D2-92DCCCA34BBA}"/>
              </a:ext>
            </a:extLst>
          </p:cNvPr>
          <p:cNvSpPr/>
          <p:nvPr/>
        </p:nvSpPr>
        <p:spPr>
          <a:xfrm>
            <a:off x="250686" y="5156104"/>
            <a:ext cx="686619" cy="484254"/>
          </a:xfrm>
          <a:prstGeom prst="rect">
            <a:avLst/>
          </a:prstGeom>
          <a:solidFill>
            <a:srgbClr val="C00000">
              <a:alpha val="10000"/>
            </a:srgbClr>
          </a:solidFill>
          <a:ln w="63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de-DE" sz="500" dirty="0">
              <a:solidFill>
                <a:schemeClr val="tx1"/>
              </a:solidFill>
            </a:endParaRPr>
          </a:p>
        </p:txBody>
      </p:sp>
      <p:pic>
        <p:nvPicPr>
          <p:cNvPr id="12" name="Graphic 33">
            <a:extLst>
              <a:ext uri="{FF2B5EF4-FFF2-40B4-BE49-F238E27FC236}">
                <a16:creationId xmlns:a16="http://schemas.microsoft.com/office/drawing/2014/main" id="{11052E08-E742-8240-A6BB-FC756FACF17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61593" y="5156104"/>
            <a:ext cx="141185" cy="141185"/>
          </a:xfrm>
          <a:prstGeom prst="rect">
            <a:avLst/>
          </a:prstGeom>
        </p:spPr>
      </p:pic>
      <p:pic>
        <p:nvPicPr>
          <p:cNvPr id="13" name="Graphic 8">
            <a:extLst>
              <a:ext uri="{FF2B5EF4-FFF2-40B4-BE49-F238E27FC236}">
                <a16:creationId xmlns:a16="http://schemas.microsoft.com/office/drawing/2014/main" id="{EBB2E267-CD2D-CB40-BEEF-A93536FB49E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94850" y="5273022"/>
            <a:ext cx="203571" cy="203571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65DDCE18-F37E-1E4B-9277-86C1B188D000}"/>
              </a:ext>
            </a:extLst>
          </p:cNvPr>
          <p:cNvSpPr txBox="1"/>
          <p:nvPr/>
        </p:nvSpPr>
        <p:spPr>
          <a:xfrm>
            <a:off x="456055" y="5387115"/>
            <a:ext cx="33655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" dirty="0">
                <a:solidFill>
                  <a:srgbClr val="C00000"/>
                </a:solidFill>
              </a:rPr>
              <a:t>CMK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45415427-7B7C-694A-8CC2-B7F2B2599E9E}"/>
              </a:ext>
            </a:extLst>
          </p:cNvPr>
          <p:cNvSpPr txBox="1"/>
          <p:nvPr/>
        </p:nvSpPr>
        <p:spPr>
          <a:xfrm>
            <a:off x="2018756" y="5642601"/>
            <a:ext cx="1741757" cy="1077218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de-DE" sz="400" b="1" dirty="0" err="1"/>
              <a:t>Policies</a:t>
            </a:r>
            <a:r>
              <a:rPr lang="de-DE" sz="400" dirty="0"/>
              <a:t>:</a:t>
            </a:r>
            <a:br>
              <a:rPr lang="de-DE" sz="400" dirty="0"/>
            </a:br>
            <a:br>
              <a:rPr lang="de-DE" sz="400" dirty="0"/>
            </a:br>
            <a:r>
              <a:rPr lang="de-DE" sz="400" dirty="0"/>
              <a:t>   </a:t>
            </a:r>
            <a:r>
              <a:rPr lang="de-DE" sz="400" b="1" dirty="0" err="1"/>
              <a:t>Effect</a:t>
            </a:r>
            <a:r>
              <a:rPr lang="de-DE" sz="400" b="1" dirty="0"/>
              <a:t>: </a:t>
            </a:r>
            <a:r>
              <a:rPr lang="de-DE" sz="400" dirty="0" err="1"/>
              <a:t>Allow</a:t>
            </a:r>
            <a:br>
              <a:rPr lang="de-DE" sz="400" dirty="0"/>
            </a:br>
            <a:r>
              <a:rPr lang="de-DE" sz="400" dirty="0"/>
              <a:t>   </a:t>
            </a:r>
            <a:r>
              <a:rPr lang="de-DE" sz="400" b="1" dirty="0" err="1"/>
              <a:t>Principal</a:t>
            </a:r>
            <a:r>
              <a:rPr lang="de-DE" sz="400" b="1" dirty="0"/>
              <a:t> </a:t>
            </a:r>
            <a:r>
              <a:rPr lang="de-DE" sz="400" dirty="0"/>
              <a:t>=&gt; AWS =&gt; </a:t>
            </a:r>
            <a:br>
              <a:rPr lang="de-DE" sz="400" dirty="0"/>
            </a:br>
            <a:r>
              <a:rPr lang="de-DE" sz="400" dirty="0"/>
              <a:t>       [</a:t>
            </a:r>
            <a:br>
              <a:rPr lang="de-DE" sz="400" dirty="0"/>
            </a:br>
            <a:r>
              <a:rPr lang="de-DE" sz="400" dirty="0"/>
              <a:t>          </a:t>
            </a:r>
            <a:r>
              <a:rPr lang="de-DE" sz="400" dirty="0" err="1"/>
              <a:t>arn:aws:iam</a:t>
            </a:r>
            <a:r>
              <a:rPr lang="de-DE" sz="400" dirty="0"/>
              <a:t>::</a:t>
            </a:r>
            <a:r>
              <a:rPr lang="de-DE" sz="400" b="1" dirty="0"/>
              <a:t>147376585776</a:t>
            </a:r>
            <a:r>
              <a:rPr lang="de-DE" sz="400" dirty="0"/>
              <a:t>:role/</a:t>
            </a:r>
            <a:r>
              <a:rPr lang="de-DE" sz="400" dirty="0" err="1"/>
              <a:t>cfBasePipeline-Role</a:t>
            </a:r>
            <a:r>
              <a:rPr lang="de-DE" sz="400" dirty="0"/>
              <a:t>,</a:t>
            </a:r>
            <a:br>
              <a:rPr lang="de-DE" sz="400" dirty="0"/>
            </a:br>
            <a:r>
              <a:rPr lang="de-DE" sz="400" dirty="0"/>
              <a:t>          </a:t>
            </a:r>
            <a:r>
              <a:rPr lang="de-DE" sz="400" dirty="0" err="1"/>
              <a:t>arn:aws:iam</a:t>
            </a:r>
            <a:r>
              <a:rPr lang="de-DE" sz="400" dirty="0"/>
              <a:t>::</a:t>
            </a:r>
            <a:r>
              <a:rPr lang="de-DE" sz="400" b="1" dirty="0">
                <a:solidFill>
                  <a:schemeClr val="accent4">
                    <a:lumMod val="75000"/>
                  </a:schemeClr>
                </a:solidFill>
              </a:rPr>
              <a:t>496106771575</a:t>
            </a:r>
            <a:r>
              <a:rPr lang="de-DE" sz="400" dirty="0"/>
              <a:t>:role/</a:t>
            </a:r>
            <a:r>
              <a:rPr lang="de-DE" sz="400" dirty="0" err="1"/>
              <a:t>cfBasePipeline-CrossAccount-Role</a:t>
            </a:r>
            <a:br>
              <a:rPr lang="de-DE" sz="400" dirty="0"/>
            </a:br>
            <a:r>
              <a:rPr lang="de-DE" sz="400" dirty="0"/>
              <a:t>       ]</a:t>
            </a:r>
            <a:br>
              <a:rPr lang="de-DE" sz="400" dirty="0"/>
            </a:br>
            <a:endParaRPr lang="de-DE" sz="400" dirty="0"/>
          </a:p>
          <a:p>
            <a:r>
              <a:rPr lang="de-DE" sz="400" b="1" dirty="0"/>
              <a:t>  Action</a:t>
            </a:r>
            <a:r>
              <a:rPr lang="de-DE" sz="400" dirty="0"/>
              <a:t>: s3:*</a:t>
            </a:r>
            <a:br>
              <a:rPr lang="de-DE" sz="400" dirty="0"/>
            </a:br>
            <a:r>
              <a:rPr lang="de-DE" sz="400" dirty="0"/>
              <a:t> </a:t>
            </a:r>
            <a:r>
              <a:rPr lang="de-DE" sz="400" b="1" dirty="0"/>
              <a:t> </a:t>
            </a:r>
            <a:r>
              <a:rPr lang="de-DE" sz="400" b="1" dirty="0" err="1"/>
              <a:t>Resource</a:t>
            </a:r>
            <a:r>
              <a:rPr lang="de-DE" sz="400" dirty="0"/>
              <a:t>: </a:t>
            </a:r>
            <a:br>
              <a:rPr lang="de-DE" sz="400" dirty="0"/>
            </a:br>
            <a:r>
              <a:rPr lang="de-DE" sz="400" dirty="0"/>
              <a:t>           - arn:aws:s3:::</a:t>
            </a:r>
            <a:r>
              <a:rPr lang="de-DE" sz="400" dirty="0" err="1"/>
              <a:t>artifactbucket</a:t>
            </a:r>
            <a:r>
              <a:rPr lang="de-DE" sz="400" dirty="0"/>
              <a:t>-</a:t>
            </a:r>
            <a:r>
              <a:rPr lang="de-DE" sz="400" dirty="0" err="1"/>
              <a:t>smartoffice</a:t>
            </a:r>
            <a:r>
              <a:rPr lang="de-DE" sz="400" dirty="0"/>
              <a:t>-cf-</a:t>
            </a:r>
            <a:r>
              <a:rPr lang="de-DE" sz="400" dirty="0" err="1"/>
              <a:t>sourcecode</a:t>
            </a:r>
            <a:br>
              <a:rPr lang="de-DE" sz="400" dirty="0"/>
            </a:br>
            <a:r>
              <a:rPr lang="de-DE" sz="400" dirty="0"/>
              <a:t>           - arn:aws:s3:::</a:t>
            </a:r>
            <a:r>
              <a:rPr lang="de-DE" sz="400" dirty="0" err="1"/>
              <a:t>artifactbucket</a:t>
            </a:r>
            <a:r>
              <a:rPr lang="de-DE" sz="400" dirty="0"/>
              <a:t>-</a:t>
            </a:r>
            <a:r>
              <a:rPr lang="de-DE" sz="400" dirty="0" err="1"/>
              <a:t>smartoffice</a:t>
            </a:r>
            <a:r>
              <a:rPr lang="de-DE" sz="400" dirty="0"/>
              <a:t>-cf-</a:t>
            </a:r>
            <a:r>
              <a:rPr lang="de-DE" sz="400" dirty="0" err="1"/>
              <a:t>sourcecode</a:t>
            </a:r>
            <a:r>
              <a:rPr lang="de-DE" sz="400" dirty="0"/>
              <a:t>/*</a:t>
            </a:r>
            <a:br>
              <a:rPr lang="de-DE" sz="400" dirty="0"/>
            </a:br>
            <a:br>
              <a:rPr lang="de-DE" sz="400" dirty="0"/>
            </a:br>
            <a:br>
              <a:rPr lang="de-DE" sz="400" dirty="0"/>
            </a:br>
            <a:r>
              <a:rPr lang="de-DE" sz="400" dirty="0"/>
              <a:t> </a:t>
            </a:r>
          </a:p>
        </p:txBody>
      </p:sp>
      <p:pic>
        <p:nvPicPr>
          <p:cNvPr id="16" name="Graphic 8">
            <a:extLst>
              <a:ext uri="{FF2B5EF4-FFF2-40B4-BE49-F238E27FC236}">
                <a16:creationId xmlns:a16="http://schemas.microsoft.com/office/drawing/2014/main" id="{B9992ED4-800B-0145-8B1B-1020838FF7A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2045596">
            <a:off x="2331283" y="5203366"/>
            <a:ext cx="203571" cy="203571"/>
          </a:xfrm>
          <a:prstGeom prst="rect">
            <a:avLst/>
          </a:prstGeom>
        </p:spPr>
      </p:pic>
      <p:sp>
        <p:nvSpPr>
          <p:cNvPr id="17" name="Textfeld 16">
            <a:extLst>
              <a:ext uri="{FF2B5EF4-FFF2-40B4-BE49-F238E27FC236}">
                <a16:creationId xmlns:a16="http://schemas.microsoft.com/office/drawing/2014/main" id="{67F63B45-94C8-4B4B-B40B-1DB273219874}"/>
              </a:ext>
            </a:extLst>
          </p:cNvPr>
          <p:cNvSpPr txBox="1"/>
          <p:nvPr/>
        </p:nvSpPr>
        <p:spPr>
          <a:xfrm>
            <a:off x="248117" y="5642601"/>
            <a:ext cx="1594668" cy="769441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de-DE" sz="400" b="1" dirty="0" err="1"/>
              <a:t>Policies</a:t>
            </a:r>
            <a:r>
              <a:rPr lang="de-DE" sz="400" dirty="0"/>
              <a:t>:</a:t>
            </a:r>
            <a:br>
              <a:rPr lang="de-DE" sz="400" dirty="0"/>
            </a:br>
            <a:br>
              <a:rPr lang="de-DE" sz="400" dirty="0"/>
            </a:br>
            <a:r>
              <a:rPr lang="de-DE" sz="400" dirty="0"/>
              <a:t>   </a:t>
            </a:r>
            <a:r>
              <a:rPr lang="de-DE" sz="400" b="1" dirty="0" err="1"/>
              <a:t>Principal</a:t>
            </a:r>
            <a:r>
              <a:rPr lang="de-DE" sz="400" b="1" dirty="0"/>
              <a:t> </a:t>
            </a:r>
            <a:r>
              <a:rPr lang="de-DE" sz="400" dirty="0"/>
              <a:t>=&gt; AWS =&gt; </a:t>
            </a:r>
            <a:br>
              <a:rPr lang="de-DE" sz="400" dirty="0"/>
            </a:br>
            <a:r>
              <a:rPr lang="de-DE" sz="400" dirty="0"/>
              <a:t>          </a:t>
            </a:r>
            <a:r>
              <a:rPr lang="de-DE" sz="400" dirty="0" err="1"/>
              <a:t>arn:aws:iam</a:t>
            </a:r>
            <a:r>
              <a:rPr lang="de-DE" sz="400" dirty="0"/>
              <a:t>::147376585776:root</a:t>
            </a:r>
          </a:p>
          <a:p>
            <a:r>
              <a:rPr lang="de-DE" sz="400" b="1" dirty="0"/>
              <a:t>   </a:t>
            </a:r>
            <a:r>
              <a:rPr lang="de-DE" sz="400" b="1" dirty="0" err="1"/>
              <a:t>Resource</a:t>
            </a:r>
            <a:r>
              <a:rPr lang="de-DE" sz="400" dirty="0"/>
              <a:t>: *; </a:t>
            </a:r>
            <a:r>
              <a:rPr lang="de-DE" sz="400" b="1" dirty="0"/>
              <a:t>Action</a:t>
            </a:r>
            <a:r>
              <a:rPr lang="de-DE" sz="400" dirty="0"/>
              <a:t>: </a:t>
            </a:r>
            <a:r>
              <a:rPr lang="de-DE" sz="400" dirty="0" err="1"/>
              <a:t>kms</a:t>
            </a:r>
            <a:r>
              <a:rPr lang="de-DE" sz="400" dirty="0"/>
              <a:t>:*</a:t>
            </a:r>
            <a:br>
              <a:rPr lang="de-DE" sz="400" dirty="0"/>
            </a:br>
            <a:br>
              <a:rPr lang="de-DE" sz="400" dirty="0"/>
            </a:br>
            <a:br>
              <a:rPr lang="de-DE" sz="400" dirty="0"/>
            </a:br>
            <a:r>
              <a:rPr lang="de-DE" sz="400" dirty="0"/>
              <a:t> </a:t>
            </a:r>
            <a:br>
              <a:rPr lang="de-DE" sz="400" dirty="0"/>
            </a:br>
            <a:r>
              <a:rPr lang="de-DE" sz="400" b="1" dirty="0" err="1"/>
              <a:t>Principal</a:t>
            </a:r>
            <a:r>
              <a:rPr lang="de-DE" sz="400" b="1" dirty="0"/>
              <a:t> </a:t>
            </a:r>
            <a:r>
              <a:rPr lang="de-DE" sz="400" dirty="0"/>
              <a:t>=&gt; AWS =&gt; </a:t>
            </a:r>
          </a:p>
          <a:p>
            <a:r>
              <a:rPr lang="de-DE" sz="400" dirty="0"/>
              <a:t>           </a:t>
            </a:r>
            <a:r>
              <a:rPr lang="de-DE" sz="400" dirty="0" err="1"/>
              <a:t>arn:aws:iam</a:t>
            </a:r>
            <a:r>
              <a:rPr lang="de-DE" sz="400" dirty="0"/>
              <a:t>::</a:t>
            </a:r>
            <a:r>
              <a:rPr lang="de-DE" sz="400" b="1" dirty="0">
                <a:solidFill>
                  <a:schemeClr val="accent4">
                    <a:lumMod val="75000"/>
                  </a:schemeClr>
                </a:solidFill>
              </a:rPr>
              <a:t>496106771575</a:t>
            </a:r>
            <a:r>
              <a:rPr lang="de-DE" sz="400" dirty="0"/>
              <a:t> :root</a:t>
            </a:r>
            <a:br>
              <a:rPr lang="de-DE" sz="400" dirty="0"/>
            </a:br>
            <a:r>
              <a:rPr lang="de-DE" sz="400" dirty="0"/>
              <a:t> </a:t>
            </a:r>
            <a:r>
              <a:rPr lang="de-DE" sz="400" b="1" dirty="0" err="1"/>
              <a:t>Resource</a:t>
            </a:r>
            <a:r>
              <a:rPr lang="de-DE" sz="400" dirty="0"/>
              <a:t>: *; </a:t>
            </a:r>
            <a:r>
              <a:rPr lang="de-DE" sz="400" b="1" dirty="0"/>
              <a:t>Action</a:t>
            </a:r>
            <a:r>
              <a:rPr lang="de-DE" sz="400" dirty="0"/>
              <a:t>: </a:t>
            </a:r>
            <a:r>
              <a:rPr lang="de-DE" sz="400" dirty="0" err="1"/>
              <a:t>kms</a:t>
            </a:r>
            <a:r>
              <a:rPr lang="de-DE" sz="400" dirty="0"/>
              <a:t>:*</a:t>
            </a:r>
          </a:p>
        </p:txBody>
      </p: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09679DB5-4DDA-A242-B1A3-9AA0BA9D34C3}"/>
              </a:ext>
            </a:extLst>
          </p:cNvPr>
          <p:cNvCxnSpPr>
            <a:cxnSpLocks/>
          </p:cNvCxnSpPr>
          <p:nvPr/>
        </p:nvCxnSpPr>
        <p:spPr>
          <a:xfrm flipV="1">
            <a:off x="698421" y="5323818"/>
            <a:ext cx="1646266" cy="43897"/>
          </a:xfrm>
          <a:prstGeom prst="straightConnector1">
            <a:avLst/>
          </a:prstGeom>
          <a:ln w="3175">
            <a:solidFill>
              <a:srgbClr val="C00000"/>
            </a:solidFill>
            <a:prstDash val="dashDot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feld 18">
            <a:extLst>
              <a:ext uri="{FF2B5EF4-FFF2-40B4-BE49-F238E27FC236}">
                <a16:creationId xmlns:a16="http://schemas.microsoft.com/office/drawing/2014/main" id="{6A2D5CA6-1C1C-0F47-AA54-3714CFB96282}"/>
              </a:ext>
            </a:extLst>
          </p:cNvPr>
          <p:cNvSpPr txBox="1"/>
          <p:nvPr/>
        </p:nvSpPr>
        <p:spPr>
          <a:xfrm>
            <a:off x="858196" y="217290"/>
            <a:ext cx="4863656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 err="1">
                <a:latin typeface="Noto Sans Avestan" panose="020B0502040504020204" pitchFamily="34" charset="0"/>
                <a:ea typeface="Noto Sans Avestan" panose="020B0502040504020204" pitchFamily="34" charset="0"/>
                <a:cs typeface="Kannada MN" pitchFamily="2" charset="0"/>
              </a:rPr>
              <a:t>Climate</a:t>
            </a:r>
            <a:r>
              <a:rPr lang="de-DE" dirty="0">
                <a:latin typeface="Noto Sans Avestan" panose="020B0502040504020204" pitchFamily="34" charset="0"/>
                <a:ea typeface="Noto Sans Avestan" panose="020B0502040504020204" pitchFamily="34" charset="0"/>
                <a:cs typeface="Kannada MN" pitchFamily="2" charset="0"/>
              </a:rPr>
              <a:t>-MS-</a:t>
            </a:r>
            <a:r>
              <a:rPr lang="de-DE" dirty="0" err="1">
                <a:latin typeface="Noto Sans Avestan" panose="020B0502040504020204" pitchFamily="34" charset="0"/>
                <a:ea typeface="Noto Sans Avestan" panose="020B0502040504020204" pitchFamily="34" charset="0"/>
                <a:cs typeface="Kannada MN" pitchFamily="2" charset="0"/>
              </a:rPr>
              <a:t>specific</a:t>
            </a:r>
            <a:r>
              <a:rPr lang="de-DE" dirty="0">
                <a:latin typeface="Noto Sans Avestan" panose="020B0502040504020204" pitchFamily="34" charset="0"/>
                <a:ea typeface="Noto Sans Avestan" panose="020B0502040504020204" pitchFamily="34" charset="0"/>
                <a:cs typeface="Kannada MN" pitchFamily="2" charset="0"/>
              </a:rPr>
              <a:t>-Infrastructure-Pipeline</a:t>
            </a:r>
          </a:p>
        </p:txBody>
      </p:sp>
      <p:sp>
        <p:nvSpPr>
          <p:cNvPr id="20" name="Rectangle 34">
            <a:extLst>
              <a:ext uri="{FF2B5EF4-FFF2-40B4-BE49-F238E27FC236}">
                <a16:creationId xmlns:a16="http://schemas.microsoft.com/office/drawing/2014/main" id="{3C3392BD-4104-7C46-A1A8-4C0DA026261F}"/>
              </a:ext>
            </a:extLst>
          </p:cNvPr>
          <p:cNvSpPr/>
          <p:nvPr/>
        </p:nvSpPr>
        <p:spPr>
          <a:xfrm>
            <a:off x="7439344" y="2416457"/>
            <a:ext cx="4637242" cy="407324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000" dirty="0">
              <a:solidFill>
                <a:sysClr val="windowText" lastClr="000000"/>
              </a:solidFill>
            </a:endParaRPr>
          </a:p>
        </p:txBody>
      </p:sp>
      <p:pic>
        <p:nvPicPr>
          <p:cNvPr id="21" name="Graphic 11">
            <a:extLst>
              <a:ext uri="{FF2B5EF4-FFF2-40B4-BE49-F238E27FC236}">
                <a16:creationId xmlns:a16="http://schemas.microsoft.com/office/drawing/2014/main" id="{D920AA21-A327-9A48-B61B-C150BC0C71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35668" y="2414514"/>
            <a:ext cx="218233" cy="226518"/>
          </a:xfrm>
          <a:prstGeom prst="rect">
            <a:avLst/>
          </a:prstGeom>
        </p:spPr>
      </p:pic>
      <p:sp>
        <p:nvSpPr>
          <p:cNvPr id="22" name="Textfeld 21">
            <a:extLst>
              <a:ext uri="{FF2B5EF4-FFF2-40B4-BE49-F238E27FC236}">
                <a16:creationId xmlns:a16="http://schemas.microsoft.com/office/drawing/2014/main" id="{4781F753-9C09-E142-9A6D-40FCD2A3E31B}"/>
              </a:ext>
            </a:extLst>
          </p:cNvPr>
          <p:cNvSpPr txBox="1"/>
          <p:nvPr/>
        </p:nvSpPr>
        <p:spPr>
          <a:xfrm>
            <a:off x="7649399" y="2448305"/>
            <a:ext cx="106066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00" dirty="0"/>
              <a:t>AWS Cloud</a:t>
            </a:r>
          </a:p>
        </p:txBody>
      </p:sp>
      <p:pic>
        <p:nvPicPr>
          <p:cNvPr id="23" name="Graphic 7">
            <a:extLst>
              <a:ext uri="{FF2B5EF4-FFF2-40B4-BE49-F238E27FC236}">
                <a16:creationId xmlns:a16="http://schemas.microsoft.com/office/drawing/2014/main" id="{4C79408F-50F9-274C-B35B-3F9692B201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10244" y="2425218"/>
            <a:ext cx="391843" cy="391843"/>
          </a:xfrm>
          <a:prstGeom prst="rect">
            <a:avLst/>
          </a:prstGeom>
        </p:spPr>
      </p:pic>
      <p:sp>
        <p:nvSpPr>
          <p:cNvPr id="24" name="Textfeld 23">
            <a:extLst>
              <a:ext uri="{FF2B5EF4-FFF2-40B4-BE49-F238E27FC236}">
                <a16:creationId xmlns:a16="http://schemas.microsoft.com/office/drawing/2014/main" id="{6EA10540-1597-F74B-82EF-131DEC968C89}"/>
              </a:ext>
            </a:extLst>
          </p:cNvPr>
          <p:cNvSpPr txBox="1"/>
          <p:nvPr/>
        </p:nvSpPr>
        <p:spPr>
          <a:xfrm>
            <a:off x="11437137" y="2621139"/>
            <a:ext cx="68343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00" b="1" dirty="0" err="1">
                <a:solidFill>
                  <a:srgbClr val="FF2F92"/>
                </a:solidFill>
              </a:rPr>
              <a:t>Prod</a:t>
            </a:r>
            <a:r>
              <a:rPr lang="de-DE" sz="700" b="1" dirty="0">
                <a:solidFill>
                  <a:srgbClr val="FF2F92"/>
                </a:solidFill>
              </a:rPr>
              <a:t> Account</a:t>
            </a:r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21AB5A4E-9AD0-AE4B-88F5-9BAB8327729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511426" y="146382"/>
            <a:ext cx="811310" cy="686909"/>
          </a:xfrm>
          <a:prstGeom prst="rect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0AA314AF-6F25-0A4E-9357-50FDAC5AA89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384633" y="218868"/>
            <a:ext cx="515470" cy="515470"/>
          </a:xfrm>
          <a:prstGeom prst="rect">
            <a:avLst/>
          </a:prstGeom>
        </p:spPr>
      </p:pic>
      <p:pic>
        <p:nvPicPr>
          <p:cNvPr id="27" name="Graphic 24">
            <a:extLst>
              <a:ext uri="{FF2B5EF4-FFF2-40B4-BE49-F238E27FC236}">
                <a16:creationId xmlns:a16="http://schemas.microsoft.com/office/drawing/2014/main" id="{70C503DB-4055-2547-B68D-EFA45D96FC5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466012" y="1812858"/>
            <a:ext cx="229179" cy="229179"/>
          </a:xfrm>
          <a:prstGeom prst="rect">
            <a:avLst/>
          </a:prstGeom>
        </p:spPr>
      </p:pic>
      <p:sp>
        <p:nvSpPr>
          <p:cNvPr id="28" name="TextBox 8">
            <a:extLst>
              <a:ext uri="{FF2B5EF4-FFF2-40B4-BE49-F238E27FC236}">
                <a16:creationId xmlns:a16="http://schemas.microsoft.com/office/drawing/2014/main" id="{4FAA4D61-9BC1-314C-A5A9-AA39EED1EC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40948" y="1773559"/>
            <a:ext cx="1095677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de-DE" sz="700" b="1" dirty="0">
                <a:solidFill>
                  <a:srgbClr val="002060"/>
                </a:solidFill>
              </a:rPr>
              <a:t>AWS </a:t>
            </a:r>
            <a:r>
              <a:rPr lang="en-US" altLang="de-DE" sz="700" b="1" dirty="0" err="1">
                <a:solidFill>
                  <a:srgbClr val="002060"/>
                </a:solidFill>
              </a:rPr>
              <a:t>CodePipeline</a:t>
            </a:r>
            <a:br>
              <a:rPr lang="en-US" altLang="de-DE" sz="700" b="1" dirty="0">
                <a:solidFill>
                  <a:srgbClr val="002060"/>
                </a:solidFill>
              </a:rPr>
            </a:br>
            <a:r>
              <a:rPr lang="en-US" altLang="de-DE" sz="700" b="1" dirty="0" err="1">
                <a:solidFill>
                  <a:srgbClr val="002060"/>
                </a:solidFill>
              </a:rPr>
              <a:t>baseInfrastructure</a:t>
            </a:r>
            <a:endParaRPr lang="en-US" altLang="de-DE" sz="700" b="1" dirty="0">
              <a:solidFill>
                <a:srgbClr val="002060"/>
              </a:solidFill>
            </a:endParaRPr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7C626EEB-721D-4D41-A4F0-00276D719BC4}"/>
              </a:ext>
            </a:extLst>
          </p:cNvPr>
          <p:cNvSpPr/>
          <p:nvPr/>
        </p:nvSpPr>
        <p:spPr>
          <a:xfrm>
            <a:off x="4071808" y="1635719"/>
            <a:ext cx="1990985" cy="481748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3" name="Graphic 54">
            <a:extLst>
              <a:ext uri="{FF2B5EF4-FFF2-40B4-BE49-F238E27FC236}">
                <a16:creationId xmlns:a16="http://schemas.microsoft.com/office/drawing/2014/main" id="{9B15D944-3E48-954D-A6AC-6743B153BA9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414151" y="3150253"/>
            <a:ext cx="229636" cy="229636"/>
          </a:xfrm>
          <a:prstGeom prst="rect">
            <a:avLst/>
          </a:prstGeom>
        </p:spPr>
      </p:pic>
      <p:sp>
        <p:nvSpPr>
          <p:cNvPr id="54" name="Textfeld 53">
            <a:extLst>
              <a:ext uri="{FF2B5EF4-FFF2-40B4-BE49-F238E27FC236}">
                <a16:creationId xmlns:a16="http://schemas.microsoft.com/office/drawing/2014/main" id="{0467E83D-632C-0147-A0D9-341F70EF8546}"/>
              </a:ext>
            </a:extLst>
          </p:cNvPr>
          <p:cNvSpPr txBox="1"/>
          <p:nvPr/>
        </p:nvSpPr>
        <p:spPr>
          <a:xfrm>
            <a:off x="10600742" y="3175167"/>
            <a:ext cx="129936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600" b="1" dirty="0" err="1">
                <a:solidFill>
                  <a:srgbClr val="C00000"/>
                </a:solidFill>
              </a:rPr>
              <a:t>cfBasePipeline-CrossAccount-Role</a:t>
            </a:r>
            <a:endParaRPr lang="de-DE" sz="600" b="1" dirty="0">
              <a:solidFill>
                <a:srgbClr val="C00000"/>
              </a:solidFill>
            </a:endParaRPr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21FA9846-E5C2-3248-8051-8A2924BC74E8}"/>
              </a:ext>
            </a:extLst>
          </p:cNvPr>
          <p:cNvSpPr/>
          <p:nvPr/>
        </p:nvSpPr>
        <p:spPr>
          <a:xfrm>
            <a:off x="10375383" y="3154327"/>
            <a:ext cx="1644418" cy="218984"/>
          </a:xfrm>
          <a:prstGeom prst="rect">
            <a:avLst/>
          </a:prstGeom>
          <a:noFill/>
          <a:ln w="63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6" name="Textfeld 55">
            <a:extLst>
              <a:ext uri="{FF2B5EF4-FFF2-40B4-BE49-F238E27FC236}">
                <a16:creationId xmlns:a16="http://schemas.microsoft.com/office/drawing/2014/main" id="{45F1B34D-CC5D-FB44-B8EF-4E81A6C6E26C}"/>
              </a:ext>
            </a:extLst>
          </p:cNvPr>
          <p:cNvSpPr txBox="1"/>
          <p:nvPr/>
        </p:nvSpPr>
        <p:spPr>
          <a:xfrm>
            <a:off x="10377507" y="3370705"/>
            <a:ext cx="1642103" cy="954107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de-DE" sz="400" b="1" dirty="0" err="1"/>
              <a:t>TrustedRelationship</a:t>
            </a:r>
            <a:r>
              <a:rPr lang="de-DE" sz="400" dirty="0"/>
              <a:t>:  </a:t>
            </a:r>
            <a:br>
              <a:rPr lang="de-DE" sz="400" dirty="0"/>
            </a:br>
            <a:r>
              <a:rPr lang="de-DE" sz="400" dirty="0"/>
              <a:t>   </a:t>
            </a:r>
            <a:r>
              <a:rPr lang="de-DE" sz="400" dirty="0" err="1"/>
              <a:t>Principal</a:t>
            </a:r>
            <a:r>
              <a:rPr lang="de-DE" sz="400" dirty="0"/>
              <a:t>  </a:t>
            </a:r>
            <a:r>
              <a:rPr lang="de-DE" sz="400" dirty="0">
                <a:sym typeface="Wingdings" pitchFamily="2" charset="2"/>
              </a:rPr>
              <a:t>=&gt;  AWS  =&gt;  </a:t>
            </a:r>
            <a:r>
              <a:rPr lang="de-DE" sz="400" b="1" dirty="0"/>
              <a:t>147376585776</a:t>
            </a:r>
            <a:br>
              <a:rPr lang="de-DE" sz="400" dirty="0"/>
            </a:br>
            <a:r>
              <a:rPr lang="de-DE" sz="400" dirty="0"/>
              <a:t>   Action      </a:t>
            </a:r>
            <a:r>
              <a:rPr lang="de-DE" sz="400" dirty="0">
                <a:sym typeface="Wingdings" pitchFamily="2" charset="2"/>
              </a:rPr>
              <a:t>=&gt;  </a:t>
            </a:r>
            <a:r>
              <a:rPr lang="de-DE" sz="400" dirty="0" err="1">
                <a:sym typeface="Wingdings" pitchFamily="2" charset="2"/>
              </a:rPr>
              <a:t>sts:AssumeRole</a:t>
            </a:r>
            <a:br>
              <a:rPr lang="de-DE" sz="400" dirty="0"/>
            </a:br>
            <a:br>
              <a:rPr lang="de-DE" sz="400" dirty="0"/>
            </a:br>
            <a:r>
              <a:rPr lang="de-DE" sz="400" b="1" dirty="0" err="1"/>
              <a:t>Policies</a:t>
            </a:r>
            <a:r>
              <a:rPr lang="de-DE" sz="400" dirty="0"/>
              <a:t>:</a:t>
            </a:r>
            <a:br>
              <a:rPr lang="de-DE" sz="400" dirty="0"/>
            </a:br>
            <a:endParaRPr lang="de-DE" sz="400" dirty="0"/>
          </a:p>
          <a:p>
            <a:r>
              <a:rPr lang="de-DE" sz="400" b="1" dirty="0"/>
              <a:t>   </a:t>
            </a:r>
            <a:r>
              <a:rPr lang="de-DE" sz="400" b="1" dirty="0" err="1"/>
              <a:t>Resource</a:t>
            </a:r>
            <a:r>
              <a:rPr lang="de-DE" sz="400" dirty="0"/>
              <a:t>: *;   </a:t>
            </a:r>
            <a:r>
              <a:rPr lang="de-DE" sz="400" b="1" dirty="0" err="1"/>
              <a:t>Effect</a:t>
            </a:r>
            <a:r>
              <a:rPr lang="de-DE" sz="400" dirty="0"/>
              <a:t>: </a:t>
            </a:r>
            <a:r>
              <a:rPr lang="de-DE" sz="400" dirty="0" err="1"/>
              <a:t>Allow</a:t>
            </a:r>
            <a:r>
              <a:rPr lang="de-DE" sz="400" dirty="0"/>
              <a:t>   </a:t>
            </a:r>
            <a:br>
              <a:rPr lang="de-DE" sz="400" dirty="0"/>
            </a:br>
            <a:r>
              <a:rPr lang="de-DE" sz="400" dirty="0"/>
              <a:t>   </a:t>
            </a:r>
            <a:r>
              <a:rPr lang="de-DE" sz="400" b="1" dirty="0"/>
              <a:t>Action</a:t>
            </a:r>
            <a:r>
              <a:rPr lang="de-DE" sz="400" dirty="0"/>
              <a:t>: </a:t>
            </a:r>
            <a:r>
              <a:rPr lang="de-DE" sz="400" dirty="0" err="1"/>
              <a:t>cloudformation</a:t>
            </a:r>
            <a:r>
              <a:rPr lang="de-DE" sz="400" dirty="0"/>
              <a:t>:*,  s3:*, </a:t>
            </a:r>
            <a:r>
              <a:rPr lang="de-DE" sz="400" dirty="0" err="1"/>
              <a:t>iam:PassRole</a:t>
            </a:r>
            <a:br>
              <a:rPr lang="de-DE" sz="400" dirty="0"/>
            </a:br>
            <a:br>
              <a:rPr lang="de-DE" sz="400" dirty="0"/>
            </a:br>
            <a:r>
              <a:rPr lang="de-DE" sz="400" dirty="0"/>
              <a:t>    </a:t>
            </a:r>
            <a:r>
              <a:rPr lang="de-DE" sz="400" b="1" dirty="0" err="1"/>
              <a:t>Resource</a:t>
            </a:r>
            <a:r>
              <a:rPr lang="de-DE" sz="400" dirty="0"/>
              <a:t>: !</a:t>
            </a:r>
            <a:r>
              <a:rPr lang="de-DE" sz="400" dirty="0" err="1"/>
              <a:t>Ref</a:t>
            </a:r>
            <a:r>
              <a:rPr lang="de-DE" sz="400" dirty="0"/>
              <a:t> </a:t>
            </a:r>
            <a:r>
              <a:rPr lang="de-DE" sz="400" dirty="0" err="1"/>
              <a:t>CmkArn-DevOps</a:t>
            </a:r>
            <a:r>
              <a:rPr lang="de-DE" sz="400" dirty="0"/>
              <a:t>;   </a:t>
            </a:r>
            <a:r>
              <a:rPr lang="de-DE" sz="400" b="1" dirty="0" err="1"/>
              <a:t>Effect</a:t>
            </a:r>
            <a:r>
              <a:rPr lang="de-DE" sz="400" dirty="0"/>
              <a:t>: </a:t>
            </a:r>
            <a:r>
              <a:rPr lang="de-DE" sz="400" dirty="0" err="1"/>
              <a:t>Allow</a:t>
            </a:r>
            <a:r>
              <a:rPr lang="de-DE" sz="400" dirty="0"/>
              <a:t>   </a:t>
            </a:r>
            <a:br>
              <a:rPr lang="de-DE" sz="400" dirty="0"/>
            </a:br>
            <a:r>
              <a:rPr lang="de-DE" sz="400" dirty="0"/>
              <a:t>    </a:t>
            </a:r>
            <a:r>
              <a:rPr lang="de-DE" sz="400" b="1" dirty="0"/>
              <a:t>Action</a:t>
            </a:r>
            <a:r>
              <a:rPr lang="de-DE" sz="400" dirty="0"/>
              <a:t>: </a:t>
            </a:r>
            <a:r>
              <a:rPr lang="de-DE" sz="400" dirty="0" err="1"/>
              <a:t>kms</a:t>
            </a:r>
            <a:r>
              <a:rPr lang="de-DE" sz="400" dirty="0"/>
              <a:t>:*</a:t>
            </a:r>
            <a:br>
              <a:rPr lang="de-DE" sz="400" dirty="0"/>
            </a:br>
            <a:br>
              <a:rPr lang="de-DE" sz="400" dirty="0"/>
            </a:br>
            <a:r>
              <a:rPr lang="de-DE" sz="400" dirty="0"/>
              <a:t>   </a:t>
            </a:r>
            <a:br>
              <a:rPr lang="de-DE" sz="400" dirty="0"/>
            </a:br>
            <a:r>
              <a:rPr lang="de-DE" sz="400" dirty="0"/>
              <a:t>                     </a:t>
            </a:r>
          </a:p>
        </p:txBody>
      </p:sp>
      <p:sp>
        <p:nvSpPr>
          <p:cNvPr id="59" name="Textfeld 58">
            <a:extLst>
              <a:ext uri="{FF2B5EF4-FFF2-40B4-BE49-F238E27FC236}">
                <a16:creationId xmlns:a16="http://schemas.microsoft.com/office/drawing/2014/main" id="{FB7E6024-28E5-6340-9F56-96979C605DC3}"/>
              </a:ext>
            </a:extLst>
          </p:cNvPr>
          <p:cNvSpPr txBox="1"/>
          <p:nvPr/>
        </p:nvSpPr>
        <p:spPr>
          <a:xfrm>
            <a:off x="10377506" y="4120703"/>
            <a:ext cx="1638217" cy="52322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de-DE" sz="400" dirty="0"/>
              <a:t>Hier habe ich eine „Trust-</a:t>
            </a:r>
            <a:r>
              <a:rPr lang="de-DE" sz="400" dirty="0" err="1"/>
              <a:t>Relationship</a:t>
            </a:r>
            <a:r>
              <a:rPr lang="de-DE" sz="400" dirty="0"/>
              <a:t>“ zwischen dem </a:t>
            </a:r>
            <a:r>
              <a:rPr lang="de-DE" sz="400" dirty="0" err="1"/>
              <a:t>ProdAccount</a:t>
            </a:r>
            <a:r>
              <a:rPr lang="de-DE" sz="400" dirty="0"/>
              <a:t> und dem </a:t>
            </a:r>
            <a:r>
              <a:rPr lang="de-DE" sz="400" dirty="0" err="1"/>
              <a:t>DevOps</a:t>
            </a:r>
            <a:r>
              <a:rPr lang="de-DE" sz="400" dirty="0"/>
              <a:t>-Account erstellt.</a:t>
            </a:r>
            <a:br>
              <a:rPr lang="de-DE" sz="400" dirty="0"/>
            </a:br>
            <a:r>
              <a:rPr lang="de-DE" sz="400" dirty="0"/>
              <a:t>Das bedeutet, dass der </a:t>
            </a:r>
            <a:r>
              <a:rPr lang="de-DE" sz="400" dirty="0" err="1"/>
              <a:t>DevOps</a:t>
            </a:r>
            <a:r>
              <a:rPr lang="de-DE" sz="400" dirty="0"/>
              <a:t>-Account nun diese Rolle annehmen darf.</a:t>
            </a:r>
            <a:br>
              <a:rPr lang="de-DE" sz="400" dirty="0"/>
            </a:br>
            <a:r>
              <a:rPr lang="de-DE" sz="400" dirty="0">
                <a:sym typeface="Wingdings" pitchFamily="2" charset="2"/>
              </a:rPr>
              <a:t> Ich tat dies durch:</a:t>
            </a:r>
            <a:br>
              <a:rPr lang="de-DE" sz="400" dirty="0">
                <a:sym typeface="Wingdings" pitchFamily="2" charset="2"/>
              </a:rPr>
            </a:br>
            <a:r>
              <a:rPr lang="de-DE" sz="400" dirty="0">
                <a:sym typeface="Wingdings" pitchFamily="2" charset="2"/>
              </a:rPr>
              <a:t>1. Erstellen dieser Rolle im </a:t>
            </a:r>
            <a:r>
              <a:rPr lang="de-DE" sz="400" dirty="0" err="1">
                <a:sym typeface="Wingdings" pitchFamily="2" charset="2"/>
              </a:rPr>
              <a:t>ProdAccount</a:t>
            </a:r>
            <a:r>
              <a:rPr lang="de-DE" sz="400" dirty="0">
                <a:sym typeface="Wingdings" pitchFamily="2" charset="2"/>
              </a:rPr>
              <a:t>,</a:t>
            </a:r>
            <a:br>
              <a:rPr lang="de-DE" sz="400" dirty="0">
                <a:sym typeface="Wingdings" pitchFamily="2" charset="2"/>
              </a:rPr>
            </a:br>
            <a:r>
              <a:rPr lang="de-DE" sz="400" dirty="0">
                <a:sym typeface="Wingdings" pitchFamily="2" charset="2"/>
              </a:rPr>
              <a:t>2. welcher den </a:t>
            </a:r>
            <a:r>
              <a:rPr lang="de-DE" sz="400" dirty="0" err="1">
                <a:sym typeface="Wingdings" pitchFamily="2" charset="2"/>
              </a:rPr>
              <a:t>DevOps</a:t>
            </a:r>
            <a:r>
              <a:rPr lang="de-DE" sz="400" dirty="0">
                <a:sym typeface="Wingdings" pitchFamily="2" charset="2"/>
              </a:rPr>
              <a:t>-Account als </a:t>
            </a:r>
            <a:r>
              <a:rPr lang="de-DE" sz="400" dirty="0" err="1">
                <a:sym typeface="Wingdings" pitchFamily="2" charset="2"/>
              </a:rPr>
              <a:t>TrustedIdentity</a:t>
            </a:r>
            <a:r>
              <a:rPr lang="de-DE" sz="400" dirty="0">
                <a:sym typeface="Wingdings" pitchFamily="2" charset="2"/>
              </a:rPr>
              <a:t> nennt</a:t>
            </a:r>
            <a:endParaRPr lang="de-DE" sz="400" dirty="0"/>
          </a:p>
        </p:txBody>
      </p:sp>
      <p:pic>
        <p:nvPicPr>
          <p:cNvPr id="60" name="Graphic 23">
            <a:extLst>
              <a:ext uri="{FF2B5EF4-FFF2-40B4-BE49-F238E27FC236}">
                <a16:creationId xmlns:a16="http://schemas.microsoft.com/office/drawing/2014/main" id="{AB618377-3B0C-5846-AB78-5C2A014EFFB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337165" y="3409494"/>
            <a:ext cx="181549" cy="181549"/>
          </a:xfrm>
          <a:prstGeom prst="rect">
            <a:avLst/>
          </a:prstGeom>
        </p:spPr>
      </p:pic>
      <p:sp>
        <p:nvSpPr>
          <p:cNvPr id="61" name="Textfeld 60">
            <a:extLst>
              <a:ext uri="{FF2B5EF4-FFF2-40B4-BE49-F238E27FC236}">
                <a16:creationId xmlns:a16="http://schemas.microsoft.com/office/drawing/2014/main" id="{2992AB97-4BF9-D64B-AA83-FC5394EB11F0}"/>
              </a:ext>
            </a:extLst>
          </p:cNvPr>
          <p:cNvSpPr txBox="1"/>
          <p:nvPr/>
        </p:nvSpPr>
        <p:spPr>
          <a:xfrm>
            <a:off x="11423424" y="3416379"/>
            <a:ext cx="38129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00" dirty="0">
                <a:solidFill>
                  <a:srgbClr val="FF2F92"/>
                </a:solidFill>
              </a:rPr>
              <a:t>Cross</a:t>
            </a:r>
            <a:br>
              <a:rPr lang="de-DE" sz="400" dirty="0">
                <a:solidFill>
                  <a:srgbClr val="FF2F92"/>
                </a:solidFill>
              </a:rPr>
            </a:br>
            <a:r>
              <a:rPr lang="de-DE" sz="400" dirty="0">
                <a:solidFill>
                  <a:srgbClr val="FF2F92"/>
                </a:solidFill>
              </a:rPr>
              <a:t>Account</a:t>
            </a:r>
          </a:p>
        </p:txBody>
      </p:sp>
      <p:cxnSp>
        <p:nvCxnSpPr>
          <p:cNvPr id="62" name="Gerade Verbindung 61">
            <a:extLst>
              <a:ext uri="{FF2B5EF4-FFF2-40B4-BE49-F238E27FC236}">
                <a16:creationId xmlns:a16="http://schemas.microsoft.com/office/drawing/2014/main" id="{16765067-5053-074D-BCE5-F211B56621AA}"/>
              </a:ext>
            </a:extLst>
          </p:cNvPr>
          <p:cNvCxnSpPr>
            <a:cxnSpLocks/>
          </p:cNvCxnSpPr>
          <p:nvPr/>
        </p:nvCxnSpPr>
        <p:spPr>
          <a:xfrm>
            <a:off x="10375383" y="3641616"/>
            <a:ext cx="1638218" cy="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3" name="Graphic 54">
            <a:extLst>
              <a:ext uri="{FF2B5EF4-FFF2-40B4-BE49-F238E27FC236}">
                <a16:creationId xmlns:a16="http://schemas.microsoft.com/office/drawing/2014/main" id="{7286FDC5-85DA-534F-9472-44D596EE656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21015" y="1403954"/>
            <a:ext cx="229636" cy="229636"/>
          </a:xfrm>
          <a:prstGeom prst="rect">
            <a:avLst/>
          </a:prstGeom>
        </p:spPr>
      </p:pic>
      <p:sp>
        <p:nvSpPr>
          <p:cNvPr id="64" name="Textfeld 63">
            <a:extLst>
              <a:ext uri="{FF2B5EF4-FFF2-40B4-BE49-F238E27FC236}">
                <a16:creationId xmlns:a16="http://schemas.microsoft.com/office/drawing/2014/main" id="{5A5A3E1A-6E67-EC4E-8C5A-5E63BEE869B1}"/>
              </a:ext>
            </a:extLst>
          </p:cNvPr>
          <p:cNvSpPr txBox="1"/>
          <p:nvPr/>
        </p:nvSpPr>
        <p:spPr>
          <a:xfrm>
            <a:off x="190069" y="1641178"/>
            <a:ext cx="2540472" cy="1846659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de-DE" sz="600" b="1" dirty="0" err="1"/>
              <a:t>TrustedRelationship</a:t>
            </a:r>
            <a:r>
              <a:rPr lang="de-DE" sz="600" dirty="0"/>
              <a:t>:  </a:t>
            </a:r>
            <a:r>
              <a:rPr lang="de-DE" sz="600" dirty="0" err="1"/>
              <a:t>codepipeline.amazonaws.com</a:t>
            </a:r>
            <a:br>
              <a:rPr lang="de-DE" sz="600" dirty="0"/>
            </a:br>
            <a:br>
              <a:rPr lang="de-DE" sz="600" dirty="0"/>
            </a:br>
            <a:r>
              <a:rPr lang="de-DE" sz="600" b="1" dirty="0" err="1"/>
              <a:t>Policies</a:t>
            </a:r>
            <a:r>
              <a:rPr lang="de-DE" sz="600" dirty="0"/>
              <a:t>:</a:t>
            </a:r>
            <a:br>
              <a:rPr lang="de-DE" sz="600" dirty="0"/>
            </a:br>
            <a:endParaRPr lang="de-DE" sz="600" dirty="0"/>
          </a:p>
          <a:p>
            <a:r>
              <a:rPr lang="de-DE" sz="600" b="1" dirty="0"/>
              <a:t>   </a:t>
            </a:r>
            <a:r>
              <a:rPr lang="de-DE" sz="600" b="1" dirty="0" err="1"/>
              <a:t>Resource</a:t>
            </a:r>
            <a:r>
              <a:rPr lang="de-DE" sz="600" dirty="0"/>
              <a:t>: *;   </a:t>
            </a:r>
            <a:r>
              <a:rPr lang="de-DE" sz="600" b="1" dirty="0" err="1"/>
              <a:t>Effect</a:t>
            </a:r>
            <a:r>
              <a:rPr lang="de-DE" sz="600" dirty="0"/>
              <a:t>: </a:t>
            </a:r>
            <a:r>
              <a:rPr lang="de-DE" sz="600" dirty="0" err="1"/>
              <a:t>Allow</a:t>
            </a:r>
            <a:r>
              <a:rPr lang="de-DE" sz="600" dirty="0"/>
              <a:t>   </a:t>
            </a:r>
            <a:br>
              <a:rPr lang="de-DE" sz="600" dirty="0"/>
            </a:br>
            <a:r>
              <a:rPr lang="de-DE" sz="600" dirty="0"/>
              <a:t>   </a:t>
            </a:r>
            <a:r>
              <a:rPr lang="de-DE" sz="600" b="1" dirty="0"/>
              <a:t>Action</a:t>
            </a:r>
            <a:r>
              <a:rPr lang="de-DE" sz="600" dirty="0"/>
              <a:t>: </a:t>
            </a:r>
            <a:r>
              <a:rPr lang="de-DE" sz="600" dirty="0" err="1"/>
              <a:t>cloudformation</a:t>
            </a:r>
            <a:r>
              <a:rPr lang="de-DE" sz="600" dirty="0"/>
              <a:t>:*,  </a:t>
            </a:r>
            <a:r>
              <a:rPr lang="de-DE" sz="600" dirty="0" err="1"/>
              <a:t>codepipeline</a:t>
            </a:r>
            <a:r>
              <a:rPr lang="de-DE" sz="600" dirty="0"/>
              <a:t>:*,  </a:t>
            </a:r>
            <a:r>
              <a:rPr lang="de-DE" sz="600" dirty="0" err="1"/>
              <a:t>iam:ListRoles</a:t>
            </a:r>
            <a:r>
              <a:rPr lang="de-DE" sz="600" dirty="0"/>
              <a:t>, </a:t>
            </a:r>
            <a:r>
              <a:rPr lang="de-DE" sz="600" dirty="0" err="1"/>
              <a:t>codebuild:BatchGetBuilds</a:t>
            </a:r>
            <a:r>
              <a:rPr lang="de-DE" sz="600" dirty="0"/>
              <a:t>, </a:t>
            </a:r>
            <a:r>
              <a:rPr lang="de-DE" sz="600" dirty="0" err="1"/>
              <a:t>codebuild:StartBuild</a:t>
            </a:r>
            <a:r>
              <a:rPr lang="de-DE" sz="600" dirty="0"/>
              <a:t>,   </a:t>
            </a:r>
            <a:r>
              <a:rPr lang="de-DE" sz="600" dirty="0" err="1"/>
              <a:t>iam:PassRole</a:t>
            </a:r>
            <a:r>
              <a:rPr lang="de-DE" sz="600" dirty="0"/>
              <a:t>, s3:*</a:t>
            </a:r>
            <a:br>
              <a:rPr lang="de-DE" sz="600" dirty="0"/>
            </a:br>
            <a:br>
              <a:rPr lang="de-DE" sz="600" dirty="0"/>
            </a:br>
            <a:r>
              <a:rPr lang="de-DE" sz="600" dirty="0"/>
              <a:t>   </a:t>
            </a:r>
            <a:r>
              <a:rPr lang="de-DE" sz="600" b="1" dirty="0" err="1"/>
              <a:t>Resource</a:t>
            </a:r>
            <a:r>
              <a:rPr lang="de-DE" sz="600" dirty="0"/>
              <a:t>: </a:t>
            </a:r>
            <a:r>
              <a:rPr lang="de-DE" sz="600" dirty="0" err="1"/>
              <a:t>arn:aws:kms:REGION</a:t>
            </a:r>
            <a:r>
              <a:rPr lang="de-DE" sz="600" dirty="0"/>
              <a:t>: 147376585776:key;    </a:t>
            </a:r>
            <a:r>
              <a:rPr lang="de-DE" sz="600" b="1" dirty="0" err="1"/>
              <a:t>Effect</a:t>
            </a:r>
            <a:r>
              <a:rPr lang="de-DE" sz="600" dirty="0"/>
              <a:t>: </a:t>
            </a:r>
            <a:r>
              <a:rPr lang="de-DE" sz="600" dirty="0" err="1"/>
              <a:t>Allow</a:t>
            </a:r>
            <a:br>
              <a:rPr lang="de-DE" sz="600" dirty="0"/>
            </a:br>
            <a:r>
              <a:rPr lang="de-DE" sz="600" dirty="0"/>
              <a:t>   </a:t>
            </a:r>
            <a:r>
              <a:rPr lang="de-DE" sz="600" b="1" dirty="0"/>
              <a:t>Action</a:t>
            </a:r>
            <a:r>
              <a:rPr lang="de-DE" sz="600" dirty="0"/>
              <a:t>: </a:t>
            </a:r>
            <a:r>
              <a:rPr lang="de-DE" sz="600" dirty="0" err="1"/>
              <a:t>kms:Decrypt</a:t>
            </a:r>
            <a:br>
              <a:rPr lang="de-DE" sz="600" dirty="0"/>
            </a:br>
            <a:br>
              <a:rPr lang="de-DE" sz="600" dirty="0"/>
            </a:br>
            <a:r>
              <a:rPr lang="de-DE" sz="600" dirty="0"/>
              <a:t>   </a:t>
            </a:r>
            <a:r>
              <a:rPr lang="de-DE" sz="600" b="1" dirty="0" err="1"/>
              <a:t>Resource</a:t>
            </a:r>
            <a:r>
              <a:rPr lang="de-DE" sz="600" dirty="0"/>
              <a:t>: arn:aws:s3:::</a:t>
            </a:r>
            <a:r>
              <a:rPr lang="de-DE" sz="600" dirty="0" err="1"/>
              <a:t>artifactBucket</a:t>
            </a:r>
            <a:r>
              <a:rPr lang="de-DE" sz="600" dirty="0"/>
              <a:t>/*;    </a:t>
            </a:r>
            <a:r>
              <a:rPr lang="de-DE" sz="600" b="1" dirty="0" err="1"/>
              <a:t>Effect</a:t>
            </a:r>
            <a:r>
              <a:rPr lang="de-DE" sz="600" dirty="0"/>
              <a:t>: </a:t>
            </a:r>
            <a:r>
              <a:rPr lang="de-DE" sz="600" dirty="0" err="1"/>
              <a:t>Allow</a:t>
            </a:r>
            <a:br>
              <a:rPr lang="de-DE" sz="600" dirty="0"/>
            </a:br>
            <a:r>
              <a:rPr lang="de-DE" sz="600" dirty="0"/>
              <a:t>   </a:t>
            </a:r>
            <a:r>
              <a:rPr lang="de-DE" sz="600" b="1" dirty="0"/>
              <a:t>Action</a:t>
            </a:r>
            <a:r>
              <a:rPr lang="de-DE" sz="600" dirty="0"/>
              <a:t>: s3:*</a:t>
            </a:r>
            <a:br>
              <a:rPr lang="de-DE" sz="600" dirty="0"/>
            </a:br>
            <a:br>
              <a:rPr lang="de-DE" sz="600" dirty="0"/>
            </a:br>
            <a:r>
              <a:rPr lang="de-DE" sz="600" dirty="0"/>
              <a:t> </a:t>
            </a:r>
            <a:r>
              <a:rPr lang="de-DE" sz="600" b="1" dirty="0" err="1"/>
              <a:t>Resource</a:t>
            </a:r>
            <a:r>
              <a:rPr lang="de-DE" sz="600" dirty="0"/>
              <a:t>: </a:t>
            </a:r>
            <a:br>
              <a:rPr lang="de-DE" sz="600" dirty="0"/>
            </a:br>
            <a:r>
              <a:rPr lang="de-DE" sz="600" dirty="0"/>
              <a:t>       - </a:t>
            </a:r>
            <a:r>
              <a:rPr lang="de-DE" sz="600" dirty="0" err="1"/>
              <a:t>arn:aws:iam</a:t>
            </a:r>
            <a:r>
              <a:rPr lang="de-DE" sz="600" dirty="0"/>
              <a:t>::</a:t>
            </a:r>
            <a:r>
              <a:rPr lang="de-DE" sz="600" b="1" dirty="0">
                <a:solidFill>
                  <a:schemeClr val="accent4">
                    <a:lumMod val="75000"/>
                  </a:schemeClr>
                </a:solidFill>
              </a:rPr>
              <a:t>496106771575</a:t>
            </a:r>
            <a:r>
              <a:rPr lang="de-DE" sz="600" dirty="0"/>
              <a:t>:role/</a:t>
            </a:r>
            <a:r>
              <a:rPr lang="de-DE" sz="600" dirty="0" err="1"/>
              <a:t>cfBasePipeline-CrossAccount-Role</a:t>
            </a:r>
            <a:r>
              <a:rPr lang="de-DE" sz="600" dirty="0"/>
              <a:t> </a:t>
            </a:r>
          </a:p>
          <a:p>
            <a:r>
              <a:rPr lang="de-DE" sz="600" dirty="0"/>
              <a:t>       - </a:t>
            </a:r>
            <a:r>
              <a:rPr lang="de-DE" sz="600" dirty="0" err="1"/>
              <a:t>arn:aws:iam</a:t>
            </a:r>
            <a:r>
              <a:rPr lang="de-DE" sz="600" dirty="0"/>
              <a:t>::</a:t>
            </a:r>
            <a:r>
              <a:rPr lang="de-DE" sz="600" b="1" dirty="0"/>
              <a:t>147376585776</a:t>
            </a:r>
            <a:r>
              <a:rPr lang="de-DE" sz="600" dirty="0"/>
              <a:t>:role/</a:t>
            </a:r>
            <a:r>
              <a:rPr lang="de-DE" sz="600" dirty="0" err="1"/>
              <a:t>cfBasePipeline-Role</a:t>
            </a:r>
            <a:br>
              <a:rPr lang="de-DE" sz="600" dirty="0"/>
            </a:br>
            <a:r>
              <a:rPr lang="de-DE" sz="600" dirty="0"/>
              <a:t> </a:t>
            </a:r>
            <a:r>
              <a:rPr lang="de-DE" sz="600" b="1" dirty="0"/>
              <a:t>Action</a:t>
            </a:r>
            <a:r>
              <a:rPr lang="de-DE" sz="600" dirty="0"/>
              <a:t>: </a:t>
            </a:r>
            <a:r>
              <a:rPr lang="de-DE" sz="600" dirty="0" err="1"/>
              <a:t>sts:AssumeRole</a:t>
            </a:r>
            <a:r>
              <a:rPr lang="de-DE" sz="600" dirty="0"/>
              <a:t>,  </a:t>
            </a:r>
            <a:r>
              <a:rPr lang="de-DE" sz="600" b="1" dirty="0" err="1"/>
              <a:t>Effect</a:t>
            </a:r>
            <a:r>
              <a:rPr lang="de-DE" sz="600" dirty="0"/>
              <a:t>: </a:t>
            </a:r>
            <a:r>
              <a:rPr lang="de-DE" sz="600" dirty="0" err="1"/>
              <a:t>Allow</a:t>
            </a:r>
            <a:br>
              <a:rPr lang="de-DE" sz="600" dirty="0"/>
            </a:br>
            <a:endParaRPr lang="de-DE" sz="600" dirty="0"/>
          </a:p>
        </p:txBody>
      </p:sp>
      <p:cxnSp>
        <p:nvCxnSpPr>
          <p:cNvPr id="65" name="Gerade Verbindung 64">
            <a:extLst>
              <a:ext uri="{FF2B5EF4-FFF2-40B4-BE49-F238E27FC236}">
                <a16:creationId xmlns:a16="http://schemas.microsoft.com/office/drawing/2014/main" id="{D4F4E371-3825-0849-A4DF-F82FCB171B40}"/>
              </a:ext>
            </a:extLst>
          </p:cNvPr>
          <p:cNvCxnSpPr>
            <a:cxnSpLocks/>
          </p:cNvCxnSpPr>
          <p:nvPr/>
        </p:nvCxnSpPr>
        <p:spPr>
          <a:xfrm>
            <a:off x="217639" y="2366590"/>
            <a:ext cx="2453205" cy="0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Gerade Verbindung 65">
            <a:extLst>
              <a:ext uri="{FF2B5EF4-FFF2-40B4-BE49-F238E27FC236}">
                <a16:creationId xmlns:a16="http://schemas.microsoft.com/office/drawing/2014/main" id="{02AEF60F-D373-7346-8276-7CA5D4941F90}"/>
              </a:ext>
            </a:extLst>
          </p:cNvPr>
          <p:cNvCxnSpPr>
            <a:cxnSpLocks/>
          </p:cNvCxnSpPr>
          <p:nvPr/>
        </p:nvCxnSpPr>
        <p:spPr>
          <a:xfrm>
            <a:off x="203854" y="2643249"/>
            <a:ext cx="2426644" cy="0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Gerade Verbindung 66">
            <a:extLst>
              <a:ext uri="{FF2B5EF4-FFF2-40B4-BE49-F238E27FC236}">
                <a16:creationId xmlns:a16="http://schemas.microsoft.com/office/drawing/2014/main" id="{DB0F73FE-A6AD-B74B-AE35-319E0AA1C3CF}"/>
              </a:ext>
            </a:extLst>
          </p:cNvPr>
          <p:cNvCxnSpPr>
            <a:cxnSpLocks/>
          </p:cNvCxnSpPr>
          <p:nvPr/>
        </p:nvCxnSpPr>
        <p:spPr>
          <a:xfrm>
            <a:off x="190068" y="2010213"/>
            <a:ext cx="2426645" cy="0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Gerade Verbindung 67">
            <a:extLst>
              <a:ext uri="{FF2B5EF4-FFF2-40B4-BE49-F238E27FC236}">
                <a16:creationId xmlns:a16="http://schemas.microsoft.com/office/drawing/2014/main" id="{087105F9-A578-014A-BABD-9D19BC135E20}"/>
              </a:ext>
            </a:extLst>
          </p:cNvPr>
          <p:cNvCxnSpPr>
            <a:cxnSpLocks/>
          </p:cNvCxnSpPr>
          <p:nvPr/>
        </p:nvCxnSpPr>
        <p:spPr>
          <a:xfrm>
            <a:off x="190068" y="2907679"/>
            <a:ext cx="2498736" cy="0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hteck 69">
            <a:extLst>
              <a:ext uri="{FF2B5EF4-FFF2-40B4-BE49-F238E27FC236}">
                <a16:creationId xmlns:a16="http://schemas.microsoft.com/office/drawing/2014/main" id="{EF3AA4B4-5F36-7D40-9E0B-6F8B344FB5E2}"/>
              </a:ext>
            </a:extLst>
          </p:cNvPr>
          <p:cNvSpPr/>
          <p:nvPr/>
        </p:nvSpPr>
        <p:spPr>
          <a:xfrm>
            <a:off x="190068" y="1386713"/>
            <a:ext cx="2540473" cy="252299"/>
          </a:xfrm>
          <a:prstGeom prst="rect">
            <a:avLst/>
          </a:prstGeom>
          <a:noFill/>
          <a:ln w="63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71" name="Graphic 8">
            <a:extLst>
              <a:ext uri="{FF2B5EF4-FFF2-40B4-BE49-F238E27FC236}">
                <a16:creationId xmlns:a16="http://schemas.microsoft.com/office/drawing/2014/main" id="{D77B6E8C-9B8A-8147-BB3D-AB22EE8C4BD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255116" y="2484312"/>
            <a:ext cx="148465" cy="148465"/>
          </a:xfrm>
          <a:prstGeom prst="rect">
            <a:avLst/>
          </a:prstGeom>
        </p:spPr>
      </p:pic>
      <p:sp>
        <p:nvSpPr>
          <p:cNvPr id="72" name="Textfeld 71">
            <a:extLst>
              <a:ext uri="{FF2B5EF4-FFF2-40B4-BE49-F238E27FC236}">
                <a16:creationId xmlns:a16="http://schemas.microsoft.com/office/drawing/2014/main" id="{C0E4A9A1-8D82-7342-B093-98A1C8B5C81C}"/>
              </a:ext>
            </a:extLst>
          </p:cNvPr>
          <p:cNvSpPr txBox="1"/>
          <p:nvPr/>
        </p:nvSpPr>
        <p:spPr>
          <a:xfrm>
            <a:off x="2235306" y="2527781"/>
            <a:ext cx="33655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" dirty="0">
                <a:solidFill>
                  <a:srgbClr val="C00000"/>
                </a:solidFill>
              </a:rPr>
              <a:t>CMK</a:t>
            </a:r>
          </a:p>
        </p:txBody>
      </p:sp>
      <p:pic>
        <p:nvPicPr>
          <p:cNvPr id="73" name="Graphic 67">
            <a:extLst>
              <a:ext uri="{FF2B5EF4-FFF2-40B4-BE49-F238E27FC236}">
                <a16:creationId xmlns:a16="http://schemas.microsoft.com/office/drawing/2014/main" id="{D784E81F-D654-9B43-9505-9BEF68A9180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257411" y="2737177"/>
            <a:ext cx="114994" cy="114994"/>
          </a:xfrm>
          <a:prstGeom prst="rect">
            <a:avLst/>
          </a:prstGeom>
        </p:spPr>
      </p:pic>
      <p:sp>
        <p:nvSpPr>
          <p:cNvPr id="74" name="Textfeld 73">
            <a:extLst>
              <a:ext uri="{FF2B5EF4-FFF2-40B4-BE49-F238E27FC236}">
                <a16:creationId xmlns:a16="http://schemas.microsoft.com/office/drawing/2014/main" id="{F0850A93-5F86-0845-A46C-51660CABA909}"/>
              </a:ext>
            </a:extLst>
          </p:cNvPr>
          <p:cNvSpPr txBox="1"/>
          <p:nvPr/>
        </p:nvSpPr>
        <p:spPr>
          <a:xfrm>
            <a:off x="2280163" y="2759886"/>
            <a:ext cx="33655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" dirty="0" err="1">
                <a:solidFill>
                  <a:schemeClr val="accent6">
                    <a:lumMod val="75000"/>
                  </a:schemeClr>
                </a:solidFill>
              </a:rPr>
              <a:t>Bucket</a:t>
            </a:r>
            <a:endParaRPr lang="de-DE" sz="400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75" name="Graphic 23">
            <a:extLst>
              <a:ext uri="{FF2B5EF4-FFF2-40B4-BE49-F238E27FC236}">
                <a16:creationId xmlns:a16="http://schemas.microsoft.com/office/drawing/2014/main" id="{65F0C218-0F4D-2042-9C1D-A77DBC1DA919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2147820" y="3232533"/>
            <a:ext cx="181549" cy="181549"/>
          </a:xfrm>
          <a:prstGeom prst="rect">
            <a:avLst/>
          </a:prstGeom>
        </p:spPr>
      </p:pic>
      <p:sp>
        <p:nvSpPr>
          <p:cNvPr id="76" name="Textfeld 75">
            <a:extLst>
              <a:ext uri="{FF2B5EF4-FFF2-40B4-BE49-F238E27FC236}">
                <a16:creationId xmlns:a16="http://schemas.microsoft.com/office/drawing/2014/main" id="{A4E40FDF-5361-A248-8FFC-37CF10525901}"/>
              </a:ext>
            </a:extLst>
          </p:cNvPr>
          <p:cNvSpPr txBox="1"/>
          <p:nvPr/>
        </p:nvSpPr>
        <p:spPr>
          <a:xfrm>
            <a:off x="2234079" y="3239418"/>
            <a:ext cx="38129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00" dirty="0">
                <a:solidFill>
                  <a:srgbClr val="FF2F92"/>
                </a:solidFill>
              </a:rPr>
              <a:t>Cross</a:t>
            </a:r>
            <a:br>
              <a:rPr lang="de-DE" sz="400" dirty="0">
                <a:solidFill>
                  <a:srgbClr val="FF2F92"/>
                </a:solidFill>
              </a:rPr>
            </a:br>
            <a:r>
              <a:rPr lang="de-DE" sz="400" dirty="0">
                <a:solidFill>
                  <a:srgbClr val="FF2F92"/>
                </a:solidFill>
              </a:rPr>
              <a:t>Account</a:t>
            </a:r>
          </a:p>
        </p:txBody>
      </p:sp>
      <p:sp>
        <p:nvSpPr>
          <p:cNvPr id="77" name="Textfeld 76">
            <a:extLst>
              <a:ext uri="{FF2B5EF4-FFF2-40B4-BE49-F238E27FC236}">
                <a16:creationId xmlns:a16="http://schemas.microsoft.com/office/drawing/2014/main" id="{78201937-E917-784A-B3C0-2656ADA26440}"/>
              </a:ext>
            </a:extLst>
          </p:cNvPr>
          <p:cNvSpPr txBox="1"/>
          <p:nvPr/>
        </p:nvSpPr>
        <p:spPr>
          <a:xfrm>
            <a:off x="11540383" y="3977885"/>
            <a:ext cx="33655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" dirty="0">
                <a:solidFill>
                  <a:srgbClr val="C00000"/>
                </a:solidFill>
              </a:rPr>
              <a:t>CMK</a:t>
            </a:r>
          </a:p>
        </p:txBody>
      </p:sp>
      <p:pic>
        <p:nvPicPr>
          <p:cNvPr id="78" name="Graphic 8">
            <a:extLst>
              <a:ext uri="{FF2B5EF4-FFF2-40B4-BE49-F238E27FC236}">
                <a16:creationId xmlns:a16="http://schemas.microsoft.com/office/drawing/2014/main" id="{AB01FC9C-0E41-0441-9247-98BF2D4E071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563003" y="3942624"/>
            <a:ext cx="129403" cy="129403"/>
          </a:xfrm>
          <a:prstGeom prst="rect">
            <a:avLst/>
          </a:prstGeom>
        </p:spPr>
      </p:pic>
      <p:cxnSp>
        <p:nvCxnSpPr>
          <p:cNvPr id="79" name="Gerade Verbindung 78">
            <a:extLst>
              <a:ext uri="{FF2B5EF4-FFF2-40B4-BE49-F238E27FC236}">
                <a16:creationId xmlns:a16="http://schemas.microsoft.com/office/drawing/2014/main" id="{22CFC823-0656-314C-A5E8-79778D4E0EC7}"/>
              </a:ext>
            </a:extLst>
          </p:cNvPr>
          <p:cNvCxnSpPr>
            <a:cxnSpLocks/>
          </p:cNvCxnSpPr>
          <p:nvPr/>
        </p:nvCxnSpPr>
        <p:spPr>
          <a:xfrm>
            <a:off x="10382624" y="3937837"/>
            <a:ext cx="1638218" cy="0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5" name="Grafik 84">
            <a:extLst>
              <a:ext uri="{FF2B5EF4-FFF2-40B4-BE49-F238E27FC236}">
                <a16:creationId xmlns:a16="http://schemas.microsoft.com/office/drawing/2014/main" id="{1AB61D62-EA97-9742-9753-75E2A9D751C4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435536" y="3636959"/>
            <a:ext cx="154885" cy="154885"/>
          </a:xfrm>
          <a:prstGeom prst="rect">
            <a:avLst/>
          </a:prstGeom>
        </p:spPr>
      </p:pic>
      <p:sp>
        <p:nvSpPr>
          <p:cNvPr id="86" name="Textfeld 85">
            <a:extLst>
              <a:ext uri="{FF2B5EF4-FFF2-40B4-BE49-F238E27FC236}">
                <a16:creationId xmlns:a16="http://schemas.microsoft.com/office/drawing/2014/main" id="{939FA78E-7800-434D-A45E-65425B19D693}"/>
              </a:ext>
            </a:extLst>
          </p:cNvPr>
          <p:cNvSpPr txBox="1"/>
          <p:nvPr/>
        </p:nvSpPr>
        <p:spPr>
          <a:xfrm>
            <a:off x="11491987" y="3657229"/>
            <a:ext cx="229456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" dirty="0">
                <a:solidFill>
                  <a:schemeClr val="accent6">
                    <a:lumMod val="75000"/>
                  </a:schemeClr>
                </a:solidFill>
              </a:rPr>
              <a:t>Cf</a:t>
            </a:r>
          </a:p>
        </p:txBody>
      </p:sp>
      <p:pic>
        <p:nvPicPr>
          <p:cNvPr id="87" name="Graphic 67">
            <a:extLst>
              <a:ext uri="{FF2B5EF4-FFF2-40B4-BE49-F238E27FC236}">
                <a16:creationId xmlns:a16="http://schemas.microsoft.com/office/drawing/2014/main" id="{4A57E114-5296-3045-820D-1CB0443D260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468599" y="3792488"/>
            <a:ext cx="114994" cy="114994"/>
          </a:xfrm>
          <a:prstGeom prst="rect">
            <a:avLst/>
          </a:prstGeom>
        </p:spPr>
      </p:pic>
      <p:sp>
        <p:nvSpPr>
          <p:cNvPr id="88" name="Textfeld 87">
            <a:extLst>
              <a:ext uri="{FF2B5EF4-FFF2-40B4-BE49-F238E27FC236}">
                <a16:creationId xmlns:a16="http://schemas.microsoft.com/office/drawing/2014/main" id="{46D12240-AAF1-2245-A823-399AF2C8106C}"/>
              </a:ext>
            </a:extLst>
          </p:cNvPr>
          <p:cNvSpPr txBox="1"/>
          <p:nvPr/>
        </p:nvSpPr>
        <p:spPr>
          <a:xfrm>
            <a:off x="11498456" y="3804356"/>
            <a:ext cx="33655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" dirty="0" err="1">
                <a:solidFill>
                  <a:schemeClr val="accent6">
                    <a:lumMod val="75000"/>
                  </a:schemeClr>
                </a:solidFill>
              </a:rPr>
              <a:t>Bucket</a:t>
            </a:r>
            <a:endParaRPr lang="de-DE" sz="400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89" name="Grafik 88">
            <a:extLst>
              <a:ext uri="{FF2B5EF4-FFF2-40B4-BE49-F238E27FC236}">
                <a16:creationId xmlns:a16="http://schemas.microsoft.com/office/drawing/2014/main" id="{0499E2B7-291A-284D-9F3C-042078045AF3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1753454" y="3661313"/>
            <a:ext cx="110547" cy="110547"/>
          </a:xfrm>
          <a:prstGeom prst="rect">
            <a:avLst/>
          </a:prstGeom>
        </p:spPr>
      </p:pic>
      <p:sp>
        <p:nvSpPr>
          <p:cNvPr id="90" name="Textfeld 89">
            <a:extLst>
              <a:ext uri="{FF2B5EF4-FFF2-40B4-BE49-F238E27FC236}">
                <a16:creationId xmlns:a16="http://schemas.microsoft.com/office/drawing/2014/main" id="{11AF8693-9DB1-8245-8429-8CA0170B5AA4}"/>
              </a:ext>
            </a:extLst>
          </p:cNvPr>
          <p:cNvSpPr txBox="1"/>
          <p:nvPr/>
        </p:nvSpPr>
        <p:spPr>
          <a:xfrm>
            <a:off x="11725499" y="3672806"/>
            <a:ext cx="370266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" dirty="0" err="1">
                <a:solidFill>
                  <a:schemeClr val="accent6">
                    <a:lumMod val="75000"/>
                  </a:schemeClr>
                </a:solidFill>
              </a:rPr>
              <a:t>passRole</a:t>
            </a:r>
            <a:endParaRPr lang="de-DE" sz="400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91" name="Graphic 54">
            <a:extLst>
              <a:ext uri="{FF2B5EF4-FFF2-40B4-BE49-F238E27FC236}">
                <a16:creationId xmlns:a16="http://schemas.microsoft.com/office/drawing/2014/main" id="{F7D527DF-917A-8D4A-BC50-6B8DE88C923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418061" y="4852403"/>
            <a:ext cx="229636" cy="229636"/>
          </a:xfrm>
          <a:prstGeom prst="rect">
            <a:avLst/>
          </a:prstGeom>
        </p:spPr>
      </p:pic>
      <p:sp>
        <p:nvSpPr>
          <p:cNvPr id="92" name="Textfeld 91">
            <a:extLst>
              <a:ext uri="{FF2B5EF4-FFF2-40B4-BE49-F238E27FC236}">
                <a16:creationId xmlns:a16="http://schemas.microsoft.com/office/drawing/2014/main" id="{8F0BCADA-F55A-334B-8735-127602346959}"/>
              </a:ext>
            </a:extLst>
          </p:cNvPr>
          <p:cNvSpPr txBox="1"/>
          <p:nvPr/>
        </p:nvSpPr>
        <p:spPr>
          <a:xfrm>
            <a:off x="10604652" y="4877317"/>
            <a:ext cx="129936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600" b="1" dirty="0" err="1">
                <a:solidFill>
                  <a:srgbClr val="C00000"/>
                </a:solidFill>
              </a:rPr>
              <a:t>cloudformationdeployer-role</a:t>
            </a:r>
            <a:endParaRPr lang="de-DE" sz="600" b="1" dirty="0">
              <a:solidFill>
                <a:srgbClr val="C00000"/>
              </a:solidFill>
            </a:endParaRPr>
          </a:p>
        </p:txBody>
      </p:sp>
      <p:sp>
        <p:nvSpPr>
          <p:cNvPr id="93" name="Rechteck 92">
            <a:extLst>
              <a:ext uri="{FF2B5EF4-FFF2-40B4-BE49-F238E27FC236}">
                <a16:creationId xmlns:a16="http://schemas.microsoft.com/office/drawing/2014/main" id="{385124A2-C1B2-F84A-A7EB-74486984C9BC}"/>
              </a:ext>
            </a:extLst>
          </p:cNvPr>
          <p:cNvSpPr/>
          <p:nvPr/>
        </p:nvSpPr>
        <p:spPr>
          <a:xfrm>
            <a:off x="10379293" y="4856477"/>
            <a:ext cx="1644418" cy="218984"/>
          </a:xfrm>
          <a:prstGeom prst="rect">
            <a:avLst/>
          </a:prstGeom>
          <a:noFill/>
          <a:ln w="63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4" name="Textfeld 93">
            <a:extLst>
              <a:ext uri="{FF2B5EF4-FFF2-40B4-BE49-F238E27FC236}">
                <a16:creationId xmlns:a16="http://schemas.microsoft.com/office/drawing/2014/main" id="{784412F7-417B-224F-807B-9E84AB55EB9F}"/>
              </a:ext>
            </a:extLst>
          </p:cNvPr>
          <p:cNvSpPr txBox="1"/>
          <p:nvPr/>
        </p:nvSpPr>
        <p:spPr>
          <a:xfrm>
            <a:off x="10381417" y="5072855"/>
            <a:ext cx="1642103" cy="1080000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de-DE" sz="400" b="1" dirty="0" err="1"/>
              <a:t>TrustedRelationship</a:t>
            </a:r>
            <a:r>
              <a:rPr lang="de-DE" sz="400" dirty="0"/>
              <a:t>:  </a:t>
            </a:r>
            <a:br>
              <a:rPr lang="de-DE" sz="400" dirty="0"/>
            </a:br>
            <a:r>
              <a:rPr lang="de-DE" sz="400" dirty="0"/>
              <a:t>   </a:t>
            </a:r>
            <a:r>
              <a:rPr lang="de-DE" sz="400" dirty="0" err="1"/>
              <a:t>Principal</a:t>
            </a:r>
            <a:r>
              <a:rPr lang="de-DE" sz="400" dirty="0"/>
              <a:t>  </a:t>
            </a:r>
            <a:r>
              <a:rPr lang="de-DE" sz="400" dirty="0">
                <a:sym typeface="Wingdings" pitchFamily="2" charset="2"/>
              </a:rPr>
              <a:t>=&gt;  </a:t>
            </a:r>
            <a:r>
              <a:rPr lang="de-DE" sz="400" dirty="0" err="1">
                <a:sym typeface="Wingdings" pitchFamily="2" charset="2"/>
              </a:rPr>
              <a:t>Servce</a:t>
            </a:r>
            <a:r>
              <a:rPr lang="de-DE" sz="400" dirty="0">
                <a:sym typeface="Wingdings" pitchFamily="2" charset="2"/>
              </a:rPr>
              <a:t>  =&gt;  </a:t>
            </a:r>
            <a:r>
              <a:rPr lang="de-DE" sz="400" b="1" dirty="0" err="1"/>
              <a:t>cloudformation.amazonaws.com</a:t>
            </a:r>
            <a:br>
              <a:rPr lang="de-DE" sz="400" dirty="0"/>
            </a:br>
            <a:r>
              <a:rPr lang="de-DE" sz="400" dirty="0"/>
              <a:t>   Action      </a:t>
            </a:r>
            <a:r>
              <a:rPr lang="de-DE" sz="400" dirty="0">
                <a:sym typeface="Wingdings" pitchFamily="2" charset="2"/>
              </a:rPr>
              <a:t>=&gt;  </a:t>
            </a:r>
            <a:r>
              <a:rPr lang="de-DE" sz="400" dirty="0" err="1">
                <a:sym typeface="Wingdings" pitchFamily="2" charset="2"/>
              </a:rPr>
              <a:t>sts:AssumeRole</a:t>
            </a:r>
            <a:br>
              <a:rPr lang="de-DE" sz="400" dirty="0"/>
            </a:br>
            <a:br>
              <a:rPr lang="de-DE" sz="400" dirty="0"/>
            </a:br>
            <a:r>
              <a:rPr lang="de-DE" sz="400" b="1" dirty="0" err="1"/>
              <a:t>Policies</a:t>
            </a:r>
            <a:r>
              <a:rPr lang="de-DE" sz="400" dirty="0"/>
              <a:t>:</a:t>
            </a:r>
            <a:br>
              <a:rPr lang="de-DE" sz="400" dirty="0"/>
            </a:br>
            <a:endParaRPr lang="de-DE" sz="400" dirty="0"/>
          </a:p>
          <a:p>
            <a:r>
              <a:rPr lang="de-DE" sz="400" b="1" dirty="0"/>
              <a:t>   </a:t>
            </a:r>
            <a:r>
              <a:rPr lang="de-DE" sz="400" b="1" dirty="0" err="1"/>
              <a:t>Resource</a:t>
            </a:r>
            <a:r>
              <a:rPr lang="de-DE" sz="400" dirty="0"/>
              <a:t>: *;   </a:t>
            </a:r>
            <a:r>
              <a:rPr lang="de-DE" sz="400" b="1" dirty="0" err="1"/>
              <a:t>Effect</a:t>
            </a:r>
            <a:r>
              <a:rPr lang="de-DE" sz="400" dirty="0"/>
              <a:t>: </a:t>
            </a:r>
            <a:r>
              <a:rPr lang="de-DE" sz="400" dirty="0" err="1"/>
              <a:t>Allow</a:t>
            </a:r>
            <a:r>
              <a:rPr lang="de-DE" sz="400" dirty="0"/>
              <a:t>   </a:t>
            </a:r>
            <a:br>
              <a:rPr lang="de-DE" sz="400" dirty="0"/>
            </a:br>
            <a:r>
              <a:rPr lang="de-DE" sz="400" dirty="0"/>
              <a:t>   </a:t>
            </a:r>
            <a:r>
              <a:rPr lang="de-DE" sz="400" b="1" dirty="0"/>
              <a:t>Action</a:t>
            </a:r>
            <a:r>
              <a:rPr lang="de-DE" sz="400" dirty="0"/>
              <a:t>: </a:t>
            </a:r>
            <a:r>
              <a:rPr lang="de-DE" sz="400" dirty="0" err="1"/>
              <a:t>cloudformation</a:t>
            </a:r>
            <a:r>
              <a:rPr lang="de-DE" sz="400" dirty="0"/>
              <a:t>:*,  s3:*, </a:t>
            </a:r>
            <a:r>
              <a:rPr lang="de-DE" sz="400" dirty="0" err="1"/>
              <a:t>iam:PassRole</a:t>
            </a:r>
            <a:r>
              <a:rPr lang="de-DE" sz="400" dirty="0"/>
              <a:t>, ec2:*, </a:t>
            </a:r>
            <a:r>
              <a:rPr lang="de-DE" sz="400" dirty="0" err="1"/>
              <a:t>ecs</a:t>
            </a:r>
            <a:r>
              <a:rPr lang="de-DE" sz="400" dirty="0"/>
              <a:t>:*,       </a:t>
            </a:r>
            <a:r>
              <a:rPr lang="de-DE" sz="400" dirty="0" err="1"/>
              <a:t>dynamodb</a:t>
            </a:r>
            <a:r>
              <a:rPr lang="de-DE" sz="400" dirty="0"/>
              <a:t>:*, </a:t>
            </a:r>
            <a:r>
              <a:rPr lang="de-DE" sz="400" dirty="0" err="1"/>
              <a:t>elasticLoadBalancing</a:t>
            </a:r>
            <a:r>
              <a:rPr lang="de-DE" sz="400" dirty="0"/>
              <a:t>:*, </a:t>
            </a:r>
            <a:r>
              <a:rPr lang="de-DE" sz="400" dirty="0" err="1"/>
              <a:t>iam:createServiceLinkedRole</a:t>
            </a:r>
            <a:r>
              <a:rPr lang="de-DE" sz="400" dirty="0"/>
              <a:t>,</a:t>
            </a:r>
            <a:br>
              <a:rPr lang="de-DE" sz="400" dirty="0"/>
            </a:br>
            <a:r>
              <a:rPr lang="de-DE" sz="400" dirty="0" err="1"/>
              <a:t>ecr</a:t>
            </a:r>
            <a:r>
              <a:rPr lang="de-DE" sz="400" dirty="0"/>
              <a:t>:*, </a:t>
            </a:r>
            <a:r>
              <a:rPr lang="de-DE" sz="400" dirty="0" err="1"/>
              <a:t>iam</a:t>
            </a:r>
            <a:r>
              <a:rPr lang="de-DE" sz="400" dirty="0"/>
              <a:t>:*</a:t>
            </a:r>
            <a:br>
              <a:rPr lang="de-DE" sz="400" dirty="0"/>
            </a:br>
            <a:br>
              <a:rPr lang="de-DE" sz="400" dirty="0"/>
            </a:br>
            <a:br>
              <a:rPr lang="de-DE" sz="400" dirty="0"/>
            </a:br>
            <a:r>
              <a:rPr lang="de-DE" sz="400" dirty="0"/>
              <a:t> </a:t>
            </a:r>
            <a:r>
              <a:rPr lang="de-DE" sz="400" b="1" dirty="0" err="1"/>
              <a:t>Effect</a:t>
            </a:r>
            <a:r>
              <a:rPr lang="de-DE" sz="400" dirty="0"/>
              <a:t>: </a:t>
            </a:r>
            <a:r>
              <a:rPr lang="de-DE" sz="400" dirty="0" err="1"/>
              <a:t>Allow</a:t>
            </a:r>
            <a:r>
              <a:rPr lang="de-DE" sz="400" dirty="0"/>
              <a:t>   </a:t>
            </a:r>
            <a:r>
              <a:rPr lang="de-DE" sz="400" b="1" dirty="0"/>
              <a:t>Action</a:t>
            </a:r>
            <a:r>
              <a:rPr lang="de-DE" sz="400" dirty="0"/>
              <a:t>: s3:*</a:t>
            </a:r>
            <a:br>
              <a:rPr lang="de-DE" sz="400" dirty="0"/>
            </a:br>
            <a:r>
              <a:rPr lang="de-DE" sz="400" b="1" dirty="0"/>
              <a:t> </a:t>
            </a:r>
            <a:r>
              <a:rPr lang="de-DE" sz="400" b="1" dirty="0" err="1"/>
              <a:t>Resource</a:t>
            </a:r>
            <a:r>
              <a:rPr lang="de-DE" sz="400" b="1" dirty="0"/>
              <a:t>:</a:t>
            </a:r>
            <a:br>
              <a:rPr lang="de-DE" sz="400" b="1" dirty="0"/>
            </a:br>
            <a:r>
              <a:rPr lang="de-DE" sz="400" b="1" dirty="0"/>
              <a:t>   </a:t>
            </a:r>
            <a:r>
              <a:rPr lang="de-DE" sz="400" dirty="0"/>
              <a:t>arn:aws:s3:::</a:t>
            </a:r>
            <a:r>
              <a:rPr lang="de-DE" sz="400" dirty="0" err="1"/>
              <a:t>artifactbucket</a:t>
            </a:r>
            <a:r>
              <a:rPr lang="de-DE" sz="400" dirty="0"/>
              <a:t>-</a:t>
            </a:r>
            <a:r>
              <a:rPr lang="de-DE" sz="400" dirty="0" err="1"/>
              <a:t>smartoffice</a:t>
            </a:r>
            <a:r>
              <a:rPr lang="de-DE" sz="400" dirty="0"/>
              <a:t>-cf-</a:t>
            </a:r>
            <a:r>
              <a:rPr lang="de-DE" sz="400" dirty="0" err="1"/>
              <a:t>sourcecode</a:t>
            </a:r>
            <a:r>
              <a:rPr lang="de-DE" sz="400" dirty="0"/>
              <a:t>,   </a:t>
            </a:r>
            <a:br>
              <a:rPr lang="de-DE" sz="400" dirty="0"/>
            </a:br>
            <a:r>
              <a:rPr lang="de-DE" sz="400" dirty="0"/>
              <a:t>   arn:aws:s3:::</a:t>
            </a:r>
            <a:r>
              <a:rPr lang="de-DE" sz="400" dirty="0" err="1"/>
              <a:t>artifactbucket</a:t>
            </a:r>
            <a:r>
              <a:rPr lang="de-DE" sz="400" dirty="0"/>
              <a:t>-</a:t>
            </a:r>
            <a:r>
              <a:rPr lang="de-DE" sz="400" dirty="0" err="1"/>
              <a:t>smartoffice</a:t>
            </a:r>
            <a:r>
              <a:rPr lang="de-DE" sz="400" dirty="0"/>
              <a:t>-cf-</a:t>
            </a:r>
            <a:r>
              <a:rPr lang="de-DE" sz="400" dirty="0" err="1"/>
              <a:t>sourcecode</a:t>
            </a:r>
            <a:r>
              <a:rPr lang="de-DE" sz="400" dirty="0"/>
              <a:t>/*;   </a:t>
            </a:r>
            <a:br>
              <a:rPr lang="de-DE" sz="400" dirty="0"/>
            </a:br>
            <a:br>
              <a:rPr lang="de-DE" sz="400" dirty="0"/>
            </a:br>
            <a:r>
              <a:rPr lang="de-DE" sz="400" dirty="0"/>
              <a:t>   </a:t>
            </a:r>
            <a:br>
              <a:rPr lang="de-DE" sz="400" dirty="0"/>
            </a:br>
            <a:r>
              <a:rPr lang="de-DE" sz="400" dirty="0"/>
              <a:t>                     </a:t>
            </a:r>
          </a:p>
        </p:txBody>
      </p:sp>
      <p:cxnSp>
        <p:nvCxnSpPr>
          <p:cNvPr id="98" name="Gerade Verbindung 97">
            <a:extLst>
              <a:ext uri="{FF2B5EF4-FFF2-40B4-BE49-F238E27FC236}">
                <a16:creationId xmlns:a16="http://schemas.microsoft.com/office/drawing/2014/main" id="{E03B20A9-E2A5-A242-AFC1-B6BBCC61A73A}"/>
              </a:ext>
            </a:extLst>
          </p:cNvPr>
          <p:cNvCxnSpPr>
            <a:cxnSpLocks/>
          </p:cNvCxnSpPr>
          <p:nvPr/>
        </p:nvCxnSpPr>
        <p:spPr>
          <a:xfrm>
            <a:off x="10379293" y="5343766"/>
            <a:ext cx="1638218" cy="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Gerade Verbindung 106">
            <a:extLst>
              <a:ext uri="{FF2B5EF4-FFF2-40B4-BE49-F238E27FC236}">
                <a16:creationId xmlns:a16="http://schemas.microsoft.com/office/drawing/2014/main" id="{195658B1-7F71-7F4C-AA00-1BFBC9F862A3}"/>
              </a:ext>
            </a:extLst>
          </p:cNvPr>
          <p:cNvCxnSpPr>
            <a:cxnSpLocks/>
          </p:cNvCxnSpPr>
          <p:nvPr/>
        </p:nvCxnSpPr>
        <p:spPr>
          <a:xfrm>
            <a:off x="10382624" y="5777322"/>
            <a:ext cx="1638218" cy="0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8" name="Graphic 67">
            <a:extLst>
              <a:ext uri="{FF2B5EF4-FFF2-40B4-BE49-F238E27FC236}">
                <a16:creationId xmlns:a16="http://schemas.microsoft.com/office/drawing/2014/main" id="{3D4287C3-D9E5-1B40-90DE-CDA72E58A6D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696635" y="5895190"/>
            <a:ext cx="114994" cy="114994"/>
          </a:xfrm>
          <a:prstGeom prst="rect">
            <a:avLst/>
          </a:prstGeom>
        </p:spPr>
      </p:pic>
      <p:sp>
        <p:nvSpPr>
          <p:cNvPr id="109" name="Textfeld 108">
            <a:extLst>
              <a:ext uri="{FF2B5EF4-FFF2-40B4-BE49-F238E27FC236}">
                <a16:creationId xmlns:a16="http://schemas.microsoft.com/office/drawing/2014/main" id="{621128ED-81B2-AA4E-87C7-026ACBE68F5E}"/>
              </a:ext>
            </a:extLst>
          </p:cNvPr>
          <p:cNvSpPr txBox="1"/>
          <p:nvPr/>
        </p:nvSpPr>
        <p:spPr>
          <a:xfrm>
            <a:off x="11738653" y="5920206"/>
            <a:ext cx="339904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" dirty="0" err="1">
                <a:solidFill>
                  <a:schemeClr val="accent6">
                    <a:lumMod val="75000"/>
                  </a:schemeClr>
                </a:solidFill>
              </a:rPr>
              <a:t>Bucket</a:t>
            </a:r>
            <a:endParaRPr lang="de-DE" sz="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10" name="Textfeld 109">
            <a:extLst>
              <a:ext uri="{FF2B5EF4-FFF2-40B4-BE49-F238E27FC236}">
                <a16:creationId xmlns:a16="http://schemas.microsoft.com/office/drawing/2014/main" id="{611BE7A6-49DB-1547-B2CE-5F09BEF81307}"/>
              </a:ext>
            </a:extLst>
          </p:cNvPr>
          <p:cNvSpPr txBox="1"/>
          <p:nvPr/>
        </p:nvSpPr>
        <p:spPr>
          <a:xfrm>
            <a:off x="395708" y="1436036"/>
            <a:ext cx="177758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600" b="1" dirty="0" err="1">
                <a:solidFill>
                  <a:srgbClr val="C00000"/>
                </a:solidFill>
              </a:rPr>
              <a:t>cfBasePipeline-Role</a:t>
            </a:r>
            <a:endParaRPr lang="de-DE" sz="600" b="1" dirty="0">
              <a:solidFill>
                <a:srgbClr val="C00000"/>
              </a:solidFill>
            </a:endParaRPr>
          </a:p>
        </p:txBody>
      </p:sp>
      <p:cxnSp>
        <p:nvCxnSpPr>
          <p:cNvPr id="111" name="Gerade Verbindung 110">
            <a:extLst>
              <a:ext uri="{FF2B5EF4-FFF2-40B4-BE49-F238E27FC236}">
                <a16:creationId xmlns:a16="http://schemas.microsoft.com/office/drawing/2014/main" id="{C425209D-04FC-9140-96EC-94819A7FC852}"/>
              </a:ext>
            </a:extLst>
          </p:cNvPr>
          <p:cNvCxnSpPr>
            <a:cxnSpLocks/>
          </p:cNvCxnSpPr>
          <p:nvPr/>
        </p:nvCxnSpPr>
        <p:spPr>
          <a:xfrm flipV="1">
            <a:off x="261593" y="6099986"/>
            <a:ext cx="1571853" cy="2406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4" name="Grafik 113">
            <a:extLst>
              <a:ext uri="{FF2B5EF4-FFF2-40B4-BE49-F238E27FC236}">
                <a16:creationId xmlns:a16="http://schemas.microsoft.com/office/drawing/2014/main" id="{9C145B8C-BAAF-8442-8FEB-EEAB66CF47ED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7695134" y="963578"/>
            <a:ext cx="576709" cy="191881"/>
          </a:xfrm>
          <a:prstGeom prst="rect">
            <a:avLst/>
          </a:prstGeom>
        </p:spPr>
      </p:pic>
      <p:sp>
        <p:nvSpPr>
          <p:cNvPr id="115" name="Wolke 114">
            <a:extLst>
              <a:ext uri="{FF2B5EF4-FFF2-40B4-BE49-F238E27FC236}">
                <a16:creationId xmlns:a16="http://schemas.microsoft.com/office/drawing/2014/main" id="{F2C971A7-3980-FB4D-BC85-B210F40CF6F1}"/>
              </a:ext>
            </a:extLst>
          </p:cNvPr>
          <p:cNvSpPr/>
          <p:nvPr/>
        </p:nvSpPr>
        <p:spPr>
          <a:xfrm rot="287382">
            <a:off x="7482535" y="739357"/>
            <a:ext cx="1094686" cy="701743"/>
          </a:xfrm>
          <a:prstGeom prst="cloud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16" name="Gerade Verbindung mit Pfeil 115">
            <a:extLst>
              <a:ext uri="{FF2B5EF4-FFF2-40B4-BE49-F238E27FC236}">
                <a16:creationId xmlns:a16="http://schemas.microsoft.com/office/drawing/2014/main" id="{F574D6F6-5B38-F64C-83A9-94AE82FE48F5}"/>
              </a:ext>
            </a:extLst>
          </p:cNvPr>
          <p:cNvCxnSpPr>
            <a:cxnSpLocks/>
          </p:cNvCxnSpPr>
          <p:nvPr/>
        </p:nvCxnSpPr>
        <p:spPr>
          <a:xfrm flipV="1">
            <a:off x="6041871" y="1245454"/>
            <a:ext cx="1736121" cy="15784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Gerade Verbindung mit Pfeil 121">
            <a:extLst>
              <a:ext uri="{FF2B5EF4-FFF2-40B4-BE49-F238E27FC236}">
                <a16:creationId xmlns:a16="http://schemas.microsoft.com/office/drawing/2014/main" id="{EA311E22-E873-F74D-90DF-49A01D7BF60B}"/>
              </a:ext>
            </a:extLst>
          </p:cNvPr>
          <p:cNvCxnSpPr>
            <a:cxnSpLocks/>
            <a:endCxn id="37" idx="1"/>
          </p:cNvCxnSpPr>
          <p:nvPr/>
        </p:nvCxnSpPr>
        <p:spPr>
          <a:xfrm flipV="1">
            <a:off x="2799834" y="1876593"/>
            <a:ext cx="1271974" cy="117844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Gerade Verbindung mit Pfeil 135">
            <a:extLst>
              <a:ext uri="{FF2B5EF4-FFF2-40B4-BE49-F238E27FC236}">
                <a16:creationId xmlns:a16="http://schemas.microsoft.com/office/drawing/2014/main" id="{2F857D42-4037-4347-AEFF-FCF35FBA56BC}"/>
              </a:ext>
            </a:extLst>
          </p:cNvPr>
          <p:cNvCxnSpPr>
            <a:cxnSpLocks/>
            <a:endCxn id="94" idx="1"/>
          </p:cNvCxnSpPr>
          <p:nvPr/>
        </p:nvCxnSpPr>
        <p:spPr>
          <a:xfrm>
            <a:off x="5651500" y="4167933"/>
            <a:ext cx="4729917" cy="1444922"/>
          </a:xfrm>
          <a:prstGeom prst="straightConnector1">
            <a:avLst/>
          </a:prstGeom>
          <a:ln>
            <a:solidFill>
              <a:schemeClr val="accent6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Gerade Verbindung mit Pfeil 136">
            <a:extLst>
              <a:ext uri="{FF2B5EF4-FFF2-40B4-BE49-F238E27FC236}">
                <a16:creationId xmlns:a16="http://schemas.microsoft.com/office/drawing/2014/main" id="{8749B07E-A5CF-804D-96C8-EBA76F0DC45D}"/>
              </a:ext>
            </a:extLst>
          </p:cNvPr>
          <p:cNvCxnSpPr>
            <a:cxnSpLocks/>
            <a:endCxn id="94" idx="1"/>
          </p:cNvCxnSpPr>
          <p:nvPr/>
        </p:nvCxnSpPr>
        <p:spPr>
          <a:xfrm>
            <a:off x="5651500" y="4710584"/>
            <a:ext cx="4729917" cy="902271"/>
          </a:xfrm>
          <a:prstGeom prst="straightConnector1">
            <a:avLst/>
          </a:prstGeom>
          <a:ln>
            <a:solidFill>
              <a:schemeClr val="accent6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Gerade Verbindung mit Pfeil 138">
            <a:extLst>
              <a:ext uri="{FF2B5EF4-FFF2-40B4-BE49-F238E27FC236}">
                <a16:creationId xmlns:a16="http://schemas.microsoft.com/office/drawing/2014/main" id="{DD9DFC47-EE86-A345-B42B-B32717767AFB}"/>
              </a:ext>
            </a:extLst>
          </p:cNvPr>
          <p:cNvCxnSpPr>
            <a:cxnSpLocks/>
            <a:endCxn id="94" idx="1"/>
          </p:cNvCxnSpPr>
          <p:nvPr/>
        </p:nvCxnSpPr>
        <p:spPr>
          <a:xfrm>
            <a:off x="5651500" y="5272443"/>
            <a:ext cx="4729917" cy="340412"/>
          </a:xfrm>
          <a:prstGeom prst="straightConnector1">
            <a:avLst/>
          </a:prstGeom>
          <a:ln>
            <a:solidFill>
              <a:schemeClr val="accent6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Gerade Verbindung mit Pfeil 142">
            <a:extLst>
              <a:ext uri="{FF2B5EF4-FFF2-40B4-BE49-F238E27FC236}">
                <a16:creationId xmlns:a16="http://schemas.microsoft.com/office/drawing/2014/main" id="{616A6BFB-AD72-8E44-830F-E630F0A441A8}"/>
              </a:ext>
            </a:extLst>
          </p:cNvPr>
          <p:cNvCxnSpPr>
            <a:cxnSpLocks/>
            <a:endCxn id="56" idx="1"/>
          </p:cNvCxnSpPr>
          <p:nvPr/>
        </p:nvCxnSpPr>
        <p:spPr>
          <a:xfrm flipV="1">
            <a:off x="5600152" y="3847759"/>
            <a:ext cx="4777355" cy="467280"/>
          </a:xfrm>
          <a:prstGeom prst="straightConnector1">
            <a:avLst/>
          </a:prstGeom>
          <a:ln>
            <a:solidFill>
              <a:srgbClr val="FF2F92">
                <a:alpha val="25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Gerade Verbindung mit Pfeil 145">
            <a:extLst>
              <a:ext uri="{FF2B5EF4-FFF2-40B4-BE49-F238E27FC236}">
                <a16:creationId xmlns:a16="http://schemas.microsoft.com/office/drawing/2014/main" id="{E24CD503-B0D7-1241-8FB8-0ADDDBC75787}"/>
              </a:ext>
            </a:extLst>
          </p:cNvPr>
          <p:cNvCxnSpPr>
            <a:cxnSpLocks/>
            <a:endCxn id="56" idx="1"/>
          </p:cNvCxnSpPr>
          <p:nvPr/>
        </p:nvCxnSpPr>
        <p:spPr>
          <a:xfrm flipV="1">
            <a:off x="5601145" y="3847759"/>
            <a:ext cx="4776362" cy="1015779"/>
          </a:xfrm>
          <a:prstGeom prst="straightConnector1">
            <a:avLst/>
          </a:prstGeom>
          <a:ln>
            <a:solidFill>
              <a:srgbClr val="FF2F92">
                <a:alpha val="25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Gerade Verbindung mit Pfeil 147">
            <a:extLst>
              <a:ext uri="{FF2B5EF4-FFF2-40B4-BE49-F238E27FC236}">
                <a16:creationId xmlns:a16="http://schemas.microsoft.com/office/drawing/2014/main" id="{5804FB36-B049-104A-80AB-956DCD0384D4}"/>
              </a:ext>
            </a:extLst>
          </p:cNvPr>
          <p:cNvCxnSpPr>
            <a:cxnSpLocks/>
            <a:endCxn id="56" idx="1"/>
          </p:cNvCxnSpPr>
          <p:nvPr/>
        </p:nvCxnSpPr>
        <p:spPr>
          <a:xfrm flipV="1">
            <a:off x="5598704" y="3847759"/>
            <a:ext cx="4778803" cy="1574470"/>
          </a:xfrm>
          <a:prstGeom prst="straightConnector1">
            <a:avLst/>
          </a:prstGeom>
          <a:ln>
            <a:solidFill>
              <a:srgbClr val="FF2F92">
                <a:alpha val="25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Rechteck 151">
            <a:extLst>
              <a:ext uri="{FF2B5EF4-FFF2-40B4-BE49-F238E27FC236}">
                <a16:creationId xmlns:a16="http://schemas.microsoft.com/office/drawing/2014/main" id="{D1FB20BA-178E-4148-9F99-2E1CDCCEAAD5}"/>
              </a:ext>
            </a:extLst>
          </p:cNvPr>
          <p:cNvSpPr/>
          <p:nvPr/>
        </p:nvSpPr>
        <p:spPr>
          <a:xfrm>
            <a:off x="7638679" y="2911914"/>
            <a:ext cx="1304964" cy="462575"/>
          </a:xfrm>
          <a:prstGeom prst="rect">
            <a:avLst/>
          </a:prstGeom>
          <a:solidFill>
            <a:schemeClr val="accent6">
              <a:lumMod val="20000"/>
              <a:lumOff val="80000"/>
              <a:alpha val="20000"/>
            </a:schemeClr>
          </a:solidFill>
          <a:ln w="63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500" b="1" dirty="0">
                <a:solidFill>
                  <a:schemeClr val="tx1"/>
                </a:solidFill>
              </a:rPr>
              <a:t>Cloudformation „Base-Stacks“</a:t>
            </a:r>
            <a:r>
              <a:rPr lang="de-DE" sz="500" dirty="0">
                <a:solidFill>
                  <a:schemeClr val="tx1"/>
                </a:solidFill>
              </a:rPr>
              <a:t>:</a:t>
            </a:r>
            <a:br>
              <a:rPr lang="de-DE" sz="500" dirty="0">
                <a:solidFill>
                  <a:schemeClr val="tx1"/>
                </a:solidFill>
              </a:rPr>
            </a:br>
            <a:r>
              <a:rPr lang="de-DE" sz="500" dirty="0">
                <a:solidFill>
                  <a:schemeClr val="tx1"/>
                </a:solidFill>
              </a:rPr>
              <a:t>   …Stack VPC…</a:t>
            </a:r>
            <a:br>
              <a:rPr lang="de-DE" sz="500" dirty="0">
                <a:solidFill>
                  <a:schemeClr val="tx1"/>
                </a:solidFill>
              </a:rPr>
            </a:br>
            <a:r>
              <a:rPr lang="de-DE" sz="500" dirty="0">
                <a:solidFill>
                  <a:schemeClr val="tx1"/>
                </a:solidFill>
              </a:rPr>
              <a:t>   …Stack </a:t>
            </a:r>
            <a:r>
              <a:rPr lang="de-DE" sz="500" dirty="0" err="1">
                <a:solidFill>
                  <a:schemeClr val="tx1"/>
                </a:solidFill>
              </a:rPr>
              <a:t>EcsCluster</a:t>
            </a:r>
            <a:r>
              <a:rPr lang="de-DE" sz="500" dirty="0">
                <a:solidFill>
                  <a:schemeClr val="tx1"/>
                </a:solidFill>
              </a:rPr>
              <a:t>…</a:t>
            </a:r>
            <a:br>
              <a:rPr lang="de-DE" sz="500" dirty="0">
                <a:solidFill>
                  <a:schemeClr val="tx1"/>
                </a:solidFill>
              </a:rPr>
            </a:br>
            <a:r>
              <a:rPr lang="de-DE" sz="500" dirty="0">
                <a:solidFill>
                  <a:schemeClr val="tx1"/>
                </a:solidFill>
              </a:rPr>
              <a:t>   …Stack ELB…</a:t>
            </a:r>
          </a:p>
        </p:txBody>
      </p:sp>
      <p:pic>
        <p:nvPicPr>
          <p:cNvPr id="153" name="Grafik 152">
            <a:extLst>
              <a:ext uri="{FF2B5EF4-FFF2-40B4-BE49-F238E27FC236}">
                <a16:creationId xmlns:a16="http://schemas.microsoft.com/office/drawing/2014/main" id="{77378ADC-E9F7-2D46-8EA5-125C993787D0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722238" y="2920274"/>
            <a:ext cx="200542" cy="200542"/>
          </a:xfrm>
          <a:prstGeom prst="rect">
            <a:avLst/>
          </a:prstGeom>
        </p:spPr>
      </p:pic>
      <p:sp>
        <p:nvSpPr>
          <p:cNvPr id="158" name="Rechteck 157">
            <a:extLst>
              <a:ext uri="{FF2B5EF4-FFF2-40B4-BE49-F238E27FC236}">
                <a16:creationId xmlns:a16="http://schemas.microsoft.com/office/drawing/2014/main" id="{A36A368E-F4AB-B74C-A73F-6F0683625EDE}"/>
              </a:ext>
            </a:extLst>
          </p:cNvPr>
          <p:cNvSpPr/>
          <p:nvPr/>
        </p:nvSpPr>
        <p:spPr>
          <a:xfrm>
            <a:off x="341469" y="3052574"/>
            <a:ext cx="2234197" cy="104294"/>
          </a:xfrm>
          <a:prstGeom prst="rect">
            <a:avLst/>
          </a:prstGeom>
          <a:solidFill>
            <a:srgbClr val="FF40FF">
              <a:alpha val="10000"/>
            </a:srgbClr>
          </a:solidFill>
          <a:ln w="63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9" name="Rechteck 158">
            <a:extLst>
              <a:ext uri="{FF2B5EF4-FFF2-40B4-BE49-F238E27FC236}">
                <a16:creationId xmlns:a16="http://schemas.microsoft.com/office/drawing/2014/main" id="{CD74E397-0966-D448-B224-375121D792B8}"/>
              </a:ext>
            </a:extLst>
          </p:cNvPr>
          <p:cNvSpPr/>
          <p:nvPr/>
        </p:nvSpPr>
        <p:spPr>
          <a:xfrm>
            <a:off x="2188180" y="6053475"/>
            <a:ext cx="1461069" cy="74275"/>
          </a:xfrm>
          <a:prstGeom prst="rect">
            <a:avLst/>
          </a:prstGeom>
          <a:solidFill>
            <a:srgbClr val="FF40FF">
              <a:alpha val="10000"/>
            </a:srgbClr>
          </a:solidFill>
          <a:ln w="63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0" name="Rechteck 159">
            <a:extLst>
              <a:ext uri="{FF2B5EF4-FFF2-40B4-BE49-F238E27FC236}">
                <a16:creationId xmlns:a16="http://schemas.microsoft.com/office/drawing/2014/main" id="{801F68EB-5FB4-1840-BA38-2388732C45D8}"/>
              </a:ext>
            </a:extLst>
          </p:cNvPr>
          <p:cNvSpPr/>
          <p:nvPr/>
        </p:nvSpPr>
        <p:spPr>
          <a:xfrm>
            <a:off x="450652" y="6233919"/>
            <a:ext cx="733624" cy="73170"/>
          </a:xfrm>
          <a:prstGeom prst="rect">
            <a:avLst/>
          </a:prstGeom>
          <a:solidFill>
            <a:srgbClr val="FF40FF">
              <a:alpha val="10000"/>
            </a:srgbClr>
          </a:solidFill>
          <a:ln w="63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1" name="Rechteck 160">
            <a:extLst>
              <a:ext uri="{FF2B5EF4-FFF2-40B4-BE49-F238E27FC236}">
                <a16:creationId xmlns:a16="http://schemas.microsoft.com/office/drawing/2014/main" id="{CAF01E33-8D98-0946-A0F0-09D81983BF06}"/>
              </a:ext>
            </a:extLst>
          </p:cNvPr>
          <p:cNvSpPr/>
          <p:nvPr/>
        </p:nvSpPr>
        <p:spPr>
          <a:xfrm>
            <a:off x="120576" y="159364"/>
            <a:ext cx="740423" cy="5043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2.)</a:t>
            </a:r>
          </a:p>
        </p:txBody>
      </p:sp>
      <p:pic>
        <p:nvPicPr>
          <p:cNvPr id="124" name="Graphic 52">
            <a:extLst>
              <a:ext uri="{FF2B5EF4-FFF2-40B4-BE49-F238E27FC236}">
                <a16:creationId xmlns:a16="http://schemas.microsoft.com/office/drawing/2014/main" id="{598C7A2F-D810-F148-898C-8C525E9A0E68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9379187" y="2709682"/>
            <a:ext cx="202919" cy="202919"/>
          </a:xfrm>
          <a:prstGeom prst="rect">
            <a:avLst/>
          </a:prstGeom>
        </p:spPr>
      </p:pic>
      <p:pic>
        <p:nvPicPr>
          <p:cNvPr id="125" name="Graphic 30">
            <a:extLst>
              <a:ext uri="{FF2B5EF4-FFF2-40B4-BE49-F238E27FC236}">
                <a16:creationId xmlns:a16="http://schemas.microsoft.com/office/drawing/2014/main" id="{2A09C8A5-32AD-5D45-A101-B3FA63BC9492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9381861" y="3045474"/>
            <a:ext cx="201443" cy="201443"/>
          </a:xfrm>
          <a:prstGeom prst="rect">
            <a:avLst/>
          </a:prstGeom>
        </p:spPr>
      </p:pic>
      <p:sp>
        <p:nvSpPr>
          <p:cNvPr id="38" name="Textfeld 37">
            <a:extLst>
              <a:ext uri="{FF2B5EF4-FFF2-40B4-BE49-F238E27FC236}">
                <a16:creationId xmlns:a16="http://schemas.microsoft.com/office/drawing/2014/main" id="{D6E27DCE-04C1-AC4F-B4BF-95E72DEF99AE}"/>
              </a:ext>
            </a:extLst>
          </p:cNvPr>
          <p:cNvSpPr txBox="1"/>
          <p:nvPr/>
        </p:nvSpPr>
        <p:spPr>
          <a:xfrm>
            <a:off x="9324908" y="2866182"/>
            <a:ext cx="3114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600" dirty="0"/>
              <a:t>VPC</a:t>
            </a:r>
          </a:p>
        </p:txBody>
      </p:sp>
      <p:sp>
        <p:nvSpPr>
          <p:cNvPr id="135" name="Textfeld 134">
            <a:extLst>
              <a:ext uri="{FF2B5EF4-FFF2-40B4-BE49-F238E27FC236}">
                <a16:creationId xmlns:a16="http://schemas.microsoft.com/office/drawing/2014/main" id="{A652F0D2-B514-0A4C-A3C5-B7E6B6F2F79C}"/>
              </a:ext>
            </a:extLst>
          </p:cNvPr>
          <p:cNvSpPr txBox="1"/>
          <p:nvPr/>
        </p:nvSpPr>
        <p:spPr>
          <a:xfrm>
            <a:off x="9341803" y="3196543"/>
            <a:ext cx="3114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600" dirty="0"/>
              <a:t>ELB</a:t>
            </a:r>
          </a:p>
        </p:txBody>
      </p:sp>
      <p:sp>
        <p:nvSpPr>
          <p:cNvPr id="138" name="Textfeld 137">
            <a:extLst>
              <a:ext uri="{FF2B5EF4-FFF2-40B4-BE49-F238E27FC236}">
                <a16:creationId xmlns:a16="http://schemas.microsoft.com/office/drawing/2014/main" id="{6E75C975-A498-CB40-BF00-17CB3113CA39}"/>
              </a:ext>
            </a:extLst>
          </p:cNvPr>
          <p:cNvSpPr txBox="1"/>
          <p:nvPr/>
        </p:nvSpPr>
        <p:spPr>
          <a:xfrm>
            <a:off x="9266497" y="3517059"/>
            <a:ext cx="4388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600" dirty="0"/>
              <a:t>ECS</a:t>
            </a:r>
            <a:br>
              <a:rPr lang="de-DE" sz="600" dirty="0"/>
            </a:br>
            <a:r>
              <a:rPr lang="de-DE" sz="600" dirty="0"/>
              <a:t>Cluster</a:t>
            </a:r>
          </a:p>
        </p:txBody>
      </p:sp>
      <p:cxnSp>
        <p:nvCxnSpPr>
          <p:cNvPr id="44" name="Gewinkelte Verbindung 43">
            <a:extLst>
              <a:ext uri="{FF2B5EF4-FFF2-40B4-BE49-F238E27FC236}">
                <a16:creationId xmlns:a16="http://schemas.microsoft.com/office/drawing/2014/main" id="{50B022EA-A667-3C46-BF91-65F2D2870400}"/>
              </a:ext>
            </a:extLst>
          </p:cNvPr>
          <p:cNvCxnSpPr>
            <a:stCxn id="152" idx="3"/>
            <a:endCxn id="124" idx="1"/>
          </p:cNvCxnSpPr>
          <p:nvPr/>
        </p:nvCxnSpPr>
        <p:spPr>
          <a:xfrm flipV="1">
            <a:off x="8943643" y="2811142"/>
            <a:ext cx="435544" cy="332060"/>
          </a:xfrm>
          <a:prstGeom prst="bentConnector3">
            <a:avLst/>
          </a:prstGeom>
          <a:ln w="3175">
            <a:solidFill>
              <a:schemeClr val="tx1"/>
            </a:solidFill>
            <a:prstDash val="dash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Gewinkelte Verbindung 139">
            <a:extLst>
              <a:ext uri="{FF2B5EF4-FFF2-40B4-BE49-F238E27FC236}">
                <a16:creationId xmlns:a16="http://schemas.microsoft.com/office/drawing/2014/main" id="{C974A485-BB3A-4344-8FE8-3829B31E6651}"/>
              </a:ext>
            </a:extLst>
          </p:cNvPr>
          <p:cNvCxnSpPr>
            <a:cxnSpLocks/>
            <a:stCxn id="152" idx="3"/>
          </p:cNvCxnSpPr>
          <p:nvPr/>
        </p:nvCxnSpPr>
        <p:spPr>
          <a:xfrm>
            <a:off x="8943643" y="3143202"/>
            <a:ext cx="438826" cy="320458"/>
          </a:xfrm>
          <a:prstGeom prst="bentConnector3">
            <a:avLst>
              <a:gd name="adj1" fmla="val 50000"/>
            </a:avLst>
          </a:prstGeom>
          <a:ln w="3175">
            <a:solidFill>
              <a:schemeClr val="tx1"/>
            </a:solidFill>
            <a:prstDash val="dash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Gerade Verbindung mit Pfeil 48">
            <a:extLst>
              <a:ext uri="{FF2B5EF4-FFF2-40B4-BE49-F238E27FC236}">
                <a16:creationId xmlns:a16="http://schemas.microsoft.com/office/drawing/2014/main" id="{09A31A75-4B52-F14D-AE02-013335C21691}"/>
              </a:ext>
            </a:extLst>
          </p:cNvPr>
          <p:cNvCxnSpPr>
            <a:cxnSpLocks/>
          </p:cNvCxnSpPr>
          <p:nvPr/>
        </p:nvCxnSpPr>
        <p:spPr>
          <a:xfrm>
            <a:off x="8943643" y="3139616"/>
            <a:ext cx="438218" cy="2994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Textfeld 140">
            <a:extLst>
              <a:ext uri="{FF2B5EF4-FFF2-40B4-BE49-F238E27FC236}">
                <a16:creationId xmlns:a16="http://schemas.microsoft.com/office/drawing/2014/main" id="{0E902B7D-1F7B-2644-8839-8AD4D498C1FB}"/>
              </a:ext>
            </a:extLst>
          </p:cNvPr>
          <p:cNvSpPr txBox="1"/>
          <p:nvPr/>
        </p:nvSpPr>
        <p:spPr>
          <a:xfrm>
            <a:off x="1938692" y="1227825"/>
            <a:ext cx="835059" cy="184666"/>
          </a:xfrm>
          <a:prstGeom prst="rect">
            <a:avLst/>
          </a:prstGeom>
          <a:solidFill>
            <a:srgbClr val="0070C0">
              <a:alpha val="80000"/>
            </a:srgbClr>
          </a:solidFill>
          <a:ln>
            <a:solidFill>
              <a:schemeClr val="accent5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600" b="1" dirty="0" err="1">
                <a:solidFill>
                  <a:schemeClr val="bg1"/>
                </a:solidFill>
              </a:rPr>
              <a:t>Already</a:t>
            </a:r>
            <a:r>
              <a:rPr lang="de-DE" sz="600" b="1" dirty="0">
                <a:solidFill>
                  <a:schemeClr val="bg1"/>
                </a:solidFill>
              </a:rPr>
              <a:t> </a:t>
            </a:r>
            <a:r>
              <a:rPr lang="de-DE" sz="600" b="1" dirty="0" err="1">
                <a:solidFill>
                  <a:schemeClr val="bg1"/>
                </a:solidFill>
              </a:rPr>
              <a:t>existing</a:t>
            </a:r>
            <a:endParaRPr lang="de-DE" sz="600" b="1" dirty="0">
              <a:solidFill>
                <a:schemeClr val="bg1"/>
              </a:solidFill>
            </a:endParaRPr>
          </a:p>
        </p:txBody>
      </p:sp>
      <p:sp>
        <p:nvSpPr>
          <p:cNvPr id="142" name="Textfeld 141">
            <a:extLst>
              <a:ext uri="{FF2B5EF4-FFF2-40B4-BE49-F238E27FC236}">
                <a16:creationId xmlns:a16="http://schemas.microsoft.com/office/drawing/2014/main" id="{8BCED67C-F959-FD41-9834-34D49B156EA3}"/>
              </a:ext>
            </a:extLst>
          </p:cNvPr>
          <p:cNvSpPr txBox="1"/>
          <p:nvPr/>
        </p:nvSpPr>
        <p:spPr>
          <a:xfrm>
            <a:off x="5260941" y="1455746"/>
            <a:ext cx="835059" cy="184666"/>
          </a:xfrm>
          <a:prstGeom prst="rect">
            <a:avLst/>
          </a:prstGeom>
          <a:solidFill>
            <a:srgbClr val="0070C0">
              <a:alpha val="80000"/>
            </a:srgbClr>
          </a:solidFill>
          <a:ln>
            <a:solidFill>
              <a:schemeClr val="accent5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600" b="1" dirty="0" err="1">
                <a:solidFill>
                  <a:schemeClr val="bg1"/>
                </a:solidFill>
              </a:rPr>
              <a:t>Already</a:t>
            </a:r>
            <a:r>
              <a:rPr lang="de-DE" sz="600" b="1" dirty="0">
                <a:solidFill>
                  <a:schemeClr val="bg1"/>
                </a:solidFill>
              </a:rPr>
              <a:t> </a:t>
            </a:r>
            <a:r>
              <a:rPr lang="de-DE" sz="600" b="1" dirty="0" err="1">
                <a:solidFill>
                  <a:schemeClr val="bg1"/>
                </a:solidFill>
              </a:rPr>
              <a:t>existing</a:t>
            </a:r>
            <a:endParaRPr lang="de-DE" sz="600" b="1" dirty="0">
              <a:solidFill>
                <a:schemeClr val="bg1"/>
              </a:solidFill>
            </a:endParaRPr>
          </a:p>
        </p:txBody>
      </p:sp>
      <p:sp>
        <p:nvSpPr>
          <p:cNvPr id="144" name="Textfeld 143">
            <a:extLst>
              <a:ext uri="{FF2B5EF4-FFF2-40B4-BE49-F238E27FC236}">
                <a16:creationId xmlns:a16="http://schemas.microsoft.com/office/drawing/2014/main" id="{CACF27C2-3F0D-D345-B1C3-2A10E35E87D4}"/>
              </a:ext>
            </a:extLst>
          </p:cNvPr>
          <p:cNvSpPr txBox="1"/>
          <p:nvPr/>
        </p:nvSpPr>
        <p:spPr>
          <a:xfrm>
            <a:off x="1964775" y="4950394"/>
            <a:ext cx="835059" cy="184666"/>
          </a:xfrm>
          <a:prstGeom prst="rect">
            <a:avLst/>
          </a:prstGeom>
          <a:solidFill>
            <a:srgbClr val="0070C0">
              <a:alpha val="80000"/>
            </a:srgbClr>
          </a:solidFill>
          <a:ln>
            <a:solidFill>
              <a:schemeClr val="accent5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600" b="1" dirty="0" err="1">
                <a:solidFill>
                  <a:schemeClr val="bg1"/>
                </a:solidFill>
              </a:rPr>
              <a:t>Already</a:t>
            </a:r>
            <a:r>
              <a:rPr lang="de-DE" sz="600" b="1" dirty="0">
                <a:solidFill>
                  <a:schemeClr val="bg1"/>
                </a:solidFill>
              </a:rPr>
              <a:t> </a:t>
            </a:r>
            <a:r>
              <a:rPr lang="de-DE" sz="600" b="1" dirty="0" err="1">
                <a:solidFill>
                  <a:schemeClr val="bg1"/>
                </a:solidFill>
              </a:rPr>
              <a:t>existing</a:t>
            </a:r>
            <a:endParaRPr lang="de-DE" sz="600" b="1" dirty="0">
              <a:solidFill>
                <a:schemeClr val="bg1"/>
              </a:solidFill>
            </a:endParaRPr>
          </a:p>
        </p:txBody>
      </p:sp>
      <p:sp>
        <p:nvSpPr>
          <p:cNvPr id="145" name="Textfeld 144">
            <a:extLst>
              <a:ext uri="{FF2B5EF4-FFF2-40B4-BE49-F238E27FC236}">
                <a16:creationId xmlns:a16="http://schemas.microsoft.com/office/drawing/2014/main" id="{09D9189C-FEB7-F94B-AC0A-DF2B55CC60A6}"/>
              </a:ext>
            </a:extLst>
          </p:cNvPr>
          <p:cNvSpPr txBox="1"/>
          <p:nvPr/>
        </p:nvSpPr>
        <p:spPr>
          <a:xfrm>
            <a:off x="243285" y="4953051"/>
            <a:ext cx="835059" cy="184666"/>
          </a:xfrm>
          <a:prstGeom prst="rect">
            <a:avLst/>
          </a:prstGeom>
          <a:solidFill>
            <a:srgbClr val="0070C0">
              <a:alpha val="80000"/>
            </a:srgbClr>
          </a:solidFill>
          <a:ln>
            <a:solidFill>
              <a:schemeClr val="accent5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600" b="1" dirty="0" err="1">
                <a:solidFill>
                  <a:schemeClr val="bg1"/>
                </a:solidFill>
              </a:rPr>
              <a:t>Already</a:t>
            </a:r>
            <a:r>
              <a:rPr lang="de-DE" sz="600" b="1" dirty="0">
                <a:solidFill>
                  <a:schemeClr val="bg1"/>
                </a:solidFill>
              </a:rPr>
              <a:t> </a:t>
            </a:r>
            <a:r>
              <a:rPr lang="de-DE" sz="600" b="1" dirty="0" err="1">
                <a:solidFill>
                  <a:schemeClr val="bg1"/>
                </a:solidFill>
              </a:rPr>
              <a:t>existing</a:t>
            </a:r>
            <a:endParaRPr lang="de-DE" sz="600" b="1" dirty="0">
              <a:solidFill>
                <a:schemeClr val="bg1"/>
              </a:solidFill>
            </a:endParaRPr>
          </a:p>
        </p:txBody>
      </p:sp>
      <p:sp>
        <p:nvSpPr>
          <p:cNvPr id="147" name="Textfeld 146">
            <a:extLst>
              <a:ext uri="{FF2B5EF4-FFF2-40B4-BE49-F238E27FC236}">
                <a16:creationId xmlns:a16="http://schemas.microsoft.com/office/drawing/2014/main" id="{58F3FF4F-5426-E040-B2E8-8D7486408467}"/>
              </a:ext>
            </a:extLst>
          </p:cNvPr>
          <p:cNvSpPr txBox="1"/>
          <p:nvPr/>
        </p:nvSpPr>
        <p:spPr>
          <a:xfrm>
            <a:off x="10375254" y="2950454"/>
            <a:ext cx="835059" cy="184666"/>
          </a:xfrm>
          <a:prstGeom prst="rect">
            <a:avLst/>
          </a:prstGeom>
          <a:solidFill>
            <a:srgbClr val="0070C0">
              <a:alpha val="80000"/>
            </a:srgbClr>
          </a:solidFill>
          <a:ln>
            <a:solidFill>
              <a:schemeClr val="accent5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600" b="1" dirty="0" err="1">
                <a:solidFill>
                  <a:schemeClr val="bg1"/>
                </a:solidFill>
              </a:rPr>
              <a:t>Already</a:t>
            </a:r>
            <a:r>
              <a:rPr lang="de-DE" sz="600" b="1" dirty="0">
                <a:solidFill>
                  <a:schemeClr val="bg1"/>
                </a:solidFill>
              </a:rPr>
              <a:t> </a:t>
            </a:r>
            <a:r>
              <a:rPr lang="de-DE" sz="600" b="1" dirty="0" err="1">
                <a:solidFill>
                  <a:schemeClr val="bg1"/>
                </a:solidFill>
              </a:rPr>
              <a:t>existing</a:t>
            </a:r>
            <a:endParaRPr lang="de-DE" sz="600" b="1" dirty="0">
              <a:solidFill>
                <a:schemeClr val="bg1"/>
              </a:solidFill>
            </a:endParaRPr>
          </a:p>
        </p:txBody>
      </p:sp>
      <p:sp>
        <p:nvSpPr>
          <p:cNvPr id="149" name="Textfeld 148">
            <a:extLst>
              <a:ext uri="{FF2B5EF4-FFF2-40B4-BE49-F238E27FC236}">
                <a16:creationId xmlns:a16="http://schemas.microsoft.com/office/drawing/2014/main" id="{29DDD6E1-DD77-5C49-90A9-C9713D7FE2E9}"/>
              </a:ext>
            </a:extLst>
          </p:cNvPr>
          <p:cNvSpPr txBox="1"/>
          <p:nvPr/>
        </p:nvSpPr>
        <p:spPr>
          <a:xfrm>
            <a:off x="10384393" y="4705728"/>
            <a:ext cx="835059" cy="184666"/>
          </a:xfrm>
          <a:prstGeom prst="rect">
            <a:avLst/>
          </a:prstGeom>
          <a:solidFill>
            <a:srgbClr val="0070C0">
              <a:alpha val="80000"/>
            </a:srgbClr>
          </a:solidFill>
          <a:ln>
            <a:solidFill>
              <a:schemeClr val="accent5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600" b="1" dirty="0" err="1">
                <a:solidFill>
                  <a:schemeClr val="bg1"/>
                </a:solidFill>
              </a:rPr>
              <a:t>Already</a:t>
            </a:r>
            <a:r>
              <a:rPr lang="de-DE" sz="600" b="1" dirty="0">
                <a:solidFill>
                  <a:schemeClr val="bg1"/>
                </a:solidFill>
              </a:rPr>
              <a:t> </a:t>
            </a:r>
            <a:r>
              <a:rPr lang="de-DE" sz="600" b="1" dirty="0" err="1">
                <a:solidFill>
                  <a:schemeClr val="bg1"/>
                </a:solidFill>
              </a:rPr>
              <a:t>existing</a:t>
            </a:r>
            <a:endParaRPr lang="de-DE" sz="600" b="1" dirty="0">
              <a:solidFill>
                <a:schemeClr val="bg1"/>
              </a:solidFill>
            </a:endParaRPr>
          </a:p>
        </p:txBody>
      </p:sp>
      <p:sp>
        <p:nvSpPr>
          <p:cNvPr id="150" name="Textfeld 149">
            <a:extLst>
              <a:ext uri="{FF2B5EF4-FFF2-40B4-BE49-F238E27FC236}">
                <a16:creationId xmlns:a16="http://schemas.microsoft.com/office/drawing/2014/main" id="{6226ACEE-5BDC-B041-944A-9399F50D8E15}"/>
              </a:ext>
            </a:extLst>
          </p:cNvPr>
          <p:cNvSpPr txBox="1"/>
          <p:nvPr/>
        </p:nvSpPr>
        <p:spPr>
          <a:xfrm>
            <a:off x="9036955" y="2484865"/>
            <a:ext cx="835059" cy="184666"/>
          </a:xfrm>
          <a:prstGeom prst="rect">
            <a:avLst/>
          </a:prstGeom>
          <a:solidFill>
            <a:srgbClr val="0070C0">
              <a:alpha val="80000"/>
            </a:srgbClr>
          </a:solidFill>
          <a:ln>
            <a:solidFill>
              <a:schemeClr val="accent5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600" b="1" dirty="0" err="1">
                <a:solidFill>
                  <a:schemeClr val="bg1"/>
                </a:solidFill>
              </a:rPr>
              <a:t>Already</a:t>
            </a:r>
            <a:r>
              <a:rPr lang="de-DE" sz="600" b="1" dirty="0">
                <a:solidFill>
                  <a:schemeClr val="bg1"/>
                </a:solidFill>
              </a:rPr>
              <a:t> </a:t>
            </a:r>
            <a:r>
              <a:rPr lang="de-DE" sz="600" b="1" dirty="0" err="1">
                <a:solidFill>
                  <a:schemeClr val="bg1"/>
                </a:solidFill>
              </a:rPr>
              <a:t>existing</a:t>
            </a:r>
            <a:endParaRPr lang="de-DE" sz="600" b="1" dirty="0">
              <a:solidFill>
                <a:schemeClr val="bg1"/>
              </a:solidFill>
            </a:endParaRPr>
          </a:p>
        </p:txBody>
      </p:sp>
      <p:sp>
        <p:nvSpPr>
          <p:cNvPr id="151" name="Rechteck 150">
            <a:extLst>
              <a:ext uri="{FF2B5EF4-FFF2-40B4-BE49-F238E27FC236}">
                <a16:creationId xmlns:a16="http://schemas.microsoft.com/office/drawing/2014/main" id="{3DA1BE41-5B8D-E744-9662-86882CE081D7}"/>
              </a:ext>
            </a:extLst>
          </p:cNvPr>
          <p:cNvSpPr/>
          <p:nvPr/>
        </p:nvSpPr>
        <p:spPr>
          <a:xfrm>
            <a:off x="4129331" y="3664985"/>
            <a:ext cx="1912512" cy="1925964"/>
          </a:xfrm>
          <a:prstGeom prst="rect">
            <a:avLst/>
          </a:prstGeom>
          <a:solidFill>
            <a:schemeClr val="accent4">
              <a:lumMod val="20000"/>
              <a:lumOff val="80000"/>
              <a:alpha val="20000"/>
            </a:schemeClr>
          </a:solidFill>
          <a:ln w="63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de-DE" sz="500" dirty="0">
              <a:solidFill>
                <a:schemeClr val="tx1"/>
              </a:solidFill>
            </a:endParaRPr>
          </a:p>
        </p:txBody>
      </p:sp>
      <p:sp>
        <p:nvSpPr>
          <p:cNvPr id="155" name="Rechteck 154">
            <a:extLst>
              <a:ext uri="{FF2B5EF4-FFF2-40B4-BE49-F238E27FC236}">
                <a16:creationId xmlns:a16="http://schemas.microsoft.com/office/drawing/2014/main" id="{F04D0E9B-6E74-3E4C-864E-EE2AEFA868FD}"/>
              </a:ext>
            </a:extLst>
          </p:cNvPr>
          <p:cNvSpPr/>
          <p:nvPr/>
        </p:nvSpPr>
        <p:spPr>
          <a:xfrm>
            <a:off x="4391657" y="3870524"/>
            <a:ext cx="1313691" cy="477262"/>
          </a:xfrm>
          <a:prstGeom prst="rect">
            <a:avLst/>
          </a:prstGeom>
          <a:solidFill>
            <a:schemeClr val="accent4">
              <a:lumMod val="20000"/>
              <a:lumOff val="80000"/>
              <a:alpha val="20000"/>
            </a:schemeClr>
          </a:solidFill>
          <a:ln w="63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700" b="1" dirty="0">
                <a:solidFill>
                  <a:schemeClr val="tx1"/>
                </a:solidFill>
              </a:rPr>
              <a:t>Action: </a:t>
            </a:r>
            <a:r>
              <a:rPr lang="de-DE" sz="700" b="1" dirty="0" err="1">
                <a:solidFill>
                  <a:schemeClr val="tx1"/>
                </a:solidFill>
              </a:rPr>
              <a:t>Vpc</a:t>
            </a:r>
            <a:r>
              <a:rPr lang="de-DE" sz="700" dirty="0">
                <a:solidFill>
                  <a:schemeClr val="tx1"/>
                </a:solidFill>
              </a:rPr>
              <a:t>:</a:t>
            </a:r>
            <a:br>
              <a:rPr lang="de-DE" sz="500" dirty="0">
                <a:solidFill>
                  <a:schemeClr val="tx1"/>
                </a:solidFill>
              </a:rPr>
            </a:br>
            <a:br>
              <a:rPr lang="de-DE" sz="500" b="1" dirty="0">
                <a:solidFill>
                  <a:schemeClr val="tx1"/>
                </a:solidFill>
              </a:rPr>
            </a:br>
            <a:r>
              <a:rPr lang="de-DE" sz="500" b="1" dirty="0" err="1">
                <a:solidFill>
                  <a:schemeClr val="tx1"/>
                </a:solidFill>
              </a:rPr>
              <a:t>Configuration</a:t>
            </a:r>
            <a:r>
              <a:rPr lang="de-DE" sz="500" dirty="0">
                <a:solidFill>
                  <a:schemeClr val="tx1"/>
                </a:solidFill>
              </a:rPr>
              <a:t>:</a:t>
            </a:r>
            <a:br>
              <a:rPr lang="de-DE" sz="500" dirty="0">
                <a:solidFill>
                  <a:schemeClr val="tx1"/>
                </a:solidFill>
              </a:rPr>
            </a:br>
            <a:r>
              <a:rPr lang="de-DE" sz="500" dirty="0">
                <a:solidFill>
                  <a:schemeClr val="tx1"/>
                </a:solidFill>
              </a:rPr>
              <a:t>       </a:t>
            </a:r>
            <a:r>
              <a:rPr lang="de-DE" sz="500" dirty="0" err="1">
                <a:solidFill>
                  <a:schemeClr val="tx1"/>
                </a:solidFill>
              </a:rPr>
              <a:t>RoleArn</a:t>
            </a:r>
            <a:r>
              <a:rPr lang="de-DE" sz="500" dirty="0">
                <a:solidFill>
                  <a:schemeClr val="tx1"/>
                </a:solidFill>
              </a:rPr>
              <a:t>:   </a:t>
            </a:r>
            <a:r>
              <a:rPr lang="de-DE" sz="500" dirty="0" err="1">
                <a:solidFill>
                  <a:schemeClr val="tx1"/>
                </a:solidFill>
              </a:rPr>
              <a:t>cloudformationdeployer-role</a:t>
            </a:r>
            <a:br>
              <a:rPr lang="de-DE" sz="500" dirty="0">
                <a:solidFill>
                  <a:schemeClr val="tx1"/>
                </a:solidFill>
              </a:rPr>
            </a:br>
            <a:r>
              <a:rPr lang="de-DE" sz="500" dirty="0">
                <a:solidFill>
                  <a:schemeClr val="tx1"/>
                </a:solidFill>
              </a:rPr>
              <a:t>       </a:t>
            </a:r>
            <a:r>
              <a:rPr lang="de-DE" sz="500" dirty="0" err="1">
                <a:solidFill>
                  <a:schemeClr val="tx1"/>
                </a:solidFill>
              </a:rPr>
              <a:t>StackName</a:t>
            </a:r>
            <a:r>
              <a:rPr lang="de-DE" sz="500" dirty="0">
                <a:solidFill>
                  <a:schemeClr val="tx1"/>
                </a:solidFill>
              </a:rPr>
              <a:t>:  </a:t>
            </a:r>
            <a:r>
              <a:rPr lang="de-DE" sz="500" dirty="0" err="1">
                <a:solidFill>
                  <a:schemeClr val="tx1"/>
                </a:solidFill>
              </a:rPr>
              <a:t>base-vpc-prod</a:t>
            </a:r>
            <a:br>
              <a:rPr lang="de-DE" sz="500" dirty="0">
                <a:solidFill>
                  <a:schemeClr val="tx1"/>
                </a:solidFill>
              </a:rPr>
            </a:br>
            <a:r>
              <a:rPr lang="de-DE" sz="500" dirty="0" err="1">
                <a:solidFill>
                  <a:schemeClr val="tx1"/>
                </a:solidFill>
              </a:rPr>
              <a:t>RoleArn</a:t>
            </a:r>
            <a:r>
              <a:rPr lang="de-DE" sz="500" dirty="0">
                <a:solidFill>
                  <a:schemeClr val="tx1"/>
                </a:solidFill>
              </a:rPr>
              <a:t>: </a:t>
            </a:r>
            <a:r>
              <a:rPr lang="de-DE" sz="500" dirty="0" err="1">
                <a:solidFill>
                  <a:schemeClr val="tx1"/>
                </a:solidFill>
              </a:rPr>
              <a:t>cfBasePipeline-CrossAccount-Role</a:t>
            </a:r>
            <a:endParaRPr lang="de-DE" sz="500" dirty="0">
              <a:solidFill>
                <a:schemeClr val="tx1"/>
              </a:solidFill>
            </a:endParaRPr>
          </a:p>
        </p:txBody>
      </p:sp>
      <p:sp>
        <p:nvSpPr>
          <p:cNvPr id="157" name="Textfeld 156">
            <a:extLst>
              <a:ext uri="{FF2B5EF4-FFF2-40B4-BE49-F238E27FC236}">
                <a16:creationId xmlns:a16="http://schemas.microsoft.com/office/drawing/2014/main" id="{5213F5A8-9550-2143-9CB1-75EDA5A8AB5D}"/>
              </a:ext>
            </a:extLst>
          </p:cNvPr>
          <p:cNvSpPr txBox="1"/>
          <p:nvPr/>
        </p:nvSpPr>
        <p:spPr>
          <a:xfrm>
            <a:off x="5535553" y="3753279"/>
            <a:ext cx="33655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" i="1" dirty="0"/>
              <a:t>Input</a:t>
            </a:r>
          </a:p>
        </p:txBody>
      </p:sp>
      <p:pic>
        <p:nvPicPr>
          <p:cNvPr id="172" name="Grafik 171">
            <a:extLst>
              <a:ext uri="{FF2B5EF4-FFF2-40B4-BE49-F238E27FC236}">
                <a16:creationId xmlns:a16="http://schemas.microsoft.com/office/drawing/2014/main" id="{BAA7E858-1881-064D-8A6F-0CED3669287A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524825" y="3868109"/>
            <a:ext cx="197027" cy="197027"/>
          </a:xfrm>
          <a:prstGeom prst="rect">
            <a:avLst/>
          </a:prstGeom>
        </p:spPr>
      </p:pic>
      <p:sp>
        <p:nvSpPr>
          <p:cNvPr id="173" name="Rechteck 172">
            <a:extLst>
              <a:ext uri="{FF2B5EF4-FFF2-40B4-BE49-F238E27FC236}">
                <a16:creationId xmlns:a16="http://schemas.microsoft.com/office/drawing/2014/main" id="{3FD7BA06-E05C-444B-93ED-B6066F79E6E2}"/>
              </a:ext>
            </a:extLst>
          </p:cNvPr>
          <p:cNvSpPr/>
          <p:nvPr/>
        </p:nvSpPr>
        <p:spPr>
          <a:xfrm>
            <a:off x="4393932" y="4392644"/>
            <a:ext cx="1313691" cy="522610"/>
          </a:xfrm>
          <a:prstGeom prst="rect">
            <a:avLst/>
          </a:prstGeom>
          <a:solidFill>
            <a:schemeClr val="accent4">
              <a:lumMod val="20000"/>
              <a:lumOff val="80000"/>
              <a:alpha val="20000"/>
            </a:schemeClr>
          </a:solidFill>
          <a:ln w="63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700" b="1" dirty="0">
                <a:solidFill>
                  <a:schemeClr val="tx1"/>
                </a:solidFill>
              </a:rPr>
              <a:t>Action: </a:t>
            </a:r>
            <a:r>
              <a:rPr lang="de-DE" sz="700" b="1" dirty="0" err="1">
                <a:solidFill>
                  <a:schemeClr val="tx1"/>
                </a:solidFill>
              </a:rPr>
              <a:t>EcsCluster</a:t>
            </a:r>
            <a:r>
              <a:rPr lang="de-DE" sz="700" dirty="0">
                <a:solidFill>
                  <a:schemeClr val="tx1"/>
                </a:solidFill>
              </a:rPr>
              <a:t>:</a:t>
            </a:r>
            <a:br>
              <a:rPr lang="de-DE" sz="500" dirty="0">
                <a:solidFill>
                  <a:schemeClr val="tx1"/>
                </a:solidFill>
              </a:rPr>
            </a:br>
            <a:br>
              <a:rPr lang="de-DE" sz="500" b="1" dirty="0">
                <a:solidFill>
                  <a:schemeClr val="tx1"/>
                </a:solidFill>
              </a:rPr>
            </a:br>
            <a:r>
              <a:rPr lang="de-DE" sz="500" b="1" dirty="0" err="1">
                <a:solidFill>
                  <a:schemeClr val="tx1"/>
                </a:solidFill>
              </a:rPr>
              <a:t>Configuration</a:t>
            </a:r>
            <a:r>
              <a:rPr lang="de-DE" sz="500" dirty="0">
                <a:solidFill>
                  <a:schemeClr val="tx1"/>
                </a:solidFill>
              </a:rPr>
              <a:t>:</a:t>
            </a:r>
            <a:br>
              <a:rPr lang="de-DE" sz="500" dirty="0">
                <a:solidFill>
                  <a:schemeClr val="tx1"/>
                </a:solidFill>
              </a:rPr>
            </a:br>
            <a:r>
              <a:rPr lang="de-DE" sz="500" dirty="0">
                <a:solidFill>
                  <a:schemeClr val="tx1"/>
                </a:solidFill>
              </a:rPr>
              <a:t>       </a:t>
            </a:r>
            <a:r>
              <a:rPr lang="de-DE" sz="500" dirty="0" err="1">
                <a:solidFill>
                  <a:schemeClr val="tx1"/>
                </a:solidFill>
              </a:rPr>
              <a:t>RoleArn</a:t>
            </a:r>
            <a:r>
              <a:rPr lang="de-DE" sz="500" dirty="0">
                <a:solidFill>
                  <a:schemeClr val="tx1"/>
                </a:solidFill>
              </a:rPr>
              <a:t>:   </a:t>
            </a:r>
            <a:r>
              <a:rPr lang="de-DE" sz="500" dirty="0" err="1">
                <a:solidFill>
                  <a:schemeClr val="tx1"/>
                </a:solidFill>
              </a:rPr>
              <a:t>cloudformationdeployer-role</a:t>
            </a:r>
            <a:br>
              <a:rPr lang="de-DE" sz="500" dirty="0">
                <a:solidFill>
                  <a:schemeClr val="tx1"/>
                </a:solidFill>
              </a:rPr>
            </a:br>
            <a:r>
              <a:rPr lang="de-DE" sz="500" dirty="0">
                <a:solidFill>
                  <a:schemeClr val="tx1"/>
                </a:solidFill>
              </a:rPr>
              <a:t>       </a:t>
            </a:r>
            <a:r>
              <a:rPr lang="de-DE" sz="500" dirty="0" err="1">
                <a:solidFill>
                  <a:schemeClr val="tx1"/>
                </a:solidFill>
              </a:rPr>
              <a:t>StackName</a:t>
            </a:r>
            <a:r>
              <a:rPr lang="de-DE" sz="500" dirty="0">
                <a:solidFill>
                  <a:schemeClr val="tx1"/>
                </a:solidFill>
              </a:rPr>
              <a:t>:  </a:t>
            </a:r>
            <a:r>
              <a:rPr lang="de-DE" sz="500" dirty="0" err="1">
                <a:solidFill>
                  <a:schemeClr val="tx1"/>
                </a:solidFill>
              </a:rPr>
              <a:t>base</a:t>
            </a:r>
            <a:r>
              <a:rPr lang="de-DE" sz="500" dirty="0">
                <a:solidFill>
                  <a:schemeClr val="tx1"/>
                </a:solidFill>
              </a:rPr>
              <a:t>-</a:t>
            </a:r>
            <a:r>
              <a:rPr lang="de-DE" sz="500" dirty="0" err="1">
                <a:solidFill>
                  <a:schemeClr val="tx1"/>
                </a:solidFill>
              </a:rPr>
              <a:t>ecs</a:t>
            </a:r>
            <a:r>
              <a:rPr lang="de-DE" sz="500" dirty="0">
                <a:solidFill>
                  <a:schemeClr val="tx1"/>
                </a:solidFill>
              </a:rPr>
              <a:t>-cluster</a:t>
            </a:r>
            <a:br>
              <a:rPr lang="de-DE" sz="500" dirty="0">
                <a:solidFill>
                  <a:schemeClr val="tx1"/>
                </a:solidFill>
              </a:rPr>
            </a:br>
            <a:r>
              <a:rPr lang="de-DE" sz="500" dirty="0" err="1">
                <a:solidFill>
                  <a:schemeClr val="tx1"/>
                </a:solidFill>
              </a:rPr>
              <a:t>RoleArn</a:t>
            </a:r>
            <a:r>
              <a:rPr lang="de-DE" sz="500" dirty="0">
                <a:solidFill>
                  <a:schemeClr val="tx1"/>
                </a:solidFill>
              </a:rPr>
              <a:t>: </a:t>
            </a:r>
            <a:r>
              <a:rPr lang="de-DE" sz="500" dirty="0" err="1">
                <a:solidFill>
                  <a:schemeClr val="tx1"/>
                </a:solidFill>
              </a:rPr>
              <a:t>cfBasePipeline-CrossAccount-Role</a:t>
            </a:r>
            <a:endParaRPr lang="de-DE" sz="500" dirty="0">
              <a:solidFill>
                <a:schemeClr val="tx1"/>
              </a:solidFill>
            </a:endParaRPr>
          </a:p>
        </p:txBody>
      </p:sp>
      <p:sp>
        <p:nvSpPr>
          <p:cNvPr id="174" name="Rechteck 173">
            <a:extLst>
              <a:ext uri="{FF2B5EF4-FFF2-40B4-BE49-F238E27FC236}">
                <a16:creationId xmlns:a16="http://schemas.microsoft.com/office/drawing/2014/main" id="{ACF13F92-B97C-F144-8278-1DD94C5A0115}"/>
              </a:ext>
            </a:extLst>
          </p:cNvPr>
          <p:cNvSpPr/>
          <p:nvPr/>
        </p:nvSpPr>
        <p:spPr>
          <a:xfrm>
            <a:off x="4388851" y="4955950"/>
            <a:ext cx="1313691" cy="522610"/>
          </a:xfrm>
          <a:prstGeom prst="rect">
            <a:avLst/>
          </a:prstGeom>
          <a:solidFill>
            <a:schemeClr val="accent4">
              <a:lumMod val="20000"/>
              <a:lumOff val="80000"/>
              <a:alpha val="20000"/>
            </a:schemeClr>
          </a:solidFill>
          <a:ln w="63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700" b="1" dirty="0" err="1">
                <a:solidFill>
                  <a:schemeClr val="tx1"/>
                </a:solidFill>
              </a:rPr>
              <a:t>Action:Elb</a:t>
            </a:r>
            <a:r>
              <a:rPr lang="de-DE" sz="700" dirty="0">
                <a:solidFill>
                  <a:schemeClr val="tx1"/>
                </a:solidFill>
              </a:rPr>
              <a:t>:</a:t>
            </a:r>
            <a:br>
              <a:rPr lang="de-DE" sz="500" dirty="0">
                <a:solidFill>
                  <a:schemeClr val="tx1"/>
                </a:solidFill>
              </a:rPr>
            </a:br>
            <a:br>
              <a:rPr lang="de-DE" sz="500" b="1" dirty="0">
                <a:solidFill>
                  <a:schemeClr val="tx1"/>
                </a:solidFill>
              </a:rPr>
            </a:br>
            <a:r>
              <a:rPr lang="de-DE" sz="500" b="1" dirty="0" err="1">
                <a:solidFill>
                  <a:schemeClr val="tx1"/>
                </a:solidFill>
              </a:rPr>
              <a:t>Configuration</a:t>
            </a:r>
            <a:r>
              <a:rPr lang="de-DE" sz="500" dirty="0">
                <a:solidFill>
                  <a:schemeClr val="tx1"/>
                </a:solidFill>
              </a:rPr>
              <a:t>:</a:t>
            </a:r>
            <a:br>
              <a:rPr lang="de-DE" sz="500" dirty="0">
                <a:solidFill>
                  <a:schemeClr val="tx1"/>
                </a:solidFill>
              </a:rPr>
            </a:br>
            <a:r>
              <a:rPr lang="de-DE" sz="500" dirty="0">
                <a:solidFill>
                  <a:schemeClr val="tx1"/>
                </a:solidFill>
              </a:rPr>
              <a:t>       </a:t>
            </a:r>
            <a:r>
              <a:rPr lang="de-DE" sz="500" dirty="0" err="1">
                <a:solidFill>
                  <a:schemeClr val="tx1"/>
                </a:solidFill>
              </a:rPr>
              <a:t>RoleArn</a:t>
            </a:r>
            <a:r>
              <a:rPr lang="de-DE" sz="500" dirty="0">
                <a:solidFill>
                  <a:schemeClr val="tx1"/>
                </a:solidFill>
              </a:rPr>
              <a:t>:   </a:t>
            </a:r>
            <a:r>
              <a:rPr lang="de-DE" sz="500" dirty="0" err="1">
                <a:solidFill>
                  <a:schemeClr val="tx1"/>
                </a:solidFill>
              </a:rPr>
              <a:t>cloudformationdeployer-role</a:t>
            </a:r>
            <a:br>
              <a:rPr lang="de-DE" sz="500" dirty="0">
                <a:solidFill>
                  <a:schemeClr val="tx1"/>
                </a:solidFill>
              </a:rPr>
            </a:br>
            <a:r>
              <a:rPr lang="de-DE" sz="500" dirty="0">
                <a:solidFill>
                  <a:schemeClr val="tx1"/>
                </a:solidFill>
              </a:rPr>
              <a:t>       </a:t>
            </a:r>
            <a:r>
              <a:rPr lang="de-DE" sz="500" dirty="0" err="1">
                <a:solidFill>
                  <a:schemeClr val="tx1"/>
                </a:solidFill>
              </a:rPr>
              <a:t>StackName</a:t>
            </a:r>
            <a:r>
              <a:rPr lang="de-DE" sz="500" dirty="0">
                <a:solidFill>
                  <a:schemeClr val="tx1"/>
                </a:solidFill>
              </a:rPr>
              <a:t>:  </a:t>
            </a:r>
            <a:r>
              <a:rPr lang="de-DE" sz="500" dirty="0" err="1">
                <a:solidFill>
                  <a:schemeClr val="tx1"/>
                </a:solidFill>
              </a:rPr>
              <a:t>base-elb</a:t>
            </a:r>
            <a:br>
              <a:rPr lang="de-DE" sz="500" dirty="0">
                <a:solidFill>
                  <a:schemeClr val="tx1"/>
                </a:solidFill>
              </a:rPr>
            </a:br>
            <a:r>
              <a:rPr lang="de-DE" sz="500" dirty="0" err="1">
                <a:solidFill>
                  <a:schemeClr val="tx1"/>
                </a:solidFill>
              </a:rPr>
              <a:t>RoleArn</a:t>
            </a:r>
            <a:r>
              <a:rPr lang="de-DE" sz="500" dirty="0">
                <a:solidFill>
                  <a:schemeClr val="tx1"/>
                </a:solidFill>
              </a:rPr>
              <a:t>: </a:t>
            </a:r>
            <a:r>
              <a:rPr lang="de-DE" sz="500" dirty="0" err="1">
                <a:solidFill>
                  <a:schemeClr val="tx1"/>
                </a:solidFill>
              </a:rPr>
              <a:t>cfBasePipeline-CrossAccount-Role</a:t>
            </a:r>
            <a:endParaRPr lang="de-DE" sz="500" dirty="0">
              <a:solidFill>
                <a:schemeClr val="tx1"/>
              </a:solidFill>
            </a:endParaRPr>
          </a:p>
        </p:txBody>
      </p:sp>
      <p:pic>
        <p:nvPicPr>
          <p:cNvPr id="175" name="Grafik 174">
            <a:extLst>
              <a:ext uri="{FF2B5EF4-FFF2-40B4-BE49-F238E27FC236}">
                <a16:creationId xmlns:a16="http://schemas.microsoft.com/office/drawing/2014/main" id="{0B199C52-02F2-444F-A825-4E5BD54DB95C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514272" y="4392078"/>
            <a:ext cx="197027" cy="197027"/>
          </a:xfrm>
          <a:prstGeom prst="rect">
            <a:avLst/>
          </a:prstGeom>
        </p:spPr>
      </p:pic>
      <p:pic>
        <p:nvPicPr>
          <p:cNvPr id="176" name="Grafik 175">
            <a:extLst>
              <a:ext uri="{FF2B5EF4-FFF2-40B4-BE49-F238E27FC236}">
                <a16:creationId xmlns:a16="http://schemas.microsoft.com/office/drawing/2014/main" id="{F89E5CC0-CD48-5643-9B0C-1D3C9753C584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514272" y="4951256"/>
            <a:ext cx="197027" cy="197027"/>
          </a:xfrm>
          <a:prstGeom prst="rect">
            <a:avLst/>
          </a:prstGeom>
        </p:spPr>
      </p:pic>
      <p:sp>
        <p:nvSpPr>
          <p:cNvPr id="177" name="Rechteck 176">
            <a:extLst>
              <a:ext uri="{FF2B5EF4-FFF2-40B4-BE49-F238E27FC236}">
                <a16:creationId xmlns:a16="http://schemas.microsoft.com/office/drawing/2014/main" id="{D5779250-F9F5-5147-B6DE-DA0621ED2BB2}"/>
              </a:ext>
            </a:extLst>
          </p:cNvPr>
          <p:cNvSpPr/>
          <p:nvPr/>
        </p:nvSpPr>
        <p:spPr>
          <a:xfrm>
            <a:off x="4825160" y="4122019"/>
            <a:ext cx="826340" cy="91828"/>
          </a:xfrm>
          <a:prstGeom prst="rect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63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8" name="Rechteck 177">
            <a:extLst>
              <a:ext uri="{FF2B5EF4-FFF2-40B4-BE49-F238E27FC236}">
                <a16:creationId xmlns:a16="http://schemas.microsoft.com/office/drawing/2014/main" id="{BA9FC94D-1774-814E-B957-E26BFD78C3B7}"/>
              </a:ext>
            </a:extLst>
          </p:cNvPr>
          <p:cNvSpPr/>
          <p:nvPr/>
        </p:nvSpPr>
        <p:spPr>
          <a:xfrm>
            <a:off x="4825160" y="4664670"/>
            <a:ext cx="826340" cy="91828"/>
          </a:xfrm>
          <a:prstGeom prst="rect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63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9" name="Rechteck 178">
            <a:extLst>
              <a:ext uri="{FF2B5EF4-FFF2-40B4-BE49-F238E27FC236}">
                <a16:creationId xmlns:a16="http://schemas.microsoft.com/office/drawing/2014/main" id="{AF941C01-3DAB-554A-8BB2-60F0587714DE}"/>
              </a:ext>
            </a:extLst>
          </p:cNvPr>
          <p:cNvSpPr/>
          <p:nvPr/>
        </p:nvSpPr>
        <p:spPr>
          <a:xfrm>
            <a:off x="4825160" y="5226529"/>
            <a:ext cx="826340" cy="91828"/>
          </a:xfrm>
          <a:prstGeom prst="rect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63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0" name="Rechteck 179">
            <a:extLst>
              <a:ext uri="{FF2B5EF4-FFF2-40B4-BE49-F238E27FC236}">
                <a16:creationId xmlns:a16="http://schemas.microsoft.com/office/drawing/2014/main" id="{9047E793-FCB4-F64C-8C98-D34928BC4398}"/>
              </a:ext>
            </a:extLst>
          </p:cNvPr>
          <p:cNvSpPr/>
          <p:nvPr/>
        </p:nvSpPr>
        <p:spPr>
          <a:xfrm>
            <a:off x="4707369" y="4270222"/>
            <a:ext cx="892783" cy="89633"/>
          </a:xfrm>
          <a:prstGeom prst="rect">
            <a:avLst/>
          </a:prstGeom>
          <a:solidFill>
            <a:srgbClr val="FF40FF">
              <a:alpha val="10000"/>
            </a:srgbClr>
          </a:solidFill>
          <a:ln w="63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1" name="Rechteck 180">
            <a:extLst>
              <a:ext uri="{FF2B5EF4-FFF2-40B4-BE49-F238E27FC236}">
                <a16:creationId xmlns:a16="http://schemas.microsoft.com/office/drawing/2014/main" id="{D67598FA-5CFF-364C-ADC8-EFD27A406D6B}"/>
              </a:ext>
            </a:extLst>
          </p:cNvPr>
          <p:cNvSpPr/>
          <p:nvPr/>
        </p:nvSpPr>
        <p:spPr>
          <a:xfrm>
            <a:off x="4708362" y="4818721"/>
            <a:ext cx="892783" cy="89633"/>
          </a:xfrm>
          <a:prstGeom prst="rect">
            <a:avLst/>
          </a:prstGeom>
          <a:solidFill>
            <a:srgbClr val="FF40FF">
              <a:alpha val="10000"/>
            </a:srgbClr>
          </a:solidFill>
          <a:ln w="63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2" name="Rechteck 181">
            <a:extLst>
              <a:ext uri="{FF2B5EF4-FFF2-40B4-BE49-F238E27FC236}">
                <a16:creationId xmlns:a16="http://schemas.microsoft.com/office/drawing/2014/main" id="{4F8B8738-0C61-F943-85F4-846E30B02F4A}"/>
              </a:ext>
            </a:extLst>
          </p:cNvPr>
          <p:cNvSpPr/>
          <p:nvPr/>
        </p:nvSpPr>
        <p:spPr>
          <a:xfrm>
            <a:off x="4705921" y="5377412"/>
            <a:ext cx="892783" cy="89633"/>
          </a:xfrm>
          <a:prstGeom prst="rect">
            <a:avLst/>
          </a:prstGeom>
          <a:solidFill>
            <a:srgbClr val="FF40FF">
              <a:alpha val="10000"/>
            </a:srgbClr>
          </a:solidFill>
          <a:ln w="63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3" name="Textfeld 182">
            <a:extLst>
              <a:ext uri="{FF2B5EF4-FFF2-40B4-BE49-F238E27FC236}">
                <a16:creationId xmlns:a16="http://schemas.microsoft.com/office/drawing/2014/main" id="{27634783-AE1C-FE4D-84FF-E8D2F6E5C185}"/>
              </a:ext>
            </a:extLst>
          </p:cNvPr>
          <p:cNvSpPr txBox="1"/>
          <p:nvPr/>
        </p:nvSpPr>
        <p:spPr>
          <a:xfrm>
            <a:off x="4106470" y="3624455"/>
            <a:ext cx="130298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00" dirty="0" err="1"/>
              <a:t>Deploy</a:t>
            </a:r>
            <a:r>
              <a:rPr lang="de-DE" sz="700" dirty="0"/>
              <a:t> </a:t>
            </a:r>
            <a:r>
              <a:rPr lang="de-DE" sz="700" dirty="0" err="1"/>
              <a:t>Climate</a:t>
            </a:r>
            <a:r>
              <a:rPr lang="de-DE" sz="700" dirty="0"/>
              <a:t> Infrastructure:</a:t>
            </a:r>
          </a:p>
        </p:txBody>
      </p:sp>
      <p:sp>
        <p:nvSpPr>
          <p:cNvPr id="184" name="Rechteck 183">
            <a:extLst>
              <a:ext uri="{FF2B5EF4-FFF2-40B4-BE49-F238E27FC236}">
                <a16:creationId xmlns:a16="http://schemas.microsoft.com/office/drawing/2014/main" id="{C772C9B1-A490-2B47-B6D4-7E62BE5B34B9}"/>
              </a:ext>
            </a:extLst>
          </p:cNvPr>
          <p:cNvSpPr/>
          <p:nvPr/>
        </p:nvSpPr>
        <p:spPr>
          <a:xfrm>
            <a:off x="4129331" y="2875974"/>
            <a:ext cx="1912512" cy="610257"/>
          </a:xfrm>
          <a:prstGeom prst="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700" b="1" dirty="0" err="1">
                <a:solidFill>
                  <a:schemeClr val="tx1"/>
                </a:solidFill>
              </a:rPr>
              <a:t>Checkout</a:t>
            </a:r>
            <a:r>
              <a:rPr lang="de-DE" sz="500" dirty="0">
                <a:solidFill>
                  <a:schemeClr val="tx1"/>
                </a:solidFill>
              </a:rPr>
              <a:t>:  </a:t>
            </a:r>
            <a:r>
              <a:rPr lang="de-DE" sz="500" dirty="0" err="1">
                <a:solidFill>
                  <a:schemeClr val="tx1"/>
                </a:solidFill>
              </a:rPr>
              <a:t>ThirdParty</a:t>
            </a:r>
            <a:r>
              <a:rPr lang="de-DE" sz="500" dirty="0">
                <a:solidFill>
                  <a:schemeClr val="tx1"/>
                </a:solidFill>
              </a:rPr>
              <a:t>;  </a:t>
            </a:r>
            <a:r>
              <a:rPr lang="de-DE" sz="500" dirty="0" err="1">
                <a:solidFill>
                  <a:schemeClr val="tx1"/>
                </a:solidFill>
              </a:rPr>
              <a:t>GitHub</a:t>
            </a:r>
            <a:br>
              <a:rPr lang="de-DE" sz="500" dirty="0">
                <a:solidFill>
                  <a:schemeClr val="tx1"/>
                </a:solidFill>
              </a:rPr>
            </a:br>
            <a:br>
              <a:rPr lang="de-DE" sz="500" dirty="0">
                <a:solidFill>
                  <a:schemeClr val="tx1"/>
                </a:solidFill>
              </a:rPr>
            </a:br>
            <a:endParaRPr lang="de-DE" sz="500" dirty="0">
              <a:solidFill>
                <a:schemeClr val="tx1"/>
              </a:solidFill>
            </a:endParaRPr>
          </a:p>
          <a:p>
            <a:r>
              <a:rPr lang="de-DE" sz="500" b="1" dirty="0" err="1">
                <a:solidFill>
                  <a:schemeClr val="tx1"/>
                </a:solidFill>
              </a:rPr>
              <a:t>ArtifactStore</a:t>
            </a:r>
            <a:r>
              <a:rPr lang="de-DE" sz="500" dirty="0">
                <a:solidFill>
                  <a:schemeClr val="tx1"/>
                </a:solidFill>
              </a:rPr>
              <a:t>:  </a:t>
            </a:r>
          </a:p>
        </p:txBody>
      </p:sp>
      <p:pic>
        <p:nvPicPr>
          <p:cNvPr id="185" name="Graphic 67">
            <a:extLst>
              <a:ext uri="{FF2B5EF4-FFF2-40B4-BE49-F238E27FC236}">
                <a16:creationId xmlns:a16="http://schemas.microsoft.com/office/drawing/2014/main" id="{59A6966A-1108-E249-905F-3047BDA1A87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632785" y="3181102"/>
            <a:ext cx="206423" cy="206423"/>
          </a:xfrm>
          <a:prstGeom prst="rect">
            <a:avLst/>
          </a:prstGeom>
        </p:spPr>
      </p:pic>
      <p:pic>
        <p:nvPicPr>
          <p:cNvPr id="186" name="Graphic 8">
            <a:extLst>
              <a:ext uri="{FF2B5EF4-FFF2-40B4-BE49-F238E27FC236}">
                <a16:creationId xmlns:a16="http://schemas.microsoft.com/office/drawing/2014/main" id="{CF7EA458-D36A-3C4F-B67F-B173F701BE3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992040" y="3177462"/>
            <a:ext cx="263293" cy="263293"/>
          </a:xfrm>
          <a:prstGeom prst="rect">
            <a:avLst/>
          </a:prstGeom>
        </p:spPr>
      </p:pic>
      <p:pic>
        <p:nvPicPr>
          <p:cNvPr id="187" name="Grafik 186" descr="Hinzufügen">
            <a:extLst>
              <a:ext uri="{FF2B5EF4-FFF2-40B4-BE49-F238E27FC236}">
                <a16:creationId xmlns:a16="http://schemas.microsoft.com/office/drawing/2014/main" id="{0914682B-B8B8-6946-853B-14415A93CD77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4848733" y="3221689"/>
            <a:ext cx="132066" cy="132066"/>
          </a:xfrm>
          <a:prstGeom prst="rect">
            <a:avLst/>
          </a:prstGeom>
        </p:spPr>
      </p:pic>
      <p:sp>
        <p:nvSpPr>
          <p:cNvPr id="188" name="Textfeld 187">
            <a:extLst>
              <a:ext uri="{FF2B5EF4-FFF2-40B4-BE49-F238E27FC236}">
                <a16:creationId xmlns:a16="http://schemas.microsoft.com/office/drawing/2014/main" id="{3B52AEAF-5B33-734A-9C06-EC5F8A97373B}"/>
              </a:ext>
            </a:extLst>
          </p:cNvPr>
          <p:cNvSpPr txBox="1"/>
          <p:nvPr/>
        </p:nvSpPr>
        <p:spPr>
          <a:xfrm>
            <a:off x="4567721" y="3332343"/>
            <a:ext cx="33655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" dirty="0" err="1">
                <a:solidFill>
                  <a:schemeClr val="accent6">
                    <a:lumMod val="75000"/>
                  </a:schemeClr>
                </a:solidFill>
              </a:rPr>
              <a:t>Bucket</a:t>
            </a:r>
            <a:endParaRPr lang="de-DE" sz="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89" name="Textfeld 188">
            <a:extLst>
              <a:ext uri="{FF2B5EF4-FFF2-40B4-BE49-F238E27FC236}">
                <a16:creationId xmlns:a16="http://schemas.microsoft.com/office/drawing/2014/main" id="{D9404A19-F587-EB46-96FA-7055A91EF372}"/>
              </a:ext>
            </a:extLst>
          </p:cNvPr>
          <p:cNvSpPr txBox="1"/>
          <p:nvPr/>
        </p:nvSpPr>
        <p:spPr>
          <a:xfrm>
            <a:off x="4952237" y="3336819"/>
            <a:ext cx="33655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" dirty="0">
                <a:solidFill>
                  <a:srgbClr val="C00000"/>
                </a:solidFill>
              </a:rPr>
              <a:t>CMK</a:t>
            </a:r>
          </a:p>
        </p:txBody>
      </p:sp>
      <p:sp>
        <p:nvSpPr>
          <p:cNvPr id="190" name="Textfeld 189">
            <a:extLst>
              <a:ext uri="{FF2B5EF4-FFF2-40B4-BE49-F238E27FC236}">
                <a16:creationId xmlns:a16="http://schemas.microsoft.com/office/drawing/2014/main" id="{7F7E9578-BCC6-A045-9032-DC603DBA1AD8}"/>
              </a:ext>
            </a:extLst>
          </p:cNvPr>
          <p:cNvSpPr txBox="1"/>
          <p:nvPr/>
        </p:nvSpPr>
        <p:spPr>
          <a:xfrm>
            <a:off x="5341592" y="3345982"/>
            <a:ext cx="660329" cy="15388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400" b="1" dirty="0" err="1">
                <a:solidFill>
                  <a:srgbClr val="0070C0"/>
                </a:solidFill>
              </a:rPr>
              <a:t>SourceArtifact</a:t>
            </a:r>
            <a:endParaRPr lang="de-DE" sz="400" b="1" dirty="0">
              <a:solidFill>
                <a:srgbClr val="0070C0"/>
              </a:solidFill>
            </a:endParaRPr>
          </a:p>
        </p:txBody>
      </p:sp>
      <p:sp>
        <p:nvSpPr>
          <p:cNvPr id="191" name="Textfeld 190">
            <a:extLst>
              <a:ext uri="{FF2B5EF4-FFF2-40B4-BE49-F238E27FC236}">
                <a16:creationId xmlns:a16="http://schemas.microsoft.com/office/drawing/2014/main" id="{96BE57BB-C797-DD4E-AFE7-594813D5B4EA}"/>
              </a:ext>
            </a:extLst>
          </p:cNvPr>
          <p:cNvSpPr txBox="1"/>
          <p:nvPr/>
        </p:nvSpPr>
        <p:spPr>
          <a:xfrm>
            <a:off x="5474658" y="3225063"/>
            <a:ext cx="33655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" i="1" dirty="0"/>
              <a:t>Output</a:t>
            </a:r>
          </a:p>
        </p:txBody>
      </p:sp>
      <p:sp>
        <p:nvSpPr>
          <p:cNvPr id="192" name="Textfeld 191">
            <a:extLst>
              <a:ext uri="{FF2B5EF4-FFF2-40B4-BE49-F238E27FC236}">
                <a16:creationId xmlns:a16="http://schemas.microsoft.com/office/drawing/2014/main" id="{A710360B-6809-884B-809E-B8FED79558EE}"/>
              </a:ext>
            </a:extLst>
          </p:cNvPr>
          <p:cNvSpPr txBox="1"/>
          <p:nvPr/>
        </p:nvSpPr>
        <p:spPr>
          <a:xfrm>
            <a:off x="5347247" y="3640618"/>
            <a:ext cx="660329" cy="15388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400" b="1" dirty="0" err="1">
                <a:solidFill>
                  <a:srgbClr val="0070C0"/>
                </a:solidFill>
              </a:rPr>
              <a:t>SourceArtifact</a:t>
            </a:r>
            <a:endParaRPr lang="de-DE" sz="400" b="1" dirty="0">
              <a:solidFill>
                <a:srgbClr val="0070C0"/>
              </a:solidFill>
            </a:endParaRPr>
          </a:p>
        </p:txBody>
      </p:sp>
      <p:sp>
        <p:nvSpPr>
          <p:cNvPr id="193" name="Pfeil nach unten 192">
            <a:extLst>
              <a:ext uri="{FF2B5EF4-FFF2-40B4-BE49-F238E27FC236}">
                <a16:creationId xmlns:a16="http://schemas.microsoft.com/office/drawing/2014/main" id="{152C2FBE-F451-0345-8B33-AB470EBA0A23}"/>
              </a:ext>
            </a:extLst>
          </p:cNvPr>
          <p:cNvSpPr/>
          <p:nvPr/>
        </p:nvSpPr>
        <p:spPr>
          <a:xfrm>
            <a:off x="5644806" y="3522118"/>
            <a:ext cx="53340" cy="99533"/>
          </a:xfrm>
          <a:prstGeom prst="downArrow">
            <a:avLst/>
          </a:prstGeom>
          <a:solidFill>
            <a:schemeClr val="accent1">
              <a:lumMod val="60000"/>
              <a:lumOff val="40000"/>
            </a:schemeClr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4" name="Rechteck 193">
            <a:extLst>
              <a:ext uri="{FF2B5EF4-FFF2-40B4-BE49-F238E27FC236}">
                <a16:creationId xmlns:a16="http://schemas.microsoft.com/office/drawing/2014/main" id="{10D98574-5482-0848-96B5-8C08C436A142}"/>
              </a:ext>
            </a:extLst>
          </p:cNvPr>
          <p:cNvSpPr/>
          <p:nvPr/>
        </p:nvSpPr>
        <p:spPr>
          <a:xfrm>
            <a:off x="4073485" y="2518801"/>
            <a:ext cx="2066750" cy="312155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95" name="Graphic 24">
            <a:extLst>
              <a:ext uri="{FF2B5EF4-FFF2-40B4-BE49-F238E27FC236}">
                <a16:creationId xmlns:a16="http://schemas.microsoft.com/office/drawing/2014/main" id="{AA71D76C-C33E-DD4C-8E7B-76E6AC3AD1A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182034" y="2565419"/>
            <a:ext cx="229179" cy="229179"/>
          </a:xfrm>
          <a:prstGeom prst="rect">
            <a:avLst/>
          </a:prstGeom>
        </p:spPr>
      </p:pic>
      <p:sp>
        <p:nvSpPr>
          <p:cNvPr id="196" name="TextBox 8">
            <a:extLst>
              <a:ext uri="{FF2B5EF4-FFF2-40B4-BE49-F238E27FC236}">
                <a16:creationId xmlns:a16="http://schemas.microsoft.com/office/drawing/2014/main" id="{2211F715-0508-B94C-868F-4DA5125190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70923" y="2525825"/>
            <a:ext cx="157889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de-DE" sz="700" b="1" dirty="0">
                <a:solidFill>
                  <a:srgbClr val="002060"/>
                </a:solidFill>
              </a:rPr>
              <a:t>AWS </a:t>
            </a:r>
            <a:r>
              <a:rPr lang="en-US" altLang="de-DE" sz="700" b="1" dirty="0" err="1">
                <a:solidFill>
                  <a:srgbClr val="002060"/>
                </a:solidFill>
              </a:rPr>
              <a:t>CodePipeline</a:t>
            </a:r>
            <a:br>
              <a:rPr lang="en-US" altLang="de-DE" sz="700" b="1" dirty="0">
                <a:solidFill>
                  <a:srgbClr val="002060"/>
                </a:solidFill>
              </a:rPr>
            </a:br>
            <a:r>
              <a:rPr lang="en-US" altLang="de-DE" sz="700" b="1" dirty="0">
                <a:solidFill>
                  <a:srgbClr val="002060"/>
                </a:solidFill>
              </a:rPr>
              <a:t>climate-specific-Infrastructure</a:t>
            </a:r>
          </a:p>
        </p:txBody>
      </p:sp>
      <p:sp>
        <p:nvSpPr>
          <p:cNvPr id="197" name="Oval 196">
            <a:extLst>
              <a:ext uri="{FF2B5EF4-FFF2-40B4-BE49-F238E27FC236}">
                <a16:creationId xmlns:a16="http://schemas.microsoft.com/office/drawing/2014/main" id="{D20D0ECD-7456-014B-B46F-5B68AD027DEF}"/>
              </a:ext>
            </a:extLst>
          </p:cNvPr>
          <p:cNvSpPr/>
          <p:nvPr/>
        </p:nvSpPr>
        <p:spPr>
          <a:xfrm>
            <a:off x="5808794" y="2306027"/>
            <a:ext cx="330009" cy="316884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300" dirty="0"/>
              <a:t>1</a:t>
            </a:r>
          </a:p>
        </p:txBody>
      </p:sp>
      <p:pic>
        <p:nvPicPr>
          <p:cNvPr id="198" name="Graphic 7">
            <a:extLst>
              <a:ext uri="{FF2B5EF4-FFF2-40B4-BE49-F238E27FC236}">
                <a16:creationId xmlns:a16="http://schemas.microsoft.com/office/drawing/2014/main" id="{1F9DD0C6-D5EB-7D44-9A82-051CDA3CA356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8680475" y="3590985"/>
            <a:ext cx="208809" cy="208809"/>
          </a:xfrm>
          <a:prstGeom prst="rect">
            <a:avLst/>
          </a:prstGeom>
        </p:spPr>
      </p:pic>
      <p:pic>
        <p:nvPicPr>
          <p:cNvPr id="199" name="Graphic 30">
            <a:extLst>
              <a:ext uri="{FF2B5EF4-FFF2-40B4-BE49-F238E27FC236}">
                <a16:creationId xmlns:a16="http://schemas.microsoft.com/office/drawing/2014/main" id="{E9A9F12C-2FBA-7C42-BB18-E67EC780EDCE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9388252" y="3361959"/>
            <a:ext cx="200500" cy="200500"/>
          </a:xfrm>
          <a:prstGeom prst="rect">
            <a:avLst/>
          </a:prstGeom>
        </p:spPr>
      </p:pic>
      <p:sp>
        <p:nvSpPr>
          <p:cNvPr id="200" name="Textfeld 199">
            <a:extLst>
              <a:ext uri="{FF2B5EF4-FFF2-40B4-BE49-F238E27FC236}">
                <a16:creationId xmlns:a16="http://schemas.microsoft.com/office/drawing/2014/main" id="{A3B36061-C239-DF49-8930-E7EBF07CA3BC}"/>
              </a:ext>
            </a:extLst>
          </p:cNvPr>
          <p:cNvSpPr txBox="1"/>
          <p:nvPr/>
        </p:nvSpPr>
        <p:spPr>
          <a:xfrm>
            <a:off x="8477195" y="3754733"/>
            <a:ext cx="62451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600" dirty="0" err="1"/>
              <a:t>Climate</a:t>
            </a:r>
            <a:r>
              <a:rPr lang="de-DE" sz="600" dirty="0"/>
              <a:t>-ECR</a:t>
            </a:r>
          </a:p>
        </p:txBody>
      </p:sp>
      <p:pic>
        <p:nvPicPr>
          <p:cNvPr id="201" name="Graphic 26">
            <a:extLst>
              <a:ext uri="{FF2B5EF4-FFF2-40B4-BE49-F238E27FC236}">
                <a16:creationId xmlns:a16="http://schemas.microsoft.com/office/drawing/2014/main" id="{5B43C83F-FDD0-7945-AD42-002A1E014703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8054884" y="3596463"/>
            <a:ext cx="168299" cy="168299"/>
          </a:xfrm>
          <a:prstGeom prst="rect">
            <a:avLst/>
          </a:prstGeom>
        </p:spPr>
      </p:pic>
      <p:pic>
        <p:nvPicPr>
          <p:cNvPr id="202" name="Graphic 28">
            <a:extLst>
              <a:ext uri="{FF2B5EF4-FFF2-40B4-BE49-F238E27FC236}">
                <a16:creationId xmlns:a16="http://schemas.microsoft.com/office/drawing/2014/main" id="{99923FBA-2D56-4647-8B1D-B113F9DCC679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8209265" y="3595734"/>
            <a:ext cx="170082" cy="170082"/>
          </a:xfrm>
          <a:prstGeom prst="rect">
            <a:avLst/>
          </a:prstGeom>
        </p:spPr>
      </p:pic>
      <p:sp>
        <p:nvSpPr>
          <p:cNvPr id="203" name="Textfeld 202">
            <a:extLst>
              <a:ext uri="{FF2B5EF4-FFF2-40B4-BE49-F238E27FC236}">
                <a16:creationId xmlns:a16="http://schemas.microsoft.com/office/drawing/2014/main" id="{289D1351-5BAD-344B-A072-8CB971BCAF4C}"/>
              </a:ext>
            </a:extLst>
          </p:cNvPr>
          <p:cNvSpPr txBox="1"/>
          <p:nvPr/>
        </p:nvSpPr>
        <p:spPr>
          <a:xfrm>
            <a:off x="7949633" y="3733373"/>
            <a:ext cx="6245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600" dirty="0" err="1"/>
              <a:t>Climate</a:t>
            </a:r>
            <a:r>
              <a:rPr lang="de-DE" sz="600" dirty="0"/>
              <a:t> ECS </a:t>
            </a:r>
            <a:r>
              <a:rPr lang="de-DE" sz="600" dirty="0" err="1"/>
              <a:t>Service+Task</a:t>
            </a:r>
            <a:endParaRPr lang="de-DE" sz="600" dirty="0"/>
          </a:p>
        </p:txBody>
      </p:sp>
      <p:pic>
        <p:nvPicPr>
          <p:cNvPr id="204" name="Graphic 47">
            <a:extLst>
              <a:ext uri="{FF2B5EF4-FFF2-40B4-BE49-F238E27FC236}">
                <a16:creationId xmlns:a16="http://schemas.microsoft.com/office/drawing/2014/main" id="{CBDD9196-3A82-2842-AF48-1A9B5FE193D3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7616558" y="3580291"/>
            <a:ext cx="215809" cy="215809"/>
          </a:xfrm>
          <a:prstGeom prst="rect">
            <a:avLst/>
          </a:prstGeom>
        </p:spPr>
      </p:pic>
      <p:sp>
        <p:nvSpPr>
          <p:cNvPr id="205" name="Textfeld 204">
            <a:extLst>
              <a:ext uri="{FF2B5EF4-FFF2-40B4-BE49-F238E27FC236}">
                <a16:creationId xmlns:a16="http://schemas.microsoft.com/office/drawing/2014/main" id="{FC114654-9C56-2A41-B45A-C6C7F57F6C84}"/>
              </a:ext>
            </a:extLst>
          </p:cNvPr>
          <p:cNvSpPr txBox="1"/>
          <p:nvPr/>
        </p:nvSpPr>
        <p:spPr>
          <a:xfrm>
            <a:off x="7415761" y="3756195"/>
            <a:ext cx="62451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600" dirty="0" err="1"/>
              <a:t>Climate</a:t>
            </a:r>
            <a:r>
              <a:rPr lang="de-DE" sz="600" dirty="0"/>
              <a:t>-DDB</a:t>
            </a:r>
          </a:p>
        </p:txBody>
      </p:sp>
      <p:cxnSp>
        <p:nvCxnSpPr>
          <p:cNvPr id="206" name="Gewinkelte Verbindung 205">
            <a:extLst>
              <a:ext uri="{FF2B5EF4-FFF2-40B4-BE49-F238E27FC236}">
                <a16:creationId xmlns:a16="http://schemas.microsoft.com/office/drawing/2014/main" id="{980724AE-C0AA-7C4D-B5AF-B049555F45BD}"/>
              </a:ext>
            </a:extLst>
          </p:cNvPr>
          <p:cNvCxnSpPr>
            <a:cxnSpLocks/>
            <a:stCxn id="152" idx="2"/>
            <a:endCxn id="204" idx="0"/>
          </p:cNvCxnSpPr>
          <p:nvPr/>
        </p:nvCxnSpPr>
        <p:spPr>
          <a:xfrm rot="5400000">
            <a:off x="7904911" y="3194041"/>
            <a:ext cx="205802" cy="566698"/>
          </a:xfrm>
          <a:prstGeom prst="bentConnector3">
            <a:avLst>
              <a:gd name="adj1" fmla="val 50000"/>
            </a:avLst>
          </a:prstGeom>
          <a:ln w="3175">
            <a:solidFill>
              <a:schemeClr val="tx1"/>
            </a:solidFill>
            <a:prstDash val="dash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Gewinkelte Verbindung 206">
            <a:extLst>
              <a:ext uri="{FF2B5EF4-FFF2-40B4-BE49-F238E27FC236}">
                <a16:creationId xmlns:a16="http://schemas.microsoft.com/office/drawing/2014/main" id="{1337AF2C-2FF5-F643-B43C-EE67E46516AB}"/>
              </a:ext>
            </a:extLst>
          </p:cNvPr>
          <p:cNvCxnSpPr>
            <a:cxnSpLocks/>
            <a:stCxn id="152" idx="2"/>
            <a:endCxn id="198" idx="0"/>
          </p:cNvCxnSpPr>
          <p:nvPr/>
        </p:nvCxnSpPr>
        <p:spPr>
          <a:xfrm rot="16200000" flipH="1">
            <a:off x="8429772" y="3235877"/>
            <a:ext cx="216496" cy="493719"/>
          </a:xfrm>
          <a:prstGeom prst="bentConnector3">
            <a:avLst>
              <a:gd name="adj1" fmla="val 50000"/>
            </a:avLst>
          </a:prstGeom>
          <a:ln w="3175">
            <a:solidFill>
              <a:schemeClr val="tx1"/>
            </a:solidFill>
            <a:prstDash val="dash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Gerade Verbindung mit Pfeil 207">
            <a:extLst>
              <a:ext uri="{FF2B5EF4-FFF2-40B4-BE49-F238E27FC236}">
                <a16:creationId xmlns:a16="http://schemas.microsoft.com/office/drawing/2014/main" id="{E566F0AA-B7A3-344A-B0C0-C2BF95BA827F}"/>
              </a:ext>
            </a:extLst>
          </p:cNvPr>
          <p:cNvCxnSpPr>
            <a:cxnSpLocks/>
            <a:stCxn id="152" idx="2"/>
            <a:endCxn id="202" idx="0"/>
          </p:cNvCxnSpPr>
          <p:nvPr/>
        </p:nvCxnSpPr>
        <p:spPr>
          <a:xfrm>
            <a:off x="8291161" y="3374489"/>
            <a:ext cx="3145" cy="221245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Gerade Verbindung mit Pfeil 208">
            <a:extLst>
              <a:ext uri="{FF2B5EF4-FFF2-40B4-BE49-F238E27FC236}">
                <a16:creationId xmlns:a16="http://schemas.microsoft.com/office/drawing/2014/main" id="{466DCF84-BF89-654E-B174-6C43A37B98C3}"/>
              </a:ext>
            </a:extLst>
          </p:cNvPr>
          <p:cNvCxnSpPr>
            <a:cxnSpLocks/>
            <a:endCxn id="152" idx="1"/>
          </p:cNvCxnSpPr>
          <p:nvPr/>
        </p:nvCxnSpPr>
        <p:spPr>
          <a:xfrm flipV="1">
            <a:off x="5721852" y="3143202"/>
            <a:ext cx="1916827" cy="823422"/>
          </a:xfrm>
          <a:prstGeom prst="straightConnector1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0" name="Grafik 79">
            <a:extLst>
              <a:ext uri="{FF2B5EF4-FFF2-40B4-BE49-F238E27FC236}">
                <a16:creationId xmlns:a16="http://schemas.microsoft.com/office/drawing/2014/main" id="{6169F27A-8C34-D747-95D5-7D740DA06186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8843245" y="3527643"/>
            <a:ext cx="208359" cy="208359"/>
          </a:xfrm>
          <a:prstGeom prst="rect">
            <a:avLst/>
          </a:prstGeom>
        </p:spPr>
      </p:pic>
      <p:pic>
        <p:nvPicPr>
          <p:cNvPr id="210" name="Grafik 209">
            <a:extLst>
              <a:ext uri="{FF2B5EF4-FFF2-40B4-BE49-F238E27FC236}">
                <a16:creationId xmlns:a16="http://schemas.microsoft.com/office/drawing/2014/main" id="{8DB97849-20E6-FA4E-9963-8F661CDE62E6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8323763" y="3517471"/>
            <a:ext cx="208359" cy="208359"/>
          </a:xfrm>
          <a:prstGeom prst="rect">
            <a:avLst/>
          </a:prstGeom>
        </p:spPr>
      </p:pic>
      <p:pic>
        <p:nvPicPr>
          <p:cNvPr id="211" name="Grafik 210">
            <a:extLst>
              <a:ext uri="{FF2B5EF4-FFF2-40B4-BE49-F238E27FC236}">
                <a16:creationId xmlns:a16="http://schemas.microsoft.com/office/drawing/2014/main" id="{BE7DD24D-0030-6E43-A608-925B8AEAF6AC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7775129" y="3504118"/>
            <a:ext cx="208359" cy="208359"/>
          </a:xfrm>
          <a:prstGeom prst="rect">
            <a:avLst/>
          </a:prstGeom>
        </p:spPr>
      </p:pic>
      <p:cxnSp>
        <p:nvCxnSpPr>
          <p:cNvPr id="212" name="Gerade Verbindung mit Pfeil 211">
            <a:extLst>
              <a:ext uri="{FF2B5EF4-FFF2-40B4-BE49-F238E27FC236}">
                <a16:creationId xmlns:a16="http://schemas.microsoft.com/office/drawing/2014/main" id="{5B63763D-58B6-E94F-A8D4-EAF1B98F2A08}"/>
              </a:ext>
            </a:extLst>
          </p:cNvPr>
          <p:cNvCxnSpPr>
            <a:cxnSpLocks/>
          </p:cNvCxnSpPr>
          <p:nvPr/>
        </p:nvCxnSpPr>
        <p:spPr>
          <a:xfrm>
            <a:off x="2810623" y="2042037"/>
            <a:ext cx="1180074" cy="1385827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497264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Textfeld 152">
            <a:extLst>
              <a:ext uri="{FF2B5EF4-FFF2-40B4-BE49-F238E27FC236}">
                <a16:creationId xmlns:a16="http://schemas.microsoft.com/office/drawing/2014/main" id="{433539AD-40E2-5E47-A539-B96F4782B02E}"/>
              </a:ext>
            </a:extLst>
          </p:cNvPr>
          <p:cNvSpPr txBox="1"/>
          <p:nvPr/>
        </p:nvSpPr>
        <p:spPr>
          <a:xfrm>
            <a:off x="8341867" y="3465324"/>
            <a:ext cx="283870" cy="15388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de-DE" sz="400" dirty="0">
              <a:solidFill>
                <a:srgbClr val="0070C0"/>
              </a:solidFill>
            </a:endParaRPr>
          </a:p>
        </p:txBody>
      </p:sp>
      <p:sp>
        <p:nvSpPr>
          <p:cNvPr id="152" name="Textfeld 151">
            <a:extLst>
              <a:ext uri="{FF2B5EF4-FFF2-40B4-BE49-F238E27FC236}">
                <a16:creationId xmlns:a16="http://schemas.microsoft.com/office/drawing/2014/main" id="{BB345287-3806-6642-A0F2-A59B5B5D0963}"/>
              </a:ext>
            </a:extLst>
          </p:cNvPr>
          <p:cNvSpPr txBox="1"/>
          <p:nvPr/>
        </p:nvSpPr>
        <p:spPr>
          <a:xfrm>
            <a:off x="8294451" y="3498915"/>
            <a:ext cx="283870" cy="15388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de-DE" sz="400" dirty="0">
              <a:solidFill>
                <a:srgbClr val="0070C0"/>
              </a:solidFill>
            </a:endParaRPr>
          </a:p>
        </p:txBody>
      </p:sp>
      <p:pic>
        <p:nvPicPr>
          <p:cNvPr id="3" name="Graphic 24">
            <a:extLst>
              <a:ext uri="{FF2B5EF4-FFF2-40B4-BE49-F238E27FC236}">
                <a16:creationId xmlns:a16="http://schemas.microsoft.com/office/drawing/2014/main" id="{426FA0C1-1FDD-7E49-A3E0-0E699DF5BC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2927" y="2356149"/>
            <a:ext cx="394710" cy="394710"/>
          </a:xfrm>
          <a:prstGeom prst="rect">
            <a:avLst/>
          </a:prstGeom>
        </p:spPr>
      </p:pic>
      <p:sp>
        <p:nvSpPr>
          <p:cNvPr id="4" name="TextBox 8">
            <a:extLst>
              <a:ext uri="{FF2B5EF4-FFF2-40B4-BE49-F238E27FC236}">
                <a16:creationId xmlns:a16="http://schemas.microsoft.com/office/drawing/2014/main" id="{36A23C81-6337-9D4F-81C8-3A812240F5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29742" y="2743350"/>
            <a:ext cx="121751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de-DE" sz="700" b="1" dirty="0">
                <a:solidFill>
                  <a:srgbClr val="002060"/>
                </a:solidFill>
              </a:rPr>
              <a:t>AWS </a:t>
            </a:r>
            <a:r>
              <a:rPr lang="en-US" altLang="de-DE" sz="700" b="1" dirty="0" err="1">
                <a:solidFill>
                  <a:srgbClr val="002060"/>
                </a:solidFill>
              </a:rPr>
              <a:t>CodePipeline</a:t>
            </a:r>
            <a:br>
              <a:rPr lang="en-US" altLang="de-DE" sz="700" b="1" dirty="0">
                <a:solidFill>
                  <a:srgbClr val="002060"/>
                </a:solidFill>
              </a:rPr>
            </a:br>
            <a:r>
              <a:rPr lang="en-US" altLang="de-DE" sz="700" b="1" dirty="0">
                <a:solidFill>
                  <a:srgbClr val="002060"/>
                </a:solidFill>
              </a:rPr>
              <a:t>Climate-</a:t>
            </a:r>
            <a:r>
              <a:rPr lang="en-US" altLang="de-DE" sz="700" b="1" dirty="0" err="1">
                <a:solidFill>
                  <a:srgbClr val="002060"/>
                </a:solidFill>
              </a:rPr>
              <a:t>CodePipeline</a:t>
            </a:r>
            <a:endParaRPr lang="en-US" altLang="de-DE" sz="700" b="1" dirty="0">
              <a:solidFill>
                <a:srgbClr val="002060"/>
              </a:solidFill>
            </a:endParaRPr>
          </a:p>
        </p:txBody>
      </p:sp>
      <p:pic>
        <p:nvPicPr>
          <p:cNvPr id="5" name="Graphic 54">
            <a:extLst>
              <a:ext uri="{FF2B5EF4-FFF2-40B4-BE49-F238E27FC236}">
                <a16:creationId xmlns:a16="http://schemas.microsoft.com/office/drawing/2014/main" id="{95545BFB-C6A8-154B-B2B5-F98E47C12D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1015" y="1403954"/>
            <a:ext cx="229636" cy="229636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D7E15C04-C93A-3A40-A012-0E5F33AA43ED}"/>
              </a:ext>
            </a:extLst>
          </p:cNvPr>
          <p:cNvSpPr txBox="1"/>
          <p:nvPr/>
        </p:nvSpPr>
        <p:spPr>
          <a:xfrm>
            <a:off x="190069" y="1641178"/>
            <a:ext cx="2540472" cy="1754326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de-DE" sz="600" b="1" dirty="0" err="1"/>
              <a:t>TrustedRelationship</a:t>
            </a:r>
            <a:r>
              <a:rPr lang="de-DE" sz="600" dirty="0"/>
              <a:t>:  </a:t>
            </a:r>
            <a:r>
              <a:rPr lang="de-DE" sz="600" dirty="0" err="1"/>
              <a:t>codepipeline.amazonaws.com</a:t>
            </a:r>
            <a:br>
              <a:rPr lang="de-DE" sz="600" dirty="0"/>
            </a:br>
            <a:br>
              <a:rPr lang="de-DE" sz="600" dirty="0"/>
            </a:br>
            <a:r>
              <a:rPr lang="de-DE" sz="600" b="1" dirty="0" err="1"/>
              <a:t>Policies</a:t>
            </a:r>
            <a:r>
              <a:rPr lang="de-DE" sz="600" dirty="0"/>
              <a:t>:</a:t>
            </a:r>
            <a:br>
              <a:rPr lang="de-DE" sz="600" dirty="0"/>
            </a:br>
            <a:endParaRPr lang="de-DE" sz="600" dirty="0"/>
          </a:p>
          <a:p>
            <a:r>
              <a:rPr lang="de-DE" sz="600" b="1" dirty="0"/>
              <a:t>   </a:t>
            </a:r>
            <a:r>
              <a:rPr lang="de-DE" sz="600" b="1" dirty="0" err="1"/>
              <a:t>Resource</a:t>
            </a:r>
            <a:r>
              <a:rPr lang="de-DE" sz="600" dirty="0"/>
              <a:t>: *;   </a:t>
            </a:r>
            <a:r>
              <a:rPr lang="de-DE" sz="600" b="1" dirty="0" err="1"/>
              <a:t>Effect</a:t>
            </a:r>
            <a:r>
              <a:rPr lang="de-DE" sz="600" dirty="0"/>
              <a:t>: </a:t>
            </a:r>
            <a:r>
              <a:rPr lang="de-DE" sz="600" dirty="0" err="1"/>
              <a:t>Allow</a:t>
            </a:r>
            <a:r>
              <a:rPr lang="de-DE" sz="600" dirty="0"/>
              <a:t>   </a:t>
            </a:r>
            <a:br>
              <a:rPr lang="de-DE" sz="600" dirty="0"/>
            </a:br>
            <a:r>
              <a:rPr lang="de-DE" sz="600" dirty="0"/>
              <a:t>   </a:t>
            </a:r>
            <a:r>
              <a:rPr lang="de-DE" sz="600" b="1" dirty="0"/>
              <a:t>Action</a:t>
            </a:r>
            <a:r>
              <a:rPr lang="de-DE" sz="600" dirty="0"/>
              <a:t>: </a:t>
            </a:r>
            <a:r>
              <a:rPr lang="de-DE" sz="600" dirty="0" err="1"/>
              <a:t>ecs</a:t>
            </a:r>
            <a:r>
              <a:rPr lang="de-DE" sz="600" dirty="0"/>
              <a:t>:*,  </a:t>
            </a:r>
            <a:r>
              <a:rPr lang="de-DE" sz="600" dirty="0" err="1"/>
              <a:t>ecr</a:t>
            </a:r>
            <a:r>
              <a:rPr lang="de-DE" sz="600" dirty="0"/>
              <a:t>:*,   </a:t>
            </a:r>
            <a:r>
              <a:rPr lang="de-DE" sz="600" dirty="0" err="1"/>
              <a:t>codeBuild:StartBuild</a:t>
            </a:r>
            <a:r>
              <a:rPr lang="de-DE" sz="600" dirty="0"/>
              <a:t>,   </a:t>
            </a:r>
            <a:r>
              <a:rPr lang="de-DE" sz="600" dirty="0" err="1"/>
              <a:t>codeBuild:BatchGetBuild</a:t>
            </a:r>
            <a:br>
              <a:rPr lang="de-DE" sz="600" dirty="0"/>
            </a:br>
            <a:r>
              <a:rPr lang="de-DE" sz="600" dirty="0"/>
              <a:t>   (</a:t>
            </a:r>
            <a:r>
              <a:rPr lang="de-DE" sz="600" dirty="0" err="1"/>
              <a:t>codebuild</a:t>
            </a:r>
            <a:r>
              <a:rPr lang="de-DE" sz="600" dirty="0"/>
              <a:t>:*)</a:t>
            </a:r>
            <a:br>
              <a:rPr lang="de-DE" sz="600" dirty="0"/>
            </a:br>
            <a:br>
              <a:rPr lang="de-DE" sz="600" dirty="0"/>
            </a:br>
            <a:r>
              <a:rPr lang="de-DE" sz="600" dirty="0"/>
              <a:t>   </a:t>
            </a:r>
            <a:r>
              <a:rPr lang="de-DE" sz="600" b="1" dirty="0" err="1"/>
              <a:t>Resource</a:t>
            </a:r>
            <a:r>
              <a:rPr lang="de-DE" sz="600" dirty="0"/>
              <a:t>: </a:t>
            </a:r>
            <a:r>
              <a:rPr lang="de-DE" sz="600" dirty="0" err="1"/>
              <a:t>arn:aws:kms:REGION</a:t>
            </a:r>
            <a:r>
              <a:rPr lang="de-DE" sz="600" dirty="0"/>
              <a:t>: 147376585776:key;    </a:t>
            </a:r>
            <a:r>
              <a:rPr lang="de-DE" sz="600" b="1" dirty="0" err="1"/>
              <a:t>Effect</a:t>
            </a:r>
            <a:r>
              <a:rPr lang="de-DE" sz="600" dirty="0"/>
              <a:t>: </a:t>
            </a:r>
            <a:r>
              <a:rPr lang="de-DE" sz="600" dirty="0" err="1"/>
              <a:t>Allow</a:t>
            </a:r>
            <a:br>
              <a:rPr lang="de-DE" sz="600" dirty="0"/>
            </a:br>
            <a:r>
              <a:rPr lang="de-DE" sz="600" dirty="0"/>
              <a:t>   </a:t>
            </a:r>
            <a:r>
              <a:rPr lang="de-DE" sz="600" b="1" dirty="0"/>
              <a:t>Action</a:t>
            </a:r>
            <a:r>
              <a:rPr lang="de-DE" sz="600" dirty="0"/>
              <a:t>: </a:t>
            </a:r>
            <a:r>
              <a:rPr lang="de-DE" sz="600" dirty="0" err="1"/>
              <a:t>kms:Decrypt</a:t>
            </a:r>
            <a:br>
              <a:rPr lang="de-DE" sz="600" dirty="0"/>
            </a:br>
            <a:br>
              <a:rPr lang="de-DE" sz="600" dirty="0"/>
            </a:br>
            <a:r>
              <a:rPr lang="de-DE" sz="600" dirty="0"/>
              <a:t>   </a:t>
            </a:r>
            <a:r>
              <a:rPr lang="de-DE" sz="600" b="1" dirty="0" err="1"/>
              <a:t>Resource</a:t>
            </a:r>
            <a:r>
              <a:rPr lang="de-DE" sz="600" dirty="0"/>
              <a:t>: arn:aws:s3:::</a:t>
            </a:r>
            <a:r>
              <a:rPr lang="de-DE" sz="600" dirty="0" err="1"/>
              <a:t>artifactBucket</a:t>
            </a:r>
            <a:r>
              <a:rPr lang="de-DE" sz="600" dirty="0"/>
              <a:t>/*;    </a:t>
            </a:r>
            <a:r>
              <a:rPr lang="de-DE" sz="600" b="1" dirty="0" err="1"/>
              <a:t>Effect</a:t>
            </a:r>
            <a:r>
              <a:rPr lang="de-DE" sz="600" dirty="0"/>
              <a:t>: </a:t>
            </a:r>
            <a:r>
              <a:rPr lang="de-DE" sz="600" dirty="0" err="1"/>
              <a:t>Allow</a:t>
            </a:r>
            <a:br>
              <a:rPr lang="de-DE" sz="600" dirty="0"/>
            </a:br>
            <a:r>
              <a:rPr lang="de-DE" sz="600" dirty="0"/>
              <a:t>   </a:t>
            </a:r>
            <a:r>
              <a:rPr lang="de-DE" sz="600" b="1" dirty="0"/>
              <a:t>Action</a:t>
            </a:r>
            <a:r>
              <a:rPr lang="de-DE" sz="600" dirty="0"/>
              <a:t>: s3:*</a:t>
            </a:r>
            <a:br>
              <a:rPr lang="de-DE" sz="600" dirty="0"/>
            </a:br>
            <a:br>
              <a:rPr lang="de-DE" sz="600" dirty="0"/>
            </a:br>
            <a:r>
              <a:rPr lang="de-DE" sz="600" dirty="0"/>
              <a:t> </a:t>
            </a:r>
            <a:r>
              <a:rPr lang="de-DE" sz="600" b="1" dirty="0" err="1"/>
              <a:t>Resource</a:t>
            </a:r>
            <a:r>
              <a:rPr lang="de-DE" sz="600" dirty="0"/>
              <a:t>: </a:t>
            </a:r>
            <a:br>
              <a:rPr lang="de-DE" sz="600" dirty="0"/>
            </a:br>
            <a:r>
              <a:rPr lang="de-DE" sz="600" dirty="0"/>
              <a:t>       - </a:t>
            </a:r>
            <a:r>
              <a:rPr lang="de-DE" sz="600" dirty="0" err="1"/>
              <a:t>arn:aws:iam</a:t>
            </a:r>
            <a:r>
              <a:rPr lang="de-DE" sz="600" dirty="0"/>
              <a:t>::</a:t>
            </a:r>
            <a:r>
              <a:rPr lang="de-DE" sz="600" b="1" dirty="0">
                <a:solidFill>
                  <a:schemeClr val="accent4">
                    <a:lumMod val="50000"/>
                  </a:schemeClr>
                </a:solidFill>
              </a:rPr>
              <a:t>496106771575</a:t>
            </a:r>
            <a:r>
              <a:rPr lang="de-DE" sz="600" dirty="0"/>
              <a:t>:role/</a:t>
            </a:r>
            <a:r>
              <a:rPr lang="de-DE" sz="600" dirty="0" err="1"/>
              <a:t>MsEcrCrossAccountRole</a:t>
            </a:r>
            <a:br>
              <a:rPr lang="de-DE" sz="600" dirty="0"/>
            </a:br>
            <a:r>
              <a:rPr lang="de-DE" sz="600" dirty="0"/>
              <a:t> </a:t>
            </a:r>
            <a:r>
              <a:rPr lang="de-DE" sz="600" b="1" dirty="0"/>
              <a:t>Action</a:t>
            </a:r>
            <a:r>
              <a:rPr lang="de-DE" sz="600" dirty="0"/>
              <a:t>: </a:t>
            </a:r>
            <a:r>
              <a:rPr lang="de-DE" sz="600" dirty="0" err="1"/>
              <a:t>sts:AssumeRole</a:t>
            </a:r>
            <a:r>
              <a:rPr lang="de-DE" sz="600" dirty="0"/>
              <a:t>,  </a:t>
            </a:r>
            <a:r>
              <a:rPr lang="de-DE" sz="600" b="1" dirty="0" err="1"/>
              <a:t>Effect</a:t>
            </a:r>
            <a:r>
              <a:rPr lang="de-DE" sz="600" dirty="0"/>
              <a:t>: </a:t>
            </a:r>
            <a:r>
              <a:rPr lang="de-DE" sz="600" dirty="0" err="1"/>
              <a:t>Allow</a:t>
            </a:r>
            <a:br>
              <a:rPr lang="de-DE" sz="600" dirty="0"/>
            </a:br>
            <a:endParaRPr lang="de-DE" sz="600" dirty="0"/>
          </a:p>
        </p:txBody>
      </p:sp>
      <p:cxnSp>
        <p:nvCxnSpPr>
          <p:cNvPr id="9" name="Gerade Verbindung 8">
            <a:extLst>
              <a:ext uri="{FF2B5EF4-FFF2-40B4-BE49-F238E27FC236}">
                <a16:creationId xmlns:a16="http://schemas.microsoft.com/office/drawing/2014/main" id="{EE1BF8FC-0D79-7844-8DF9-E8B117C85558}"/>
              </a:ext>
            </a:extLst>
          </p:cNvPr>
          <p:cNvCxnSpPr>
            <a:cxnSpLocks/>
          </p:cNvCxnSpPr>
          <p:nvPr/>
        </p:nvCxnSpPr>
        <p:spPr>
          <a:xfrm>
            <a:off x="190069" y="2361263"/>
            <a:ext cx="2534166" cy="1192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D946CAFC-CCF7-5C43-A620-EDF49B6A40C7}"/>
              </a:ext>
            </a:extLst>
          </p:cNvPr>
          <p:cNvCxnSpPr>
            <a:cxnSpLocks/>
          </p:cNvCxnSpPr>
          <p:nvPr/>
        </p:nvCxnSpPr>
        <p:spPr>
          <a:xfrm>
            <a:off x="196375" y="2650534"/>
            <a:ext cx="2521554" cy="0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8B65E272-EDBA-7A47-8959-22F6FE9E0D42}"/>
              </a:ext>
            </a:extLst>
          </p:cNvPr>
          <p:cNvCxnSpPr>
            <a:cxnSpLocks/>
          </p:cNvCxnSpPr>
          <p:nvPr/>
        </p:nvCxnSpPr>
        <p:spPr>
          <a:xfrm>
            <a:off x="190068" y="2010213"/>
            <a:ext cx="2540473" cy="0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ABC77868-798B-104B-BCB4-289F09464550}"/>
              </a:ext>
            </a:extLst>
          </p:cNvPr>
          <p:cNvCxnSpPr>
            <a:cxnSpLocks/>
          </p:cNvCxnSpPr>
          <p:nvPr/>
        </p:nvCxnSpPr>
        <p:spPr>
          <a:xfrm>
            <a:off x="183762" y="2936228"/>
            <a:ext cx="2546779" cy="0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feld 16">
            <a:extLst>
              <a:ext uri="{FF2B5EF4-FFF2-40B4-BE49-F238E27FC236}">
                <a16:creationId xmlns:a16="http://schemas.microsoft.com/office/drawing/2014/main" id="{BF8B79B5-3D88-C44C-A909-A4E42D8D8A24}"/>
              </a:ext>
            </a:extLst>
          </p:cNvPr>
          <p:cNvSpPr txBox="1"/>
          <p:nvPr/>
        </p:nvSpPr>
        <p:spPr>
          <a:xfrm>
            <a:off x="402319" y="1427788"/>
            <a:ext cx="129936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600" b="1" dirty="0" err="1">
                <a:solidFill>
                  <a:srgbClr val="C00000"/>
                </a:solidFill>
              </a:rPr>
              <a:t>MicroservicePipelineRole</a:t>
            </a:r>
            <a:endParaRPr lang="de-DE" sz="600" b="1" dirty="0">
              <a:solidFill>
                <a:srgbClr val="C00000"/>
              </a:solidFill>
            </a:endParaRP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D57AAEA6-1B5A-BD4E-A112-CE06F8E2BF7B}"/>
              </a:ext>
            </a:extLst>
          </p:cNvPr>
          <p:cNvSpPr/>
          <p:nvPr/>
        </p:nvSpPr>
        <p:spPr>
          <a:xfrm>
            <a:off x="190068" y="1386713"/>
            <a:ext cx="2540473" cy="252299"/>
          </a:xfrm>
          <a:prstGeom prst="rect">
            <a:avLst/>
          </a:prstGeom>
          <a:noFill/>
          <a:ln w="63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7F05B5F9-7EBD-254B-B352-B4580A18E7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32394" y="417946"/>
            <a:ext cx="576709" cy="191881"/>
          </a:xfrm>
          <a:prstGeom prst="rect">
            <a:avLst/>
          </a:prstGeom>
        </p:spPr>
      </p:pic>
      <p:sp>
        <p:nvSpPr>
          <p:cNvPr id="20" name="Rechteck 19">
            <a:extLst>
              <a:ext uri="{FF2B5EF4-FFF2-40B4-BE49-F238E27FC236}">
                <a16:creationId xmlns:a16="http://schemas.microsoft.com/office/drawing/2014/main" id="{C608095B-FDAC-1441-849B-8731AD227532}"/>
              </a:ext>
            </a:extLst>
          </p:cNvPr>
          <p:cNvSpPr/>
          <p:nvPr/>
        </p:nvSpPr>
        <p:spPr>
          <a:xfrm>
            <a:off x="3947102" y="3050855"/>
            <a:ext cx="1912512" cy="610257"/>
          </a:xfrm>
          <a:prstGeom prst="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700" b="1" dirty="0" err="1">
                <a:solidFill>
                  <a:schemeClr val="tx1"/>
                </a:solidFill>
              </a:rPr>
              <a:t>Checkout</a:t>
            </a:r>
            <a:r>
              <a:rPr lang="de-DE" sz="500" dirty="0">
                <a:solidFill>
                  <a:schemeClr val="tx1"/>
                </a:solidFill>
              </a:rPr>
              <a:t>:  </a:t>
            </a:r>
            <a:r>
              <a:rPr lang="de-DE" sz="500" dirty="0" err="1">
                <a:solidFill>
                  <a:schemeClr val="tx1"/>
                </a:solidFill>
              </a:rPr>
              <a:t>ThirdParty</a:t>
            </a:r>
            <a:r>
              <a:rPr lang="de-DE" sz="500" dirty="0">
                <a:solidFill>
                  <a:schemeClr val="tx1"/>
                </a:solidFill>
              </a:rPr>
              <a:t>;  </a:t>
            </a:r>
            <a:r>
              <a:rPr lang="de-DE" sz="500" dirty="0" err="1">
                <a:solidFill>
                  <a:schemeClr val="tx1"/>
                </a:solidFill>
              </a:rPr>
              <a:t>GitHub</a:t>
            </a:r>
            <a:br>
              <a:rPr lang="de-DE" sz="500" dirty="0">
                <a:solidFill>
                  <a:schemeClr val="tx1"/>
                </a:solidFill>
              </a:rPr>
            </a:br>
            <a:br>
              <a:rPr lang="de-DE" sz="500" dirty="0">
                <a:solidFill>
                  <a:schemeClr val="tx1"/>
                </a:solidFill>
              </a:rPr>
            </a:br>
            <a:endParaRPr lang="de-DE" sz="500" dirty="0">
              <a:solidFill>
                <a:schemeClr val="tx1"/>
              </a:solidFill>
            </a:endParaRPr>
          </a:p>
          <a:p>
            <a:r>
              <a:rPr lang="de-DE" sz="500" b="1" dirty="0" err="1">
                <a:solidFill>
                  <a:schemeClr val="tx1"/>
                </a:solidFill>
              </a:rPr>
              <a:t>ArtifactStore</a:t>
            </a:r>
            <a:r>
              <a:rPr lang="de-DE" sz="500" dirty="0">
                <a:solidFill>
                  <a:schemeClr val="tx1"/>
                </a:solidFill>
              </a:rPr>
              <a:t>:  </a:t>
            </a:r>
          </a:p>
        </p:txBody>
      </p:sp>
      <p:pic>
        <p:nvPicPr>
          <p:cNvPr id="21" name="Graphic 67">
            <a:extLst>
              <a:ext uri="{FF2B5EF4-FFF2-40B4-BE49-F238E27FC236}">
                <a16:creationId xmlns:a16="http://schemas.microsoft.com/office/drawing/2014/main" id="{D34FFFD6-FE74-1C44-B504-1B59E8F7BB5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50556" y="3355983"/>
            <a:ext cx="206423" cy="206423"/>
          </a:xfrm>
          <a:prstGeom prst="rect">
            <a:avLst/>
          </a:prstGeom>
        </p:spPr>
      </p:pic>
      <p:pic>
        <p:nvPicPr>
          <p:cNvPr id="22" name="Graphic 8">
            <a:extLst>
              <a:ext uri="{FF2B5EF4-FFF2-40B4-BE49-F238E27FC236}">
                <a16:creationId xmlns:a16="http://schemas.microsoft.com/office/drawing/2014/main" id="{1365EFCA-EFD3-AB4C-B9C2-0D0A58564CE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809811" y="3352343"/>
            <a:ext cx="263293" cy="263293"/>
          </a:xfrm>
          <a:prstGeom prst="rect">
            <a:avLst/>
          </a:prstGeom>
        </p:spPr>
      </p:pic>
      <p:pic>
        <p:nvPicPr>
          <p:cNvPr id="24" name="Grafik 23" descr="Hinzufügen">
            <a:extLst>
              <a:ext uri="{FF2B5EF4-FFF2-40B4-BE49-F238E27FC236}">
                <a16:creationId xmlns:a16="http://schemas.microsoft.com/office/drawing/2014/main" id="{907F35A3-7F7B-EB44-AE77-83413EDCE0C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666504" y="3396570"/>
            <a:ext cx="132066" cy="132066"/>
          </a:xfrm>
          <a:prstGeom prst="rect">
            <a:avLst/>
          </a:prstGeom>
        </p:spPr>
      </p:pic>
      <p:sp>
        <p:nvSpPr>
          <p:cNvPr id="25" name="Textfeld 24">
            <a:extLst>
              <a:ext uri="{FF2B5EF4-FFF2-40B4-BE49-F238E27FC236}">
                <a16:creationId xmlns:a16="http://schemas.microsoft.com/office/drawing/2014/main" id="{A6AD731A-9C96-4247-8653-8F07F64A785C}"/>
              </a:ext>
            </a:extLst>
          </p:cNvPr>
          <p:cNvSpPr txBox="1"/>
          <p:nvPr/>
        </p:nvSpPr>
        <p:spPr>
          <a:xfrm>
            <a:off x="4385492" y="3507224"/>
            <a:ext cx="33655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" dirty="0" err="1">
                <a:solidFill>
                  <a:schemeClr val="accent6">
                    <a:lumMod val="75000"/>
                  </a:schemeClr>
                </a:solidFill>
              </a:rPr>
              <a:t>Bucket</a:t>
            </a:r>
            <a:endParaRPr lang="de-DE" sz="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924D884F-8D12-F049-9185-A2833F3CF86B}"/>
              </a:ext>
            </a:extLst>
          </p:cNvPr>
          <p:cNvSpPr txBox="1"/>
          <p:nvPr/>
        </p:nvSpPr>
        <p:spPr>
          <a:xfrm>
            <a:off x="4770008" y="3511700"/>
            <a:ext cx="33655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" dirty="0">
                <a:solidFill>
                  <a:srgbClr val="C00000"/>
                </a:solidFill>
              </a:rPr>
              <a:t>CMK</a:t>
            </a: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D509C54C-7FAE-8E4C-A016-A5A6A0842BB6}"/>
              </a:ext>
            </a:extLst>
          </p:cNvPr>
          <p:cNvSpPr/>
          <p:nvPr/>
        </p:nvSpPr>
        <p:spPr>
          <a:xfrm>
            <a:off x="3947102" y="4185635"/>
            <a:ext cx="1912512" cy="610257"/>
          </a:xfrm>
          <a:prstGeom prst="rect">
            <a:avLst/>
          </a:prstGeom>
          <a:solidFill>
            <a:schemeClr val="accent3">
              <a:lumMod val="40000"/>
              <a:lumOff val="60000"/>
              <a:alpha val="20000"/>
            </a:schemeClr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700" b="1" dirty="0" err="1">
                <a:solidFill>
                  <a:schemeClr val="tx1"/>
                </a:solidFill>
              </a:rPr>
              <a:t>Build</a:t>
            </a:r>
            <a:r>
              <a:rPr lang="de-DE" sz="500" dirty="0">
                <a:solidFill>
                  <a:schemeClr val="tx1"/>
                </a:solidFill>
              </a:rPr>
              <a:t>:  </a:t>
            </a:r>
            <a:r>
              <a:rPr lang="de-DE" sz="500" dirty="0" err="1">
                <a:solidFill>
                  <a:schemeClr val="tx1"/>
                </a:solidFill>
              </a:rPr>
              <a:t>climateBuild</a:t>
            </a:r>
            <a:r>
              <a:rPr lang="de-DE" sz="500" dirty="0">
                <a:solidFill>
                  <a:schemeClr val="tx1"/>
                </a:solidFill>
              </a:rPr>
              <a:t>,  </a:t>
            </a:r>
            <a:r>
              <a:rPr lang="de-DE" sz="500" dirty="0" err="1">
                <a:solidFill>
                  <a:schemeClr val="tx1"/>
                </a:solidFill>
              </a:rPr>
              <a:t>CodeBuild</a:t>
            </a:r>
            <a:br>
              <a:rPr lang="de-DE" sz="500" dirty="0">
                <a:solidFill>
                  <a:schemeClr val="tx1"/>
                </a:solidFill>
              </a:rPr>
            </a:br>
            <a:endParaRPr lang="de-DE" sz="500" dirty="0">
              <a:solidFill>
                <a:schemeClr val="tx1"/>
              </a:solidFill>
            </a:endParaRPr>
          </a:p>
          <a:p>
            <a:br>
              <a:rPr lang="de-DE" sz="500" b="1" dirty="0">
                <a:solidFill>
                  <a:schemeClr val="tx1"/>
                </a:solidFill>
              </a:rPr>
            </a:br>
            <a:r>
              <a:rPr lang="de-DE" sz="500" b="1" dirty="0" err="1">
                <a:solidFill>
                  <a:schemeClr val="tx1"/>
                </a:solidFill>
              </a:rPr>
              <a:t>CodeBuild</a:t>
            </a:r>
            <a:r>
              <a:rPr lang="de-DE" sz="500" dirty="0">
                <a:solidFill>
                  <a:schemeClr val="tx1"/>
                </a:solidFill>
              </a:rPr>
              <a:t>:  </a:t>
            </a:r>
          </a:p>
        </p:txBody>
      </p: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1FB97396-9759-F94E-B41A-E80B1C855D63}"/>
              </a:ext>
            </a:extLst>
          </p:cNvPr>
          <p:cNvCxnSpPr>
            <a:stCxn id="6" idx="3"/>
            <a:endCxn id="3" idx="1"/>
          </p:cNvCxnSpPr>
          <p:nvPr/>
        </p:nvCxnSpPr>
        <p:spPr>
          <a:xfrm>
            <a:off x="2730541" y="2518341"/>
            <a:ext cx="1942386" cy="35163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Graphic 8">
            <a:extLst>
              <a:ext uri="{FF2B5EF4-FFF2-40B4-BE49-F238E27FC236}">
                <a16:creationId xmlns:a16="http://schemas.microsoft.com/office/drawing/2014/main" id="{545164A5-7577-4844-BEC0-DB81624CC7B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788885" y="2484620"/>
            <a:ext cx="148465" cy="148465"/>
          </a:xfrm>
          <a:prstGeom prst="rect">
            <a:avLst/>
          </a:prstGeom>
        </p:spPr>
      </p:pic>
      <p:sp>
        <p:nvSpPr>
          <p:cNvPr id="37" name="Textfeld 36">
            <a:extLst>
              <a:ext uri="{FF2B5EF4-FFF2-40B4-BE49-F238E27FC236}">
                <a16:creationId xmlns:a16="http://schemas.microsoft.com/office/drawing/2014/main" id="{3016913B-8C32-714D-85EE-BD2AB548E19B}"/>
              </a:ext>
            </a:extLst>
          </p:cNvPr>
          <p:cNvSpPr txBox="1"/>
          <p:nvPr/>
        </p:nvSpPr>
        <p:spPr>
          <a:xfrm>
            <a:off x="1809813" y="2522270"/>
            <a:ext cx="33655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" dirty="0">
                <a:solidFill>
                  <a:srgbClr val="C00000"/>
                </a:solidFill>
              </a:rPr>
              <a:t>CMK</a:t>
            </a:r>
          </a:p>
        </p:txBody>
      </p:sp>
      <p:pic>
        <p:nvPicPr>
          <p:cNvPr id="38" name="Graphic 67">
            <a:extLst>
              <a:ext uri="{FF2B5EF4-FFF2-40B4-BE49-F238E27FC236}">
                <a16:creationId xmlns:a16="http://schemas.microsoft.com/office/drawing/2014/main" id="{339EA0C9-D5D8-0F41-9F1D-69CCF564275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773933" y="2793048"/>
            <a:ext cx="114994" cy="114994"/>
          </a:xfrm>
          <a:prstGeom prst="rect">
            <a:avLst/>
          </a:prstGeom>
        </p:spPr>
      </p:pic>
      <p:sp>
        <p:nvSpPr>
          <p:cNvPr id="39" name="Textfeld 38">
            <a:extLst>
              <a:ext uri="{FF2B5EF4-FFF2-40B4-BE49-F238E27FC236}">
                <a16:creationId xmlns:a16="http://schemas.microsoft.com/office/drawing/2014/main" id="{584010D2-A519-E347-8FDC-F1470896DA46}"/>
              </a:ext>
            </a:extLst>
          </p:cNvPr>
          <p:cNvSpPr txBox="1"/>
          <p:nvPr/>
        </p:nvSpPr>
        <p:spPr>
          <a:xfrm>
            <a:off x="1796685" y="2815757"/>
            <a:ext cx="33655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" dirty="0" err="1">
                <a:solidFill>
                  <a:schemeClr val="accent6">
                    <a:lumMod val="75000"/>
                  </a:schemeClr>
                </a:solidFill>
              </a:rPr>
              <a:t>Bucket</a:t>
            </a:r>
            <a:endParaRPr lang="de-DE" sz="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4982B280-BF30-5547-AA5E-DC4293B6FD8F}"/>
              </a:ext>
            </a:extLst>
          </p:cNvPr>
          <p:cNvSpPr/>
          <p:nvPr/>
        </p:nvSpPr>
        <p:spPr>
          <a:xfrm>
            <a:off x="2138757" y="3983211"/>
            <a:ext cx="1531207" cy="1016010"/>
          </a:xfrm>
          <a:prstGeom prst="rect">
            <a:avLst/>
          </a:prstGeom>
          <a:solidFill>
            <a:srgbClr val="0070C0">
              <a:alpha val="10000"/>
            </a:srgb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500" b="1" dirty="0" err="1">
                <a:solidFill>
                  <a:schemeClr val="tx1"/>
                </a:solidFill>
              </a:rPr>
              <a:t>Artifact</a:t>
            </a:r>
            <a:r>
              <a:rPr lang="de-DE" sz="500" b="1" dirty="0">
                <a:solidFill>
                  <a:schemeClr val="tx1"/>
                </a:solidFill>
              </a:rPr>
              <a:t> </a:t>
            </a:r>
            <a:r>
              <a:rPr lang="de-DE" sz="500" dirty="0">
                <a:solidFill>
                  <a:schemeClr val="tx1"/>
                </a:solidFill>
              </a:rPr>
              <a:t>=&gt; Type: CODEPIPELINE</a:t>
            </a:r>
            <a:br>
              <a:rPr lang="de-DE" sz="500" b="1" dirty="0">
                <a:solidFill>
                  <a:schemeClr val="tx1"/>
                </a:solidFill>
              </a:rPr>
            </a:br>
            <a:br>
              <a:rPr lang="de-DE" sz="500" b="1" dirty="0">
                <a:solidFill>
                  <a:schemeClr val="tx1"/>
                </a:solidFill>
              </a:rPr>
            </a:br>
            <a:r>
              <a:rPr lang="de-DE" sz="500" b="1" dirty="0">
                <a:solidFill>
                  <a:schemeClr val="tx1"/>
                </a:solidFill>
              </a:rPr>
              <a:t>Source  </a:t>
            </a:r>
            <a:r>
              <a:rPr lang="de-DE" sz="500" dirty="0">
                <a:solidFill>
                  <a:schemeClr val="tx1"/>
                </a:solidFill>
              </a:rPr>
              <a:t>=&gt; Type: CODEPIPELINE</a:t>
            </a:r>
            <a:br>
              <a:rPr lang="de-DE" sz="500" b="1" dirty="0">
                <a:solidFill>
                  <a:schemeClr val="tx1"/>
                </a:solidFill>
              </a:rPr>
            </a:br>
            <a:br>
              <a:rPr lang="de-DE" sz="500" b="1" dirty="0">
                <a:solidFill>
                  <a:schemeClr val="tx1"/>
                </a:solidFill>
              </a:rPr>
            </a:br>
            <a:br>
              <a:rPr lang="de-DE" sz="500" b="1" dirty="0">
                <a:solidFill>
                  <a:schemeClr val="tx1"/>
                </a:solidFill>
              </a:rPr>
            </a:br>
            <a:r>
              <a:rPr lang="de-DE" sz="500" b="1" dirty="0">
                <a:solidFill>
                  <a:schemeClr val="tx1"/>
                </a:solidFill>
              </a:rPr>
              <a:t>Environment:</a:t>
            </a:r>
            <a:br>
              <a:rPr lang="de-DE" sz="500" b="1" dirty="0">
                <a:solidFill>
                  <a:schemeClr val="tx1"/>
                </a:solidFill>
              </a:rPr>
            </a:br>
            <a:r>
              <a:rPr lang="de-DE" sz="500" b="1" dirty="0">
                <a:solidFill>
                  <a:schemeClr val="tx1"/>
                </a:solidFill>
              </a:rPr>
              <a:t>    </a:t>
            </a:r>
            <a:r>
              <a:rPr lang="de-DE" sz="500" b="1" dirty="0" err="1">
                <a:solidFill>
                  <a:schemeClr val="tx1"/>
                </a:solidFill>
              </a:rPr>
              <a:t>ComputeType</a:t>
            </a:r>
            <a:r>
              <a:rPr lang="de-DE" sz="500" b="1" dirty="0">
                <a:solidFill>
                  <a:schemeClr val="tx1"/>
                </a:solidFill>
              </a:rPr>
              <a:t>:     </a:t>
            </a:r>
            <a:r>
              <a:rPr lang="de-DE" sz="500" dirty="0">
                <a:solidFill>
                  <a:schemeClr val="tx1"/>
                </a:solidFill>
              </a:rPr>
              <a:t>BUILD_GENERAL1_SMALL</a:t>
            </a:r>
            <a:br>
              <a:rPr lang="de-DE" sz="500" b="1" dirty="0">
                <a:solidFill>
                  <a:schemeClr val="tx1"/>
                </a:solidFill>
              </a:rPr>
            </a:br>
            <a:r>
              <a:rPr lang="de-DE" sz="500" b="1" dirty="0">
                <a:solidFill>
                  <a:schemeClr val="tx1"/>
                </a:solidFill>
              </a:rPr>
              <a:t>    Image:                    </a:t>
            </a:r>
            <a:r>
              <a:rPr lang="de-DE" sz="500" dirty="0" err="1">
                <a:solidFill>
                  <a:schemeClr val="tx1"/>
                </a:solidFill>
              </a:rPr>
              <a:t>aws</a:t>
            </a:r>
            <a:r>
              <a:rPr lang="de-DE" sz="500" dirty="0">
                <a:solidFill>
                  <a:schemeClr val="tx1"/>
                </a:solidFill>
              </a:rPr>
              <a:t>/</a:t>
            </a:r>
            <a:r>
              <a:rPr lang="de-DE" sz="500" dirty="0" err="1">
                <a:solidFill>
                  <a:schemeClr val="tx1"/>
                </a:solidFill>
              </a:rPr>
              <a:t>codebuild</a:t>
            </a:r>
            <a:r>
              <a:rPr lang="de-DE" sz="500" dirty="0">
                <a:solidFill>
                  <a:schemeClr val="tx1"/>
                </a:solidFill>
              </a:rPr>
              <a:t>/standard:2.0</a:t>
            </a:r>
            <a:br>
              <a:rPr lang="de-DE" sz="500" dirty="0">
                <a:solidFill>
                  <a:schemeClr val="tx1"/>
                </a:solidFill>
              </a:rPr>
            </a:br>
            <a:r>
              <a:rPr lang="de-DE" sz="500" b="1" dirty="0">
                <a:solidFill>
                  <a:schemeClr val="tx1"/>
                </a:solidFill>
              </a:rPr>
              <a:t>    Type:                      </a:t>
            </a:r>
            <a:r>
              <a:rPr lang="de-DE" sz="500" dirty="0">
                <a:solidFill>
                  <a:schemeClr val="tx1"/>
                </a:solidFill>
              </a:rPr>
              <a:t>LINUX_CONTAINER</a:t>
            </a:r>
            <a:br>
              <a:rPr lang="de-DE" sz="500" b="1" dirty="0">
                <a:solidFill>
                  <a:schemeClr val="tx1"/>
                </a:solidFill>
              </a:rPr>
            </a:br>
            <a:r>
              <a:rPr lang="de-DE" sz="500" b="1" dirty="0">
                <a:solidFill>
                  <a:schemeClr val="tx1"/>
                </a:solidFill>
              </a:rPr>
              <a:t>    </a:t>
            </a:r>
            <a:r>
              <a:rPr lang="de-DE" sz="500" b="1" dirty="0" err="1">
                <a:solidFill>
                  <a:schemeClr val="tx1"/>
                </a:solidFill>
              </a:rPr>
              <a:t>PrivilegeMode</a:t>
            </a:r>
            <a:r>
              <a:rPr lang="de-DE" sz="500" b="1" dirty="0">
                <a:solidFill>
                  <a:schemeClr val="tx1"/>
                </a:solidFill>
              </a:rPr>
              <a:t>:    </a:t>
            </a:r>
            <a:r>
              <a:rPr lang="de-DE" sz="500" dirty="0">
                <a:solidFill>
                  <a:schemeClr val="tx1"/>
                </a:solidFill>
              </a:rPr>
              <a:t>True</a:t>
            </a:r>
          </a:p>
        </p:txBody>
      </p:sp>
      <p:pic>
        <p:nvPicPr>
          <p:cNvPr id="41" name="Graphic 58">
            <a:extLst>
              <a:ext uri="{FF2B5EF4-FFF2-40B4-BE49-F238E27FC236}">
                <a16:creationId xmlns:a16="http://schemas.microsoft.com/office/drawing/2014/main" id="{39833E92-6946-994F-813D-6582ED57FA0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28591" y="3811459"/>
            <a:ext cx="176335" cy="176335"/>
          </a:xfrm>
          <a:prstGeom prst="rect">
            <a:avLst/>
          </a:prstGeom>
        </p:spPr>
      </p:pic>
      <p:pic>
        <p:nvPicPr>
          <p:cNvPr id="42" name="Graphic 54">
            <a:extLst>
              <a:ext uri="{FF2B5EF4-FFF2-40B4-BE49-F238E27FC236}">
                <a16:creationId xmlns:a16="http://schemas.microsoft.com/office/drawing/2014/main" id="{F9756B67-ADC0-524F-AC2B-6E527BC3F2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2638" y="3706036"/>
            <a:ext cx="229636" cy="229636"/>
          </a:xfrm>
          <a:prstGeom prst="rect">
            <a:avLst/>
          </a:prstGeom>
        </p:spPr>
      </p:pic>
      <p:sp>
        <p:nvSpPr>
          <p:cNvPr id="43" name="Textfeld 42">
            <a:extLst>
              <a:ext uri="{FF2B5EF4-FFF2-40B4-BE49-F238E27FC236}">
                <a16:creationId xmlns:a16="http://schemas.microsoft.com/office/drawing/2014/main" id="{D130884D-22C9-5C46-A67F-41168485B481}"/>
              </a:ext>
            </a:extLst>
          </p:cNvPr>
          <p:cNvSpPr txBox="1"/>
          <p:nvPr/>
        </p:nvSpPr>
        <p:spPr>
          <a:xfrm>
            <a:off x="409229" y="3730950"/>
            <a:ext cx="129936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600" b="1" dirty="0" err="1">
                <a:solidFill>
                  <a:srgbClr val="C00000"/>
                </a:solidFill>
              </a:rPr>
              <a:t>CodeBuildServiceRole</a:t>
            </a:r>
            <a:endParaRPr lang="de-DE" sz="600" b="1" dirty="0">
              <a:solidFill>
                <a:srgbClr val="C00000"/>
              </a:solidFill>
            </a:endParaRPr>
          </a:p>
        </p:txBody>
      </p:sp>
      <p:sp>
        <p:nvSpPr>
          <p:cNvPr id="44" name="Textfeld 43">
            <a:extLst>
              <a:ext uri="{FF2B5EF4-FFF2-40B4-BE49-F238E27FC236}">
                <a16:creationId xmlns:a16="http://schemas.microsoft.com/office/drawing/2014/main" id="{5062C00A-1B89-FE43-A843-F2F9B4F655F3}"/>
              </a:ext>
            </a:extLst>
          </p:cNvPr>
          <p:cNvSpPr txBox="1"/>
          <p:nvPr/>
        </p:nvSpPr>
        <p:spPr>
          <a:xfrm>
            <a:off x="190069" y="3929094"/>
            <a:ext cx="1642103" cy="1077218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de-DE" sz="400" b="1" dirty="0" err="1"/>
              <a:t>TrustedRelationship</a:t>
            </a:r>
            <a:r>
              <a:rPr lang="de-DE" sz="400" dirty="0"/>
              <a:t>:  </a:t>
            </a:r>
            <a:r>
              <a:rPr lang="de-DE" sz="400" dirty="0" err="1"/>
              <a:t>codebuild.amazonaws.com</a:t>
            </a:r>
            <a:br>
              <a:rPr lang="de-DE" sz="400" dirty="0"/>
            </a:br>
            <a:br>
              <a:rPr lang="de-DE" sz="400" dirty="0"/>
            </a:br>
            <a:r>
              <a:rPr lang="de-DE" sz="400" b="1" dirty="0" err="1"/>
              <a:t>Policies</a:t>
            </a:r>
            <a:r>
              <a:rPr lang="de-DE" sz="400" dirty="0"/>
              <a:t>:</a:t>
            </a:r>
            <a:br>
              <a:rPr lang="de-DE" sz="400" dirty="0"/>
            </a:br>
            <a:endParaRPr lang="de-DE" sz="400" dirty="0"/>
          </a:p>
          <a:p>
            <a:r>
              <a:rPr lang="de-DE" sz="400" b="1" dirty="0"/>
              <a:t>   </a:t>
            </a:r>
            <a:r>
              <a:rPr lang="de-DE" sz="400" b="1" dirty="0" err="1"/>
              <a:t>Resource</a:t>
            </a:r>
            <a:r>
              <a:rPr lang="de-DE" sz="400" dirty="0"/>
              <a:t>: *;   </a:t>
            </a:r>
            <a:r>
              <a:rPr lang="de-DE" sz="400" b="1" dirty="0" err="1"/>
              <a:t>Effect</a:t>
            </a:r>
            <a:r>
              <a:rPr lang="de-DE" sz="400" dirty="0"/>
              <a:t>: </a:t>
            </a:r>
            <a:r>
              <a:rPr lang="de-DE" sz="400" dirty="0" err="1"/>
              <a:t>Allow</a:t>
            </a:r>
            <a:r>
              <a:rPr lang="de-DE" sz="400" dirty="0"/>
              <a:t>   </a:t>
            </a:r>
            <a:br>
              <a:rPr lang="de-DE" sz="400" dirty="0"/>
            </a:br>
            <a:r>
              <a:rPr lang="de-DE" sz="400" dirty="0"/>
              <a:t>   </a:t>
            </a:r>
            <a:r>
              <a:rPr lang="de-DE" sz="400" b="1" dirty="0"/>
              <a:t>Action</a:t>
            </a:r>
            <a:r>
              <a:rPr lang="de-DE" sz="400" dirty="0"/>
              <a:t>: </a:t>
            </a:r>
            <a:r>
              <a:rPr lang="de-DE" sz="400" dirty="0" err="1"/>
              <a:t>logs</a:t>
            </a:r>
            <a:r>
              <a:rPr lang="de-DE" sz="400" dirty="0"/>
              <a:t>:*,  </a:t>
            </a:r>
            <a:r>
              <a:rPr lang="de-DE" sz="400" dirty="0" err="1"/>
              <a:t>ecr:GetAuthorizationToken</a:t>
            </a:r>
            <a:r>
              <a:rPr lang="de-DE" sz="400" dirty="0"/>
              <a:t>,   </a:t>
            </a:r>
            <a:r>
              <a:rPr lang="de-DE" sz="400" dirty="0" err="1"/>
              <a:t>ecr</a:t>
            </a:r>
            <a:r>
              <a:rPr lang="de-DE" sz="400" dirty="0"/>
              <a:t>:*</a:t>
            </a:r>
            <a:br>
              <a:rPr lang="de-DE" sz="400" dirty="0"/>
            </a:br>
            <a:br>
              <a:rPr lang="de-DE" sz="400" dirty="0"/>
            </a:br>
            <a:r>
              <a:rPr lang="de-DE" sz="400" dirty="0"/>
              <a:t>   </a:t>
            </a:r>
            <a:r>
              <a:rPr lang="de-DE" sz="400" b="1" dirty="0" err="1"/>
              <a:t>Resource</a:t>
            </a:r>
            <a:r>
              <a:rPr lang="de-DE" sz="400" dirty="0"/>
              <a:t>: </a:t>
            </a:r>
            <a:r>
              <a:rPr lang="de-DE" sz="400" dirty="0" err="1"/>
              <a:t>arn:aws:kms:REGION</a:t>
            </a:r>
            <a:r>
              <a:rPr lang="de-DE" sz="400" dirty="0"/>
              <a:t>: 147376585776:key;    </a:t>
            </a:r>
            <a:r>
              <a:rPr lang="de-DE" sz="400" b="1" dirty="0" err="1"/>
              <a:t>Effect</a:t>
            </a:r>
            <a:r>
              <a:rPr lang="de-DE" sz="400" dirty="0"/>
              <a:t>: </a:t>
            </a:r>
            <a:r>
              <a:rPr lang="de-DE" sz="400" dirty="0" err="1"/>
              <a:t>Allow</a:t>
            </a:r>
            <a:br>
              <a:rPr lang="de-DE" sz="400" dirty="0"/>
            </a:br>
            <a:r>
              <a:rPr lang="de-DE" sz="400" dirty="0"/>
              <a:t>   </a:t>
            </a:r>
            <a:r>
              <a:rPr lang="de-DE" sz="400" b="1" dirty="0"/>
              <a:t>Action</a:t>
            </a:r>
            <a:r>
              <a:rPr lang="de-DE" sz="400" dirty="0"/>
              <a:t>: </a:t>
            </a:r>
            <a:r>
              <a:rPr lang="de-DE" sz="400" dirty="0" err="1"/>
              <a:t>kms</a:t>
            </a:r>
            <a:r>
              <a:rPr lang="de-DE" sz="400" dirty="0"/>
              <a:t>:*</a:t>
            </a:r>
            <a:br>
              <a:rPr lang="de-DE" sz="400" dirty="0"/>
            </a:br>
            <a:br>
              <a:rPr lang="de-DE" sz="400" dirty="0"/>
            </a:br>
            <a:br>
              <a:rPr lang="de-DE" sz="400" dirty="0"/>
            </a:br>
            <a:r>
              <a:rPr lang="de-DE" sz="400" dirty="0"/>
              <a:t>   </a:t>
            </a:r>
            <a:r>
              <a:rPr lang="de-DE" sz="400" b="1" dirty="0" err="1"/>
              <a:t>Resource</a:t>
            </a:r>
            <a:r>
              <a:rPr lang="de-DE" sz="400" dirty="0"/>
              <a:t>: arn:aws:s3:::</a:t>
            </a:r>
            <a:r>
              <a:rPr lang="de-DE" sz="400" dirty="0" err="1"/>
              <a:t>artifactBucket</a:t>
            </a:r>
            <a:r>
              <a:rPr lang="de-DE" sz="400" dirty="0"/>
              <a:t>/*;    </a:t>
            </a:r>
            <a:r>
              <a:rPr lang="de-DE" sz="400" b="1" dirty="0" err="1"/>
              <a:t>Effect</a:t>
            </a:r>
            <a:r>
              <a:rPr lang="de-DE" sz="400" dirty="0"/>
              <a:t>: </a:t>
            </a:r>
            <a:r>
              <a:rPr lang="de-DE" sz="400" dirty="0" err="1"/>
              <a:t>Allow</a:t>
            </a:r>
            <a:br>
              <a:rPr lang="de-DE" sz="400" dirty="0"/>
            </a:br>
            <a:r>
              <a:rPr lang="de-DE" sz="400" dirty="0"/>
              <a:t>   </a:t>
            </a:r>
            <a:r>
              <a:rPr lang="de-DE" sz="400" b="1" dirty="0"/>
              <a:t>Action</a:t>
            </a:r>
            <a:r>
              <a:rPr lang="de-DE" sz="400" dirty="0"/>
              <a:t>: s3:*, </a:t>
            </a:r>
            <a:r>
              <a:rPr lang="de-DE" sz="400" dirty="0" err="1"/>
              <a:t>ecr</a:t>
            </a:r>
            <a:r>
              <a:rPr lang="de-DE" sz="400" dirty="0"/>
              <a:t>:*</a:t>
            </a:r>
            <a:br>
              <a:rPr lang="de-DE" sz="400" dirty="0"/>
            </a:br>
            <a:br>
              <a:rPr lang="de-DE" sz="400" dirty="0"/>
            </a:br>
            <a:r>
              <a:rPr lang="de-DE" sz="400" dirty="0"/>
              <a:t> </a:t>
            </a:r>
            <a:r>
              <a:rPr lang="de-DE" sz="400" b="1" dirty="0" err="1"/>
              <a:t>Resource</a:t>
            </a:r>
            <a:r>
              <a:rPr lang="de-DE" sz="400" dirty="0"/>
              <a:t>: </a:t>
            </a:r>
            <a:r>
              <a:rPr lang="de-DE" sz="400" dirty="0" err="1"/>
              <a:t>arn:aws:iam</a:t>
            </a:r>
            <a:r>
              <a:rPr lang="de-DE" sz="400" dirty="0"/>
              <a:t>::</a:t>
            </a:r>
            <a:r>
              <a:rPr lang="de-DE" sz="400" b="1" dirty="0">
                <a:solidFill>
                  <a:schemeClr val="accent2">
                    <a:lumMod val="50000"/>
                  </a:schemeClr>
                </a:solidFill>
              </a:rPr>
              <a:t>496106771575</a:t>
            </a:r>
            <a:r>
              <a:rPr lang="de-DE" sz="400" dirty="0"/>
              <a:t>:role/</a:t>
            </a:r>
            <a:r>
              <a:rPr lang="de-DE" sz="400" dirty="0" err="1"/>
              <a:t>MsEcrCrossAccountRole</a:t>
            </a:r>
            <a:br>
              <a:rPr lang="de-DE" sz="400" dirty="0"/>
            </a:br>
            <a:r>
              <a:rPr lang="de-DE" sz="400" dirty="0"/>
              <a:t> </a:t>
            </a:r>
            <a:r>
              <a:rPr lang="de-DE" sz="400" b="1" dirty="0"/>
              <a:t>Action</a:t>
            </a:r>
            <a:r>
              <a:rPr lang="de-DE" sz="400" dirty="0"/>
              <a:t>: </a:t>
            </a:r>
            <a:r>
              <a:rPr lang="de-DE" sz="400" dirty="0" err="1"/>
              <a:t>sts:AssumeRole</a:t>
            </a:r>
            <a:r>
              <a:rPr lang="de-DE" sz="400" dirty="0"/>
              <a:t>,  </a:t>
            </a:r>
            <a:r>
              <a:rPr lang="de-DE" sz="400" b="1" dirty="0" err="1"/>
              <a:t>Effect</a:t>
            </a:r>
            <a:r>
              <a:rPr lang="de-DE" sz="400" dirty="0"/>
              <a:t>: </a:t>
            </a:r>
            <a:r>
              <a:rPr lang="de-DE" sz="400" dirty="0" err="1"/>
              <a:t>Allow</a:t>
            </a:r>
            <a:endParaRPr lang="de-DE" sz="400" dirty="0"/>
          </a:p>
        </p:txBody>
      </p:sp>
      <p:cxnSp>
        <p:nvCxnSpPr>
          <p:cNvPr id="45" name="Gerade Verbindung 44">
            <a:extLst>
              <a:ext uri="{FF2B5EF4-FFF2-40B4-BE49-F238E27FC236}">
                <a16:creationId xmlns:a16="http://schemas.microsoft.com/office/drawing/2014/main" id="{DD9EC144-653E-6A40-B27E-8F7C6EF0BF33}"/>
              </a:ext>
            </a:extLst>
          </p:cNvPr>
          <p:cNvCxnSpPr>
            <a:cxnSpLocks/>
          </p:cNvCxnSpPr>
          <p:nvPr/>
        </p:nvCxnSpPr>
        <p:spPr>
          <a:xfrm>
            <a:off x="190069" y="4809921"/>
            <a:ext cx="1638218" cy="0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 Verbindung 46">
            <a:extLst>
              <a:ext uri="{FF2B5EF4-FFF2-40B4-BE49-F238E27FC236}">
                <a16:creationId xmlns:a16="http://schemas.microsoft.com/office/drawing/2014/main" id="{56A05DD2-EBDB-EF4E-8A5B-C9189C666589}"/>
              </a:ext>
            </a:extLst>
          </p:cNvPr>
          <p:cNvCxnSpPr>
            <a:cxnSpLocks/>
          </p:cNvCxnSpPr>
          <p:nvPr/>
        </p:nvCxnSpPr>
        <p:spPr>
          <a:xfrm>
            <a:off x="190069" y="4592727"/>
            <a:ext cx="1638218" cy="0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 Verbindung 47">
            <a:extLst>
              <a:ext uri="{FF2B5EF4-FFF2-40B4-BE49-F238E27FC236}">
                <a16:creationId xmlns:a16="http://schemas.microsoft.com/office/drawing/2014/main" id="{E99820CE-B8EE-154A-9BB8-528A02A7581D}"/>
              </a:ext>
            </a:extLst>
          </p:cNvPr>
          <p:cNvCxnSpPr>
            <a:cxnSpLocks/>
          </p:cNvCxnSpPr>
          <p:nvPr/>
        </p:nvCxnSpPr>
        <p:spPr>
          <a:xfrm>
            <a:off x="190069" y="4381032"/>
            <a:ext cx="1638218" cy="0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hteck 48">
            <a:extLst>
              <a:ext uri="{FF2B5EF4-FFF2-40B4-BE49-F238E27FC236}">
                <a16:creationId xmlns:a16="http://schemas.microsoft.com/office/drawing/2014/main" id="{2ACC2424-4986-F84C-A9A4-4B438649730A}"/>
              </a:ext>
            </a:extLst>
          </p:cNvPr>
          <p:cNvSpPr/>
          <p:nvPr/>
        </p:nvSpPr>
        <p:spPr>
          <a:xfrm>
            <a:off x="190070" y="3710110"/>
            <a:ext cx="1638218" cy="218984"/>
          </a:xfrm>
          <a:prstGeom prst="rect">
            <a:avLst/>
          </a:prstGeom>
          <a:noFill/>
          <a:ln w="63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0" name="Graphic 67">
            <a:extLst>
              <a:ext uri="{FF2B5EF4-FFF2-40B4-BE49-F238E27FC236}">
                <a16:creationId xmlns:a16="http://schemas.microsoft.com/office/drawing/2014/main" id="{49B25413-0962-544E-A1C7-F7729EA6AA3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508788" y="4656374"/>
            <a:ext cx="114994" cy="114994"/>
          </a:xfrm>
          <a:prstGeom prst="rect">
            <a:avLst/>
          </a:prstGeom>
        </p:spPr>
      </p:pic>
      <p:sp>
        <p:nvSpPr>
          <p:cNvPr id="51" name="Textfeld 50">
            <a:extLst>
              <a:ext uri="{FF2B5EF4-FFF2-40B4-BE49-F238E27FC236}">
                <a16:creationId xmlns:a16="http://schemas.microsoft.com/office/drawing/2014/main" id="{75153ED0-E4CC-E145-9866-9D2CF866A773}"/>
              </a:ext>
            </a:extLst>
          </p:cNvPr>
          <p:cNvSpPr txBox="1"/>
          <p:nvPr/>
        </p:nvSpPr>
        <p:spPr>
          <a:xfrm>
            <a:off x="1531540" y="4679083"/>
            <a:ext cx="33655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" dirty="0" err="1">
                <a:solidFill>
                  <a:schemeClr val="accent6">
                    <a:lumMod val="75000"/>
                  </a:schemeClr>
                </a:solidFill>
              </a:rPr>
              <a:t>Bucket</a:t>
            </a:r>
            <a:endParaRPr lang="de-DE" sz="400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52" name="Graphic 8">
            <a:extLst>
              <a:ext uri="{FF2B5EF4-FFF2-40B4-BE49-F238E27FC236}">
                <a16:creationId xmlns:a16="http://schemas.microsoft.com/office/drawing/2014/main" id="{9985490C-6E1A-BD4B-80BF-0C3AE0AA827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519270" y="4435968"/>
            <a:ext cx="148465" cy="148465"/>
          </a:xfrm>
          <a:prstGeom prst="rect">
            <a:avLst/>
          </a:prstGeom>
        </p:spPr>
      </p:pic>
      <p:sp>
        <p:nvSpPr>
          <p:cNvPr id="53" name="Textfeld 52">
            <a:extLst>
              <a:ext uri="{FF2B5EF4-FFF2-40B4-BE49-F238E27FC236}">
                <a16:creationId xmlns:a16="http://schemas.microsoft.com/office/drawing/2014/main" id="{28A9C4A7-FF3D-BF4C-949D-86B086ED9E0B}"/>
              </a:ext>
            </a:extLst>
          </p:cNvPr>
          <p:cNvSpPr txBox="1"/>
          <p:nvPr/>
        </p:nvSpPr>
        <p:spPr>
          <a:xfrm>
            <a:off x="1499460" y="4479437"/>
            <a:ext cx="33655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" dirty="0">
                <a:solidFill>
                  <a:srgbClr val="C00000"/>
                </a:solidFill>
              </a:rPr>
              <a:t>CMK</a:t>
            </a:r>
          </a:p>
        </p:txBody>
      </p:sp>
      <p:sp>
        <p:nvSpPr>
          <p:cNvPr id="55" name="Pfeil nach unten 54">
            <a:extLst>
              <a:ext uri="{FF2B5EF4-FFF2-40B4-BE49-F238E27FC236}">
                <a16:creationId xmlns:a16="http://schemas.microsoft.com/office/drawing/2014/main" id="{8C6C573C-F7CB-1245-8513-99690660EFCA}"/>
              </a:ext>
            </a:extLst>
          </p:cNvPr>
          <p:cNvSpPr/>
          <p:nvPr/>
        </p:nvSpPr>
        <p:spPr>
          <a:xfrm>
            <a:off x="5417895" y="3719875"/>
            <a:ext cx="112553" cy="351769"/>
          </a:xfrm>
          <a:prstGeom prst="downArrow">
            <a:avLst/>
          </a:prstGeom>
          <a:solidFill>
            <a:schemeClr val="accent1">
              <a:lumMod val="60000"/>
              <a:lumOff val="40000"/>
            </a:schemeClr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6" name="Rechteck 55">
            <a:extLst>
              <a:ext uri="{FF2B5EF4-FFF2-40B4-BE49-F238E27FC236}">
                <a16:creationId xmlns:a16="http://schemas.microsoft.com/office/drawing/2014/main" id="{11E04573-9C04-3C48-92AD-C94A327B0122}"/>
              </a:ext>
            </a:extLst>
          </p:cNvPr>
          <p:cNvSpPr/>
          <p:nvPr/>
        </p:nvSpPr>
        <p:spPr>
          <a:xfrm>
            <a:off x="3889551" y="2167788"/>
            <a:ext cx="2021449" cy="3855974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57" name="Gerade Verbindung mit Pfeil 56">
            <a:extLst>
              <a:ext uri="{FF2B5EF4-FFF2-40B4-BE49-F238E27FC236}">
                <a16:creationId xmlns:a16="http://schemas.microsoft.com/office/drawing/2014/main" id="{C8A9E8FD-B50B-E244-BD1C-5787427376A9}"/>
              </a:ext>
            </a:extLst>
          </p:cNvPr>
          <p:cNvCxnSpPr>
            <a:cxnSpLocks/>
            <a:stCxn id="44" idx="3"/>
            <a:endCxn id="40" idx="1"/>
          </p:cNvCxnSpPr>
          <p:nvPr/>
        </p:nvCxnSpPr>
        <p:spPr>
          <a:xfrm>
            <a:off x="1832172" y="4467703"/>
            <a:ext cx="306585" cy="23513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Gerade Verbindung mit Pfeil 60">
            <a:extLst>
              <a:ext uri="{FF2B5EF4-FFF2-40B4-BE49-F238E27FC236}">
                <a16:creationId xmlns:a16="http://schemas.microsoft.com/office/drawing/2014/main" id="{138656A8-1158-5B44-8E16-F2E8D47D40D6}"/>
              </a:ext>
            </a:extLst>
          </p:cNvPr>
          <p:cNvCxnSpPr>
            <a:stCxn id="40" idx="3"/>
            <a:endCxn id="27" idx="1"/>
          </p:cNvCxnSpPr>
          <p:nvPr/>
        </p:nvCxnSpPr>
        <p:spPr>
          <a:xfrm flipV="1">
            <a:off x="3669964" y="4490764"/>
            <a:ext cx="277138" cy="45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Graphic 58">
            <a:extLst>
              <a:ext uri="{FF2B5EF4-FFF2-40B4-BE49-F238E27FC236}">
                <a16:creationId xmlns:a16="http://schemas.microsoft.com/office/drawing/2014/main" id="{29CB930A-58B8-5D49-8336-516AD8BF8AC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371913" y="4511487"/>
            <a:ext cx="176335" cy="176335"/>
          </a:xfrm>
          <a:prstGeom prst="rect">
            <a:avLst/>
          </a:prstGeom>
        </p:spPr>
      </p:pic>
      <p:sp>
        <p:nvSpPr>
          <p:cNvPr id="63" name="Textfeld 62">
            <a:extLst>
              <a:ext uri="{FF2B5EF4-FFF2-40B4-BE49-F238E27FC236}">
                <a16:creationId xmlns:a16="http://schemas.microsoft.com/office/drawing/2014/main" id="{240DFFB1-77F6-7E49-9155-43CD40E8EAE3}"/>
              </a:ext>
            </a:extLst>
          </p:cNvPr>
          <p:cNvSpPr txBox="1"/>
          <p:nvPr/>
        </p:nvSpPr>
        <p:spPr>
          <a:xfrm>
            <a:off x="5165018" y="3566335"/>
            <a:ext cx="660329" cy="15388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de-DE" sz="400" b="1" dirty="0" err="1">
                <a:solidFill>
                  <a:srgbClr val="0070C0"/>
                </a:solidFill>
              </a:rPr>
              <a:t>Microservice</a:t>
            </a:r>
            <a:r>
              <a:rPr lang="de-DE" sz="400" b="1" dirty="0">
                <a:solidFill>
                  <a:srgbClr val="0070C0"/>
                </a:solidFill>
              </a:rPr>
              <a:t>-Source</a:t>
            </a:r>
          </a:p>
        </p:txBody>
      </p:sp>
      <p:sp>
        <p:nvSpPr>
          <p:cNvPr id="64" name="Textfeld 63">
            <a:extLst>
              <a:ext uri="{FF2B5EF4-FFF2-40B4-BE49-F238E27FC236}">
                <a16:creationId xmlns:a16="http://schemas.microsoft.com/office/drawing/2014/main" id="{F221AF8C-767B-C14A-9784-19A96FE164B1}"/>
              </a:ext>
            </a:extLst>
          </p:cNvPr>
          <p:cNvSpPr txBox="1"/>
          <p:nvPr/>
        </p:nvSpPr>
        <p:spPr>
          <a:xfrm>
            <a:off x="5298084" y="3452344"/>
            <a:ext cx="33655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" i="1" dirty="0"/>
              <a:t>Output</a:t>
            </a:r>
          </a:p>
        </p:txBody>
      </p:sp>
      <p:sp>
        <p:nvSpPr>
          <p:cNvPr id="65" name="Textfeld 64">
            <a:extLst>
              <a:ext uri="{FF2B5EF4-FFF2-40B4-BE49-F238E27FC236}">
                <a16:creationId xmlns:a16="http://schemas.microsoft.com/office/drawing/2014/main" id="{D55A60C4-A500-A74E-BB92-A15CF46EB6AC}"/>
              </a:ext>
            </a:extLst>
          </p:cNvPr>
          <p:cNvSpPr txBox="1"/>
          <p:nvPr/>
        </p:nvSpPr>
        <p:spPr>
          <a:xfrm>
            <a:off x="5165018" y="4108691"/>
            <a:ext cx="660329" cy="15388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de-DE" sz="400" b="1" dirty="0" err="1">
                <a:solidFill>
                  <a:srgbClr val="0070C0"/>
                </a:solidFill>
              </a:rPr>
              <a:t>Microservice</a:t>
            </a:r>
            <a:r>
              <a:rPr lang="de-DE" sz="400" b="1" dirty="0">
                <a:solidFill>
                  <a:srgbClr val="0070C0"/>
                </a:solidFill>
              </a:rPr>
              <a:t>-Source</a:t>
            </a:r>
          </a:p>
        </p:txBody>
      </p:sp>
      <p:sp>
        <p:nvSpPr>
          <p:cNvPr id="66" name="Textfeld 65">
            <a:extLst>
              <a:ext uri="{FF2B5EF4-FFF2-40B4-BE49-F238E27FC236}">
                <a16:creationId xmlns:a16="http://schemas.microsoft.com/office/drawing/2014/main" id="{2EC2CF91-0E81-6847-B059-AFE790954CF4}"/>
              </a:ext>
            </a:extLst>
          </p:cNvPr>
          <p:cNvSpPr txBox="1"/>
          <p:nvPr/>
        </p:nvSpPr>
        <p:spPr>
          <a:xfrm>
            <a:off x="5305897" y="4223811"/>
            <a:ext cx="33655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" i="1" dirty="0"/>
              <a:t>Input</a:t>
            </a:r>
          </a:p>
        </p:txBody>
      </p:sp>
      <p:sp>
        <p:nvSpPr>
          <p:cNvPr id="67" name="Textfeld 66">
            <a:extLst>
              <a:ext uri="{FF2B5EF4-FFF2-40B4-BE49-F238E27FC236}">
                <a16:creationId xmlns:a16="http://schemas.microsoft.com/office/drawing/2014/main" id="{E9382942-5AC8-384E-9760-CE00F4D4A35F}"/>
              </a:ext>
            </a:extLst>
          </p:cNvPr>
          <p:cNvSpPr txBox="1"/>
          <p:nvPr/>
        </p:nvSpPr>
        <p:spPr>
          <a:xfrm>
            <a:off x="5165018" y="4680514"/>
            <a:ext cx="660329" cy="15388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400" b="1" dirty="0" err="1">
                <a:solidFill>
                  <a:srgbClr val="0070C0"/>
                </a:solidFill>
              </a:rPr>
              <a:t>Build</a:t>
            </a:r>
            <a:r>
              <a:rPr lang="de-DE" sz="400" b="1" dirty="0">
                <a:solidFill>
                  <a:srgbClr val="0070C0"/>
                </a:solidFill>
              </a:rPr>
              <a:t>-Output</a:t>
            </a:r>
          </a:p>
        </p:txBody>
      </p:sp>
      <p:sp>
        <p:nvSpPr>
          <p:cNvPr id="68" name="Textfeld 67">
            <a:extLst>
              <a:ext uri="{FF2B5EF4-FFF2-40B4-BE49-F238E27FC236}">
                <a16:creationId xmlns:a16="http://schemas.microsoft.com/office/drawing/2014/main" id="{67BF06E8-8F4F-D94B-9E4C-7DD858E2E82F}"/>
              </a:ext>
            </a:extLst>
          </p:cNvPr>
          <p:cNvSpPr txBox="1"/>
          <p:nvPr/>
        </p:nvSpPr>
        <p:spPr>
          <a:xfrm>
            <a:off x="5298084" y="4566523"/>
            <a:ext cx="33655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" i="1" dirty="0"/>
              <a:t>Output</a:t>
            </a:r>
          </a:p>
        </p:txBody>
      </p:sp>
      <p:sp>
        <p:nvSpPr>
          <p:cNvPr id="69" name="Rectangle 34">
            <a:extLst>
              <a:ext uri="{FF2B5EF4-FFF2-40B4-BE49-F238E27FC236}">
                <a16:creationId xmlns:a16="http://schemas.microsoft.com/office/drawing/2014/main" id="{F984B5A9-4B58-BF4D-A956-DBA6FDFA71C6}"/>
              </a:ext>
            </a:extLst>
          </p:cNvPr>
          <p:cNvSpPr/>
          <p:nvPr/>
        </p:nvSpPr>
        <p:spPr>
          <a:xfrm>
            <a:off x="115414" y="921149"/>
            <a:ext cx="6933460" cy="586447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000" dirty="0">
              <a:solidFill>
                <a:sysClr val="windowText" lastClr="000000"/>
              </a:solidFill>
            </a:endParaRPr>
          </a:p>
        </p:txBody>
      </p:sp>
      <p:pic>
        <p:nvPicPr>
          <p:cNvPr id="70" name="Graphic 11">
            <a:extLst>
              <a:ext uri="{FF2B5EF4-FFF2-40B4-BE49-F238E27FC236}">
                <a16:creationId xmlns:a16="http://schemas.microsoft.com/office/drawing/2014/main" id="{DE639D46-5214-7A4E-AF03-22F3216D017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9426" y="919287"/>
            <a:ext cx="218233" cy="226518"/>
          </a:xfrm>
          <a:prstGeom prst="rect">
            <a:avLst/>
          </a:prstGeom>
        </p:spPr>
      </p:pic>
      <p:pic>
        <p:nvPicPr>
          <p:cNvPr id="71" name="Graphic 7">
            <a:extLst>
              <a:ext uri="{FF2B5EF4-FFF2-40B4-BE49-F238E27FC236}">
                <a16:creationId xmlns:a16="http://schemas.microsoft.com/office/drawing/2014/main" id="{E0621333-0DCA-2E4B-915F-4EDCD086E90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813342" y="948127"/>
            <a:ext cx="391843" cy="391843"/>
          </a:xfrm>
          <a:prstGeom prst="rect">
            <a:avLst/>
          </a:prstGeom>
        </p:spPr>
      </p:pic>
      <p:sp>
        <p:nvSpPr>
          <p:cNvPr id="72" name="Textfeld 71">
            <a:extLst>
              <a:ext uri="{FF2B5EF4-FFF2-40B4-BE49-F238E27FC236}">
                <a16:creationId xmlns:a16="http://schemas.microsoft.com/office/drawing/2014/main" id="{EB4A979B-688A-2F4B-8169-93E10DC04D51}"/>
              </a:ext>
            </a:extLst>
          </p:cNvPr>
          <p:cNvSpPr txBox="1"/>
          <p:nvPr/>
        </p:nvSpPr>
        <p:spPr>
          <a:xfrm>
            <a:off x="6140235" y="1144048"/>
            <a:ext cx="101937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b="1" dirty="0" err="1">
                <a:solidFill>
                  <a:srgbClr val="FF2F92"/>
                </a:solidFill>
              </a:rPr>
              <a:t>DevOps</a:t>
            </a:r>
            <a:r>
              <a:rPr lang="de-DE" sz="900" b="1" dirty="0">
                <a:solidFill>
                  <a:srgbClr val="FF2F92"/>
                </a:solidFill>
              </a:rPr>
              <a:t> Account</a:t>
            </a:r>
          </a:p>
        </p:txBody>
      </p:sp>
      <p:sp>
        <p:nvSpPr>
          <p:cNvPr id="73" name="Textfeld 72">
            <a:extLst>
              <a:ext uri="{FF2B5EF4-FFF2-40B4-BE49-F238E27FC236}">
                <a16:creationId xmlns:a16="http://schemas.microsoft.com/office/drawing/2014/main" id="{17B9075D-9215-764B-95B3-9421BB8917A1}"/>
              </a:ext>
            </a:extLst>
          </p:cNvPr>
          <p:cNvSpPr txBox="1"/>
          <p:nvPr/>
        </p:nvSpPr>
        <p:spPr>
          <a:xfrm>
            <a:off x="324256" y="954946"/>
            <a:ext cx="106066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00" dirty="0"/>
              <a:t>AWS Cloud</a:t>
            </a:r>
          </a:p>
        </p:txBody>
      </p:sp>
      <p:sp>
        <p:nvSpPr>
          <p:cNvPr id="74" name="Textfeld 73">
            <a:extLst>
              <a:ext uri="{FF2B5EF4-FFF2-40B4-BE49-F238E27FC236}">
                <a16:creationId xmlns:a16="http://schemas.microsoft.com/office/drawing/2014/main" id="{AB0F829B-AE65-D949-A7FE-D710EE9CD68F}"/>
              </a:ext>
            </a:extLst>
          </p:cNvPr>
          <p:cNvSpPr txBox="1"/>
          <p:nvPr/>
        </p:nvSpPr>
        <p:spPr>
          <a:xfrm>
            <a:off x="2249383" y="3805002"/>
            <a:ext cx="1060663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600" dirty="0" err="1">
                <a:solidFill>
                  <a:srgbClr val="0070C0"/>
                </a:solidFill>
              </a:rPr>
              <a:t>CodeBuild</a:t>
            </a:r>
            <a:endParaRPr lang="de-DE" sz="600" dirty="0">
              <a:solidFill>
                <a:srgbClr val="0070C0"/>
              </a:solidFill>
            </a:endParaRPr>
          </a:p>
        </p:txBody>
      </p:sp>
      <p:sp>
        <p:nvSpPr>
          <p:cNvPr id="75" name="Rechteck 74">
            <a:extLst>
              <a:ext uri="{FF2B5EF4-FFF2-40B4-BE49-F238E27FC236}">
                <a16:creationId xmlns:a16="http://schemas.microsoft.com/office/drawing/2014/main" id="{614B0218-C706-1448-A31F-64E30753AD57}"/>
              </a:ext>
            </a:extLst>
          </p:cNvPr>
          <p:cNvSpPr/>
          <p:nvPr/>
        </p:nvSpPr>
        <p:spPr>
          <a:xfrm>
            <a:off x="3947102" y="5303445"/>
            <a:ext cx="1912512" cy="610257"/>
          </a:xfrm>
          <a:prstGeom prst="rect">
            <a:avLst/>
          </a:prstGeom>
          <a:solidFill>
            <a:schemeClr val="accent4">
              <a:lumMod val="20000"/>
              <a:lumOff val="80000"/>
              <a:alpha val="20000"/>
            </a:schemeClr>
          </a:solidFill>
          <a:ln w="63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700" b="1" dirty="0" err="1">
                <a:solidFill>
                  <a:schemeClr val="tx1"/>
                </a:solidFill>
              </a:rPr>
              <a:t>Deploy</a:t>
            </a:r>
            <a:r>
              <a:rPr lang="de-DE" sz="500" dirty="0">
                <a:solidFill>
                  <a:schemeClr val="tx1"/>
                </a:solidFill>
              </a:rPr>
              <a:t>:  ECS</a:t>
            </a:r>
            <a:br>
              <a:rPr lang="de-DE" sz="500" dirty="0">
                <a:solidFill>
                  <a:schemeClr val="tx1"/>
                </a:solidFill>
              </a:rPr>
            </a:br>
            <a:br>
              <a:rPr lang="de-DE" sz="500" b="1" dirty="0">
                <a:solidFill>
                  <a:schemeClr val="tx1"/>
                </a:solidFill>
              </a:rPr>
            </a:br>
            <a:r>
              <a:rPr lang="de-DE" sz="500" b="1" dirty="0" err="1">
                <a:solidFill>
                  <a:schemeClr val="tx1"/>
                </a:solidFill>
              </a:rPr>
              <a:t>Configuration</a:t>
            </a:r>
            <a:r>
              <a:rPr lang="de-DE" sz="500" dirty="0">
                <a:solidFill>
                  <a:schemeClr val="tx1"/>
                </a:solidFill>
              </a:rPr>
              <a:t>:</a:t>
            </a:r>
            <a:br>
              <a:rPr lang="de-DE" sz="500" dirty="0">
                <a:solidFill>
                  <a:schemeClr val="tx1"/>
                </a:solidFill>
              </a:rPr>
            </a:br>
            <a:r>
              <a:rPr lang="de-DE" sz="500" dirty="0">
                <a:solidFill>
                  <a:schemeClr val="tx1"/>
                </a:solidFill>
              </a:rPr>
              <a:t>       Provider: ECS</a:t>
            </a:r>
            <a:br>
              <a:rPr lang="de-DE" sz="500" dirty="0">
                <a:solidFill>
                  <a:schemeClr val="tx1"/>
                </a:solidFill>
              </a:rPr>
            </a:br>
            <a:r>
              <a:rPr lang="de-DE" sz="500" dirty="0">
                <a:solidFill>
                  <a:schemeClr val="tx1"/>
                </a:solidFill>
              </a:rPr>
              <a:t>       </a:t>
            </a:r>
            <a:r>
              <a:rPr lang="de-DE" sz="500" dirty="0" err="1">
                <a:solidFill>
                  <a:schemeClr val="tx1"/>
                </a:solidFill>
              </a:rPr>
              <a:t>FileName</a:t>
            </a:r>
            <a:r>
              <a:rPr lang="de-DE" sz="500" dirty="0">
                <a:solidFill>
                  <a:schemeClr val="tx1"/>
                </a:solidFill>
              </a:rPr>
              <a:t>: </a:t>
            </a:r>
            <a:r>
              <a:rPr lang="de-DE" sz="400" i="1" dirty="0" err="1">
                <a:solidFill>
                  <a:schemeClr val="tx1"/>
                </a:solidFill>
              </a:rPr>
              <a:t>Already</a:t>
            </a:r>
            <a:r>
              <a:rPr lang="de-DE" sz="400" i="1" dirty="0">
                <a:solidFill>
                  <a:schemeClr val="tx1"/>
                </a:solidFill>
              </a:rPr>
              <a:t> </a:t>
            </a:r>
            <a:r>
              <a:rPr lang="de-DE" sz="400" i="1" dirty="0" err="1">
                <a:solidFill>
                  <a:schemeClr val="tx1"/>
                </a:solidFill>
              </a:rPr>
              <a:t>Available</a:t>
            </a:r>
            <a:r>
              <a:rPr lang="de-DE" sz="400" i="1" dirty="0">
                <a:solidFill>
                  <a:schemeClr val="tx1"/>
                </a:solidFill>
              </a:rPr>
              <a:t> in </a:t>
            </a:r>
            <a:r>
              <a:rPr lang="de-DE" sz="400" i="1" dirty="0" err="1">
                <a:solidFill>
                  <a:schemeClr val="tx1"/>
                </a:solidFill>
              </a:rPr>
              <a:t>buildspec.yaml</a:t>
            </a:r>
            <a:r>
              <a:rPr lang="de-DE" sz="400" i="1" dirty="0">
                <a:solidFill>
                  <a:schemeClr val="tx1"/>
                </a:solidFill>
              </a:rPr>
              <a:t> </a:t>
            </a:r>
            <a:r>
              <a:rPr lang="de-DE" sz="400" i="1" dirty="0" err="1">
                <a:solidFill>
                  <a:schemeClr val="tx1"/>
                </a:solidFill>
              </a:rPr>
              <a:t>with</a:t>
            </a:r>
            <a:r>
              <a:rPr lang="de-DE" sz="400" i="1" dirty="0">
                <a:solidFill>
                  <a:schemeClr val="tx1"/>
                </a:solidFill>
              </a:rPr>
              <a:t> </a:t>
            </a:r>
            <a:r>
              <a:rPr lang="de-DE" sz="400" i="1" dirty="0" err="1">
                <a:solidFill>
                  <a:schemeClr val="tx1"/>
                </a:solidFill>
              </a:rPr>
              <a:t>default</a:t>
            </a:r>
            <a:r>
              <a:rPr lang="de-DE" sz="400" i="1" dirty="0">
                <a:solidFill>
                  <a:schemeClr val="tx1"/>
                </a:solidFill>
              </a:rPr>
              <a:t>-name</a:t>
            </a:r>
            <a:br>
              <a:rPr lang="de-DE" sz="500" dirty="0">
                <a:solidFill>
                  <a:schemeClr val="tx1"/>
                </a:solidFill>
              </a:rPr>
            </a:br>
            <a:r>
              <a:rPr lang="de-DE" sz="500" dirty="0">
                <a:solidFill>
                  <a:schemeClr val="tx1"/>
                </a:solidFill>
              </a:rPr>
              <a:t>       </a:t>
            </a:r>
            <a:r>
              <a:rPr lang="de-DE" sz="500" dirty="0" err="1">
                <a:solidFill>
                  <a:schemeClr val="tx1"/>
                </a:solidFill>
              </a:rPr>
              <a:t>ClusterName</a:t>
            </a:r>
            <a:br>
              <a:rPr lang="de-DE" sz="500" dirty="0">
                <a:solidFill>
                  <a:schemeClr val="tx1"/>
                </a:solidFill>
              </a:rPr>
            </a:br>
            <a:r>
              <a:rPr lang="de-DE" sz="500" dirty="0">
                <a:solidFill>
                  <a:schemeClr val="tx1"/>
                </a:solidFill>
              </a:rPr>
              <a:t>       Servicename  </a:t>
            </a:r>
          </a:p>
        </p:txBody>
      </p:sp>
      <p:pic>
        <p:nvPicPr>
          <p:cNvPr id="76" name="Graphic 23">
            <a:extLst>
              <a:ext uri="{FF2B5EF4-FFF2-40B4-BE49-F238E27FC236}">
                <a16:creationId xmlns:a16="http://schemas.microsoft.com/office/drawing/2014/main" id="{2A1BA2A3-9583-3C4C-A03B-E0FF938A441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467580" y="4905100"/>
            <a:ext cx="126048" cy="126048"/>
          </a:xfrm>
          <a:prstGeom prst="rect">
            <a:avLst/>
          </a:prstGeom>
        </p:spPr>
      </p:pic>
      <p:pic>
        <p:nvPicPr>
          <p:cNvPr id="79" name="Graphic 23">
            <a:extLst>
              <a:ext uri="{FF2B5EF4-FFF2-40B4-BE49-F238E27FC236}">
                <a16:creationId xmlns:a16="http://schemas.microsoft.com/office/drawing/2014/main" id="{D58E5203-E9D3-664E-B6BA-CF85E19F895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740405" y="3186897"/>
            <a:ext cx="181549" cy="181549"/>
          </a:xfrm>
          <a:prstGeom prst="rect">
            <a:avLst/>
          </a:prstGeom>
        </p:spPr>
      </p:pic>
      <p:sp>
        <p:nvSpPr>
          <p:cNvPr id="81" name="Textfeld 80">
            <a:extLst>
              <a:ext uri="{FF2B5EF4-FFF2-40B4-BE49-F238E27FC236}">
                <a16:creationId xmlns:a16="http://schemas.microsoft.com/office/drawing/2014/main" id="{D2DB798D-93C1-5345-987D-01A117B2DE13}"/>
              </a:ext>
            </a:extLst>
          </p:cNvPr>
          <p:cNvSpPr txBox="1"/>
          <p:nvPr/>
        </p:nvSpPr>
        <p:spPr>
          <a:xfrm>
            <a:off x="1498120" y="4875662"/>
            <a:ext cx="38129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00" dirty="0">
                <a:solidFill>
                  <a:srgbClr val="FF2F92"/>
                </a:solidFill>
              </a:rPr>
              <a:t>Cross</a:t>
            </a:r>
            <a:br>
              <a:rPr lang="de-DE" sz="400" dirty="0">
                <a:solidFill>
                  <a:srgbClr val="FF2F92"/>
                </a:solidFill>
              </a:rPr>
            </a:br>
            <a:r>
              <a:rPr lang="de-DE" sz="400" dirty="0">
                <a:solidFill>
                  <a:srgbClr val="FF2F92"/>
                </a:solidFill>
              </a:rPr>
              <a:t>Account</a:t>
            </a:r>
          </a:p>
        </p:txBody>
      </p:sp>
      <p:sp>
        <p:nvSpPr>
          <p:cNvPr id="82" name="Textfeld 81">
            <a:extLst>
              <a:ext uri="{FF2B5EF4-FFF2-40B4-BE49-F238E27FC236}">
                <a16:creationId xmlns:a16="http://schemas.microsoft.com/office/drawing/2014/main" id="{31360789-FC22-D14C-A49B-72070A0051AE}"/>
              </a:ext>
            </a:extLst>
          </p:cNvPr>
          <p:cNvSpPr txBox="1"/>
          <p:nvPr/>
        </p:nvSpPr>
        <p:spPr>
          <a:xfrm>
            <a:off x="1826664" y="3193782"/>
            <a:ext cx="38129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00" dirty="0">
                <a:solidFill>
                  <a:srgbClr val="FF2F92"/>
                </a:solidFill>
              </a:rPr>
              <a:t>Cross</a:t>
            </a:r>
            <a:br>
              <a:rPr lang="de-DE" sz="400" dirty="0">
                <a:solidFill>
                  <a:srgbClr val="FF2F92"/>
                </a:solidFill>
              </a:rPr>
            </a:br>
            <a:r>
              <a:rPr lang="de-DE" sz="400" dirty="0">
                <a:solidFill>
                  <a:srgbClr val="FF2F92"/>
                </a:solidFill>
              </a:rPr>
              <a:t>Account</a:t>
            </a:r>
          </a:p>
        </p:txBody>
      </p:sp>
      <p:pic>
        <p:nvPicPr>
          <p:cNvPr id="83" name="Graphic 67">
            <a:extLst>
              <a:ext uri="{FF2B5EF4-FFF2-40B4-BE49-F238E27FC236}">
                <a16:creationId xmlns:a16="http://schemas.microsoft.com/office/drawing/2014/main" id="{3475BD61-E084-1D4A-9C0E-09D26894840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655987" y="4514893"/>
            <a:ext cx="101453" cy="101453"/>
          </a:xfrm>
          <a:prstGeom prst="rect">
            <a:avLst/>
          </a:prstGeom>
        </p:spPr>
      </p:pic>
      <p:pic>
        <p:nvPicPr>
          <p:cNvPr id="84" name="Graphic 8">
            <a:extLst>
              <a:ext uri="{FF2B5EF4-FFF2-40B4-BE49-F238E27FC236}">
                <a16:creationId xmlns:a16="http://schemas.microsoft.com/office/drawing/2014/main" id="{02C23965-94B2-5645-8546-DC57BC8D2BE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648361" y="4598022"/>
            <a:ext cx="129403" cy="129403"/>
          </a:xfrm>
          <a:prstGeom prst="rect">
            <a:avLst/>
          </a:prstGeom>
        </p:spPr>
      </p:pic>
      <p:pic>
        <p:nvPicPr>
          <p:cNvPr id="85" name="Graphic 7">
            <a:extLst>
              <a:ext uri="{FF2B5EF4-FFF2-40B4-BE49-F238E27FC236}">
                <a16:creationId xmlns:a16="http://schemas.microsoft.com/office/drawing/2014/main" id="{93A6DD09-6F02-AC46-97DA-466976A61FA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869869" y="4515647"/>
            <a:ext cx="129403" cy="129403"/>
          </a:xfrm>
          <a:prstGeom prst="rect">
            <a:avLst/>
          </a:prstGeom>
        </p:spPr>
      </p:pic>
      <p:sp>
        <p:nvSpPr>
          <p:cNvPr id="86" name="Textfeld 85">
            <a:extLst>
              <a:ext uri="{FF2B5EF4-FFF2-40B4-BE49-F238E27FC236}">
                <a16:creationId xmlns:a16="http://schemas.microsoft.com/office/drawing/2014/main" id="{8FBFE769-4BAA-664C-AF34-8C94FE84BB11}"/>
              </a:ext>
            </a:extLst>
          </p:cNvPr>
          <p:cNvSpPr txBox="1"/>
          <p:nvPr/>
        </p:nvSpPr>
        <p:spPr>
          <a:xfrm>
            <a:off x="4781248" y="4603450"/>
            <a:ext cx="30686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00" dirty="0">
                <a:solidFill>
                  <a:schemeClr val="accent2">
                    <a:lumMod val="75000"/>
                  </a:schemeClr>
                </a:solidFill>
              </a:rPr>
              <a:t>push</a:t>
            </a:r>
            <a:br>
              <a:rPr lang="de-DE" sz="400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de-DE" sz="400" dirty="0">
                <a:solidFill>
                  <a:schemeClr val="accent2">
                    <a:lumMod val="75000"/>
                  </a:schemeClr>
                </a:solidFill>
              </a:rPr>
              <a:t>ECR</a:t>
            </a:r>
          </a:p>
        </p:txBody>
      </p:sp>
      <p:sp>
        <p:nvSpPr>
          <p:cNvPr id="88" name="Textfeld 87">
            <a:extLst>
              <a:ext uri="{FF2B5EF4-FFF2-40B4-BE49-F238E27FC236}">
                <a16:creationId xmlns:a16="http://schemas.microsoft.com/office/drawing/2014/main" id="{216FFF1D-22E5-124C-B53C-A2BD1F4C7638}"/>
              </a:ext>
            </a:extLst>
          </p:cNvPr>
          <p:cNvSpPr txBox="1"/>
          <p:nvPr/>
        </p:nvSpPr>
        <p:spPr>
          <a:xfrm>
            <a:off x="5165018" y="5213827"/>
            <a:ext cx="660329" cy="15388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400" b="1" dirty="0" err="1">
                <a:solidFill>
                  <a:srgbClr val="0070C0"/>
                </a:solidFill>
              </a:rPr>
              <a:t>Build</a:t>
            </a:r>
            <a:r>
              <a:rPr lang="de-DE" sz="400" b="1" dirty="0">
                <a:solidFill>
                  <a:srgbClr val="0070C0"/>
                </a:solidFill>
              </a:rPr>
              <a:t>-Output</a:t>
            </a:r>
          </a:p>
        </p:txBody>
      </p:sp>
      <p:sp>
        <p:nvSpPr>
          <p:cNvPr id="89" name="Textfeld 88">
            <a:extLst>
              <a:ext uri="{FF2B5EF4-FFF2-40B4-BE49-F238E27FC236}">
                <a16:creationId xmlns:a16="http://schemas.microsoft.com/office/drawing/2014/main" id="{B244C929-446C-5641-A679-783CD0738CB3}"/>
              </a:ext>
            </a:extLst>
          </p:cNvPr>
          <p:cNvSpPr txBox="1"/>
          <p:nvPr/>
        </p:nvSpPr>
        <p:spPr>
          <a:xfrm>
            <a:off x="5305897" y="5328947"/>
            <a:ext cx="33655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" i="1" dirty="0"/>
              <a:t>Input</a:t>
            </a:r>
          </a:p>
        </p:txBody>
      </p:sp>
      <p:sp>
        <p:nvSpPr>
          <p:cNvPr id="90" name="Pfeil nach unten 89">
            <a:extLst>
              <a:ext uri="{FF2B5EF4-FFF2-40B4-BE49-F238E27FC236}">
                <a16:creationId xmlns:a16="http://schemas.microsoft.com/office/drawing/2014/main" id="{46B772C2-8738-A644-93E8-13320A421405}"/>
              </a:ext>
            </a:extLst>
          </p:cNvPr>
          <p:cNvSpPr/>
          <p:nvPr/>
        </p:nvSpPr>
        <p:spPr>
          <a:xfrm>
            <a:off x="5417895" y="4837685"/>
            <a:ext cx="112553" cy="351769"/>
          </a:xfrm>
          <a:prstGeom prst="downArrow">
            <a:avLst/>
          </a:prstGeom>
          <a:solidFill>
            <a:schemeClr val="accent1">
              <a:lumMod val="60000"/>
              <a:lumOff val="40000"/>
            </a:schemeClr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1" name="Wolke 90">
            <a:extLst>
              <a:ext uri="{FF2B5EF4-FFF2-40B4-BE49-F238E27FC236}">
                <a16:creationId xmlns:a16="http://schemas.microsoft.com/office/drawing/2014/main" id="{D2236E93-9BE0-4D4B-952A-B784A2EA33CC}"/>
              </a:ext>
            </a:extLst>
          </p:cNvPr>
          <p:cNvSpPr/>
          <p:nvPr/>
        </p:nvSpPr>
        <p:spPr>
          <a:xfrm rot="287382">
            <a:off x="7219795" y="193725"/>
            <a:ext cx="1094686" cy="701743"/>
          </a:xfrm>
          <a:prstGeom prst="cloud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93" name="Gerade Verbindung mit Pfeil 92">
            <a:extLst>
              <a:ext uri="{FF2B5EF4-FFF2-40B4-BE49-F238E27FC236}">
                <a16:creationId xmlns:a16="http://schemas.microsoft.com/office/drawing/2014/main" id="{04E5B0B8-0048-CC46-9438-0DB66D35DB97}"/>
              </a:ext>
            </a:extLst>
          </p:cNvPr>
          <p:cNvCxnSpPr>
            <a:cxnSpLocks/>
            <a:stCxn id="20" idx="3"/>
          </p:cNvCxnSpPr>
          <p:nvPr/>
        </p:nvCxnSpPr>
        <p:spPr>
          <a:xfrm flipV="1">
            <a:off x="5859614" y="708578"/>
            <a:ext cx="1621235" cy="26474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Rectangle 34">
            <a:extLst>
              <a:ext uri="{FF2B5EF4-FFF2-40B4-BE49-F238E27FC236}">
                <a16:creationId xmlns:a16="http://schemas.microsoft.com/office/drawing/2014/main" id="{8BB37F9B-D9B7-0544-970C-A11983F0DA23}"/>
              </a:ext>
            </a:extLst>
          </p:cNvPr>
          <p:cNvSpPr/>
          <p:nvPr/>
        </p:nvSpPr>
        <p:spPr>
          <a:xfrm>
            <a:off x="7439344" y="2521453"/>
            <a:ext cx="4637242" cy="396824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000" dirty="0">
              <a:solidFill>
                <a:sysClr val="windowText" lastClr="000000"/>
              </a:solidFill>
            </a:endParaRPr>
          </a:p>
        </p:txBody>
      </p:sp>
      <p:pic>
        <p:nvPicPr>
          <p:cNvPr id="95" name="Graphic 11">
            <a:extLst>
              <a:ext uri="{FF2B5EF4-FFF2-40B4-BE49-F238E27FC236}">
                <a16:creationId xmlns:a16="http://schemas.microsoft.com/office/drawing/2014/main" id="{9B8136D7-170F-B84E-A890-92E94F760F9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436921" y="2517849"/>
            <a:ext cx="218233" cy="226518"/>
          </a:xfrm>
          <a:prstGeom prst="rect">
            <a:avLst/>
          </a:prstGeom>
        </p:spPr>
      </p:pic>
      <p:sp>
        <p:nvSpPr>
          <p:cNvPr id="96" name="Textfeld 95">
            <a:extLst>
              <a:ext uri="{FF2B5EF4-FFF2-40B4-BE49-F238E27FC236}">
                <a16:creationId xmlns:a16="http://schemas.microsoft.com/office/drawing/2014/main" id="{6F713137-EDF9-6141-A1B2-65D7A667479C}"/>
              </a:ext>
            </a:extLst>
          </p:cNvPr>
          <p:cNvSpPr txBox="1"/>
          <p:nvPr/>
        </p:nvSpPr>
        <p:spPr>
          <a:xfrm>
            <a:off x="7652890" y="2567764"/>
            <a:ext cx="106066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00" dirty="0"/>
              <a:t>AWS Cloud</a:t>
            </a:r>
          </a:p>
        </p:txBody>
      </p:sp>
      <p:pic>
        <p:nvPicPr>
          <p:cNvPr id="97" name="Graphic 7">
            <a:extLst>
              <a:ext uri="{FF2B5EF4-FFF2-40B4-BE49-F238E27FC236}">
                <a16:creationId xmlns:a16="http://schemas.microsoft.com/office/drawing/2014/main" id="{6A0B997D-5A04-784C-8B6E-DCA7470372D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137186" y="2547783"/>
            <a:ext cx="391843" cy="391843"/>
          </a:xfrm>
          <a:prstGeom prst="rect">
            <a:avLst/>
          </a:prstGeom>
        </p:spPr>
      </p:pic>
      <p:sp>
        <p:nvSpPr>
          <p:cNvPr id="98" name="Textfeld 97">
            <a:extLst>
              <a:ext uri="{FF2B5EF4-FFF2-40B4-BE49-F238E27FC236}">
                <a16:creationId xmlns:a16="http://schemas.microsoft.com/office/drawing/2014/main" id="{BAC04727-26AF-F94F-9B7E-9ACCB9EE5BD0}"/>
              </a:ext>
            </a:extLst>
          </p:cNvPr>
          <p:cNvSpPr txBox="1"/>
          <p:nvPr/>
        </p:nvSpPr>
        <p:spPr>
          <a:xfrm>
            <a:off x="11464079" y="2743704"/>
            <a:ext cx="68343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00" b="1" dirty="0" err="1">
                <a:solidFill>
                  <a:srgbClr val="FF2F92"/>
                </a:solidFill>
              </a:rPr>
              <a:t>Prod</a:t>
            </a:r>
            <a:r>
              <a:rPr lang="de-DE" sz="700" b="1" dirty="0">
                <a:solidFill>
                  <a:srgbClr val="FF2F92"/>
                </a:solidFill>
              </a:rPr>
              <a:t> Account</a:t>
            </a:r>
          </a:p>
        </p:txBody>
      </p:sp>
      <p:pic>
        <p:nvPicPr>
          <p:cNvPr id="104" name="Graphic 54">
            <a:extLst>
              <a:ext uri="{FF2B5EF4-FFF2-40B4-BE49-F238E27FC236}">
                <a16:creationId xmlns:a16="http://schemas.microsoft.com/office/drawing/2014/main" id="{12761362-48BC-0747-8AD2-7522E0C2C1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78640" y="4397777"/>
            <a:ext cx="229636" cy="229636"/>
          </a:xfrm>
          <a:prstGeom prst="rect">
            <a:avLst/>
          </a:prstGeom>
        </p:spPr>
      </p:pic>
      <p:sp>
        <p:nvSpPr>
          <p:cNvPr id="105" name="Textfeld 104">
            <a:extLst>
              <a:ext uri="{FF2B5EF4-FFF2-40B4-BE49-F238E27FC236}">
                <a16:creationId xmlns:a16="http://schemas.microsoft.com/office/drawing/2014/main" id="{585DC1E0-5C58-5A43-BFA2-075660A0B5E0}"/>
              </a:ext>
            </a:extLst>
          </p:cNvPr>
          <p:cNvSpPr txBox="1"/>
          <p:nvPr/>
        </p:nvSpPr>
        <p:spPr>
          <a:xfrm>
            <a:off x="10365231" y="4422691"/>
            <a:ext cx="129936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600" b="1" dirty="0" err="1">
                <a:solidFill>
                  <a:srgbClr val="C00000"/>
                </a:solidFill>
              </a:rPr>
              <a:t>MsEcrCrossAccountRole</a:t>
            </a:r>
            <a:endParaRPr lang="de-DE" sz="600" b="1" dirty="0">
              <a:solidFill>
                <a:srgbClr val="C00000"/>
              </a:solidFill>
            </a:endParaRPr>
          </a:p>
        </p:txBody>
      </p:sp>
      <p:sp>
        <p:nvSpPr>
          <p:cNvPr id="106" name="Rechteck 105">
            <a:extLst>
              <a:ext uri="{FF2B5EF4-FFF2-40B4-BE49-F238E27FC236}">
                <a16:creationId xmlns:a16="http://schemas.microsoft.com/office/drawing/2014/main" id="{E2B977D0-E4A0-A14D-B591-8152E06D8619}"/>
              </a:ext>
            </a:extLst>
          </p:cNvPr>
          <p:cNvSpPr/>
          <p:nvPr/>
        </p:nvSpPr>
        <p:spPr>
          <a:xfrm>
            <a:off x="10146072" y="4401851"/>
            <a:ext cx="1638218" cy="218984"/>
          </a:xfrm>
          <a:prstGeom prst="rect">
            <a:avLst/>
          </a:prstGeom>
          <a:noFill/>
          <a:ln w="63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08" name="Textfeld 107">
            <a:extLst>
              <a:ext uri="{FF2B5EF4-FFF2-40B4-BE49-F238E27FC236}">
                <a16:creationId xmlns:a16="http://schemas.microsoft.com/office/drawing/2014/main" id="{F8296425-72F6-454F-A59B-4945F19EC086}"/>
              </a:ext>
            </a:extLst>
          </p:cNvPr>
          <p:cNvSpPr txBox="1"/>
          <p:nvPr/>
        </p:nvSpPr>
        <p:spPr>
          <a:xfrm>
            <a:off x="10141996" y="4618229"/>
            <a:ext cx="1642103" cy="1569660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de-DE" sz="400" b="1" dirty="0" err="1"/>
              <a:t>TrustedRelationship</a:t>
            </a:r>
            <a:r>
              <a:rPr lang="de-DE" sz="400" dirty="0"/>
              <a:t>:  </a:t>
            </a:r>
            <a:br>
              <a:rPr lang="de-DE" sz="400" dirty="0"/>
            </a:br>
            <a:r>
              <a:rPr lang="de-DE" sz="400" dirty="0"/>
              <a:t>   </a:t>
            </a:r>
            <a:r>
              <a:rPr lang="de-DE" sz="400" dirty="0" err="1"/>
              <a:t>Principal</a:t>
            </a:r>
            <a:r>
              <a:rPr lang="de-DE" sz="400" dirty="0"/>
              <a:t>  </a:t>
            </a:r>
            <a:r>
              <a:rPr lang="de-DE" sz="400" dirty="0">
                <a:sym typeface="Wingdings" pitchFamily="2" charset="2"/>
              </a:rPr>
              <a:t>=&gt;  AWS  =&gt;  </a:t>
            </a:r>
            <a:r>
              <a:rPr lang="de-DE" sz="400" dirty="0"/>
              <a:t>147376585776</a:t>
            </a:r>
            <a:br>
              <a:rPr lang="de-DE" sz="400" dirty="0"/>
            </a:br>
            <a:r>
              <a:rPr lang="de-DE" sz="400" dirty="0"/>
              <a:t>   Action      </a:t>
            </a:r>
            <a:r>
              <a:rPr lang="de-DE" sz="400" dirty="0">
                <a:sym typeface="Wingdings" pitchFamily="2" charset="2"/>
              </a:rPr>
              <a:t>=&gt;  </a:t>
            </a:r>
            <a:r>
              <a:rPr lang="de-DE" sz="400" dirty="0" err="1">
                <a:sym typeface="Wingdings" pitchFamily="2" charset="2"/>
              </a:rPr>
              <a:t>sts:AssumeRole</a:t>
            </a:r>
            <a:br>
              <a:rPr lang="de-DE" sz="400" dirty="0"/>
            </a:br>
            <a:br>
              <a:rPr lang="de-DE" sz="400" dirty="0"/>
            </a:br>
            <a:r>
              <a:rPr lang="de-DE" sz="400" b="1" dirty="0" err="1"/>
              <a:t>Policies</a:t>
            </a:r>
            <a:r>
              <a:rPr lang="de-DE" sz="400" dirty="0"/>
              <a:t>:</a:t>
            </a:r>
            <a:br>
              <a:rPr lang="de-DE" sz="400" dirty="0"/>
            </a:br>
            <a:endParaRPr lang="de-DE" sz="400" dirty="0"/>
          </a:p>
          <a:p>
            <a:r>
              <a:rPr lang="de-DE" sz="400" b="1" dirty="0"/>
              <a:t>   </a:t>
            </a:r>
            <a:r>
              <a:rPr lang="de-DE" sz="400" b="1" dirty="0" err="1"/>
              <a:t>Effect</a:t>
            </a:r>
            <a:r>
              <a:rPr lang="de-DE" sz="400" dirty="0"/>
              <a:t>: </a:t>
            </a:r>
            <a:r>
              <a:rPr lang="de-DE" sz="400" dirty="0" err="1"/>
              <a:t>Allow</a:t>
            </a:r>
            <a:r>
              <a:rPr lang="de-DE" sz="400" dirty="0"/>
              <a:t>;   </a:t>
            </a:r>
            <a:r>
              <a:rPr lang="de-DE" sz="400" b="1" dirty="0"/>
              <a:t>Action</a:t>
            </a:r>
            <a:r>
              <a:rPr lang="de-DE" sz="400" dirty="0"/>
              <a:t>: s3:*   </a:t>
            </a:r>
            <a:br>
              <a:rPr lang="de-DE" sz="400" dirty="0"/>
            </a:br>
            <a:r>
              <a:rPr lang="de-DE" sz="400" dirty="0"/>
              <a:t>   </a:t>
            </a:r>
            <a:r>
              <a:rPr lang="de-DE" sz="400" b="1" dirty="0" err="1"/>
              <a:t>Resource</a:t>
            </a:r>
            <a:r>
              <a:rPr lang="de-DE" sz="400" dirty="0"/>
              <a:t>:</a:t>
            </a:r>
            <a:br>
              <a:rPr lang="de-DE" sz="400" dirty="0"/>
            </a:br>
            <a:r>
              <a:rPr lang="de-DE" sz="400" dirty="0"/>
              <a:t>                 "arn:aws:s3:::</a:t>
            </a:r>
            <a:r>
              <a:rPr lang="de-DE" sz="400" dirty="0" err="1"/>
              <a:t>artifactbucket</a:t>
            </a:r>
            <a:r>
              <a:rPr lang="de-DE" sz="400" dirty="0"/>
              <a:t>-</a:t>
            </a:r>
            <a:r>
              <a:rPr lang="de-DE" sz="400" dirty="0" err="1"/>
              <a:t>smartoffice</a:t>
            </a:r>
            <a:r>
              <a:rPr lang="de-DE" sz="400" dirty="0"/>
              <a:t>-cf-</a:t>
            </a:r>
            <a:r>
              <a:rPr lang="de-DE" sz="400" dirty="0" err="1"/>
              <a:t>sourcecode</a:t>
            </a:r>
            <a:r>
              <a:rPr lang="de-DE" sz="400" dirty="0"/>
              <a:t>",</a:t>
            </a:r>
          </a:p>
          <a:p>
            <a:r>
              <a:rPr lang="de-DE" sz="400" dirty="0"/>
              <a:t>                 "arn:aws:s3:::</a:t>
            </a:r>
            <a:r>
              <a:rPr lang="de-DE" sz="400" dirty="0" err="1"/>
              <a:t>artifactbucket</a:t>
            </a:r>
            <a:r>
              <a:rPr lang="de-DE" sz="400" dirty="0"/>
              <a:t>-</a:t>
            </a:r>
            <a:r>
              <a:rPr lang="de-DE" sz="400" dirty="0" err="1"/>
              <a:t>smartoffice</a:t>
            </a:r>
            <a:r>
              <a:rPr lang="de-DE" sz="400" dirty="0"/>
              <a:t>-cf-</a:t>
            </a:r>
            <a:r>
              <a:rPr lang="de-DE" sz="400" dirty="0" err="1"/>
              <a:t>sourcecode</a:t>
            </a:r>
            <a:r>
              <a:rPr lang="de-DE" sz="400" dirty="0"/>
              <a:t>/*“</a:t>
            </a:r>
            <a:br>
              <a:rPr lang="de-DE" sz="400" dirty="0"/>
            </a:br>
            <a:endParaRPr lang="de-DE" sz="400" dirty="0"/>
          </a:p>
          <a:p>
            <a:r>
              <a:rPr lang="de-DE" sz="400" b="1" dirty="0"/>
              <a:t> </a:t>
            </a:r>
            <a:r>
              <a:rPr lang="de-DE" sz="400" b="1" dirty="0" err="1"/>
              <a:t>Effect</a:t>
            </a:r>
            <a:r>
              <a:rPr lang="de-DE" sz="400" dirty="0"/>
              <a:t>: </a:t>
            </a:r>
            <a:r>
              <a:rPr lang="de-DE" sz="400" dirty="0" err="1"/>
              <a:t>Allow</a:t>
            </a:r>
            <a:r>
              <a:rPr lang="de-DE" sz="400" dirty="0"/>
              <a:t>;   </a:t>
            </a:r>
            <a:r>
              <a:rPr lang="de-DE" sz="400" b="1" dirty="0"/>
              <a:t>Action</a:t>
            </a:r>
            <a:r>
              <a:rPr lang="de-DE" sz="400" dirty="0"/>
              <a:t>: </a:t>
            </a:r>
            <a:r>
              <a:rPr lang="de-DE" sz="400" dirty="0" err="1"/>
              <a:t>kms:Decrypt</a:t>
            </a:r>
            <a:r>
              <a:rPr lang="de-DE" sz="400" dirty="0"/>
              <a:t>   </a:t>
            </a:r>
            <a:br>
              <a:rPr lang="de-DE" sz="400" dirty="0"/>
            </a:br>
            <a:r>
              <a:rPr lang="de-DE" sz="400" dirty="0"/>
              <a:t> </a:t>
            </a:r>
            <a:r>
              <a:rPr lang="de-DE" sz="400" b="1" dirty="0" err="1"/>
              <a:t>Resource</a:t>
            </a:r>
            <a:r>
              <a:rPr lang="de-DE" sz="400" dirty="0"/>
              <a:t>:</a:t>
            </a:r>
            <a:br>
              <a:rPr lang="de-DE" sz="400" dirty="0"/>
            </a:br>
            <a:r>
              <a:rPr lang="de-DE" sz="400" dirty="0"/>
              <a:t>                 "arn:aws:kms:eu-central-1:147376585776:key_DEVOPS"</a:t>
            </a:r>
          </a:p>
          <a:p>
            <a:endParaRPr lang="de-DE" sz="400" dirty="0"/>
          </a:p>
          <a:p>
            <a:r>
              <a:rPr lang="de-DE" sz="400" b="1" dirty="0" err="1"/>
              <a:t>Effect</a:t>
            </a:r>
            <a:r>
              <a:rPr lang="de-DE" sz="400" dirty="0"/>
              <a:t>: </a:t>
            </a:r>
            <a:r>
              <a:rPr lang="de-DE" sz="400" dirty="0" err="1"/>
              <a:t>Allow</a:t>
            </a:r>
            <a:r>
              <a:rPr lang="de-DE" sz="400" dirty="0"/>
              <a:t>;   </a:t>
            </a:r>
            <a:r>
              <a:rPr lang="de-DE" sz="400" b="1" dirty="0"/>
              <a:t>Action</a:t>
            </a:r>
            <a:r>
              <a:rPr lang="de-DE" sz="400" dirty="0"/>
              <a:t>: </a:t>
            </a:r>
            <a:r>
              <a:rPr lang="de-DE" sz="400" dirty="0" err="1"/>
              <a:t>ecs</a:t>
            </a:r>
            <a:r>
              <a:rPr lang="de-DE" sz="400" dirty="0"/>
              <a:t>:*,   </a:t>
            </a:r>
            <a:r>
              <a:rPr lang="de-DE" sz="400" dirty="0" err="1"/>
              <a:t>ecr</a:t>
            </a:r>
            <a:r>
              <a:rPr lang="de-DE" sz="400" dirty="0"/>
              <a:t>:* </a:t>
            </a:r>
            <a:br>
              <a:rPr lang="de-DE" sz="400" dirty="0"/>
            </a:br>
            <a:r>
              <a:rPr lang="de-DE" sz="400" b="1" dirty="0" err="1"/>
              <a:t>Resource</a:t>
            </a:r>
            <a:r>
              <a:rPr lang="de-DE" sz="400" dirty="0"/>
              <a:t>: *</a:t>
            </a:r>
            <a:br>
              <a:rPr lang="de-DE" sz="400" dirty="0"/>
            </a:br>
            <a:br>
              <a:rPr lang="de-DE" sz="400" dirty="0"/>
            </a:br>
            <a:br>
              <a:rPr lang="de-DE" sz="400" dirty="0"/>
            </a:br>
            <a:r>
              <a:rPr lang="de-DE" sz="400" b="1" dirty="0" err="1"/>
              <a:t>ManagedPolicyArn</a:t>
            </a:r>
            <a:r>
              <a:rPr lang="de-DE" sz="400" b="1" dirty="0"/>
              <a:t>: </a:t>
            </a:r>
            <a:br>
              <a:rPr lang="de-DE" sz="400" b="1" dirty="0"/>
            </a:br>
            <a:r>
              <a:rPr lang="de-DE" sz="400" b="1" dirty="0"/>
              <a:t>   </a:t>
            </a:r>
            <a:r>
              <a:rPr lang="de-DE" sz="400" dirty="0"/>
              <a:t>EC2ContainerRegistryFullAccess, </a:t>
            </a:r>
            <a:br>
              <a:rPr lang="de-DE" sz="400" dirty="0"/>
            </a:br>
            <a:r>
              <a:rPr lang="de-DE" sz="400" dirty="0"/>
              <a:t>   EC2ContainerRegistryPowerUser,</a:t>
            </a:r>
            <a:br>
              <a:rPr lang="de-DE" sz="400" dirty="0"/>
            </a:br>
            <a:r>
              <a:rPr lang="de-DE" sz="400" dirty="0"/>
              <a:t>   EC2ContainerServiceFullAccess</a:t>
            </a:r>
            <a:br>
              <a:rPr lang="de-DE" sz="400" dirty="0"/>
            </a:br>
            <a:r>
              <a:rPr lang="de-DE" sz="400" dirty="0"/>
              <a:t>                 </a:t>
            </a:r>
          </a:p>
        </p:txBody>
      </p:sp>
      <p:sp>
        <p:nvSpPr>
          <p:cNvPr id="111" name="Textfeld 110">
            <a:extLst>
              <a:ext uri="{FF2B5EF4-FFF2-40B4-BE49-F238E27FC236}">
                <a16:creationId xmlns:a16="http://schemas.microsoft.com/office/drawing/2014/main" id="{350E5BA3-F8C3-6047-A7DE-89C84EF333F3}"/>
              </a:ext>
            </a:extLst>
          </p:cNvPr>
          <p:cNvSpPr txBox="1"/>
          <p:nvPr/>
        </p:nvSpPr>
        <p:spPr>
          <a:xfrm>
            <a:off x="9781017" y="6109432"/>
            <a:ext cx="1638217" cy="52322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de-DE" sz="400" dirty="0"/>
              <a:t>Hier habe ich eine „Trust-</a:t>
            </a:r>
            <a:r>
              <a:rPr lang="de-DE" sz="400" dirty="0" err="1"/>
              <a:t>Relationship</a:t>
            </a:r>
            <a:r>
              <a:rPr lang="de-DE" sz="400" dirty="0"/>
              <a:t>“ zwischen dem </a:t>
            </a:r>
            <a:r>
              <a:rPr lang="de-DE" sz="400" dirty="0" err="1"/>
              <a:t>ProdAccount</a:t>
            </a:r>
            <a:r>
              <a:rPr lang="de-DE" sz="400" dirty="0"/>
              <a:t> und dem </a:t>
            </a:r>
            <a:r>
              <a:rPr lang="de-DE" sz="400" dirty="0" err="1"/>
              <a:t>DevOps</a:t>
            </a:r>
            <a:r>
              <a:rPr lang="de-DE" sz="400" dirty="0"/>
              <a:t>-Account erstellt.</a:t>
            </a:r>
            <a:br>
              <a:rPr lang="de-DE" sz="400" dirty="0"/>
            </a:br>
            <a:r>
              <a:rPr lang="de-DE" sz="400" dirty="0"/>
              <a:t>Das bedeutet, dass der </a:t>
            </a:r>
            <a:r>
              <a:rPr lang="de-DE" sz="400" dirty="0" err="1"/>
              <a:t>DevOps</a:t>
            </a:r>
            <a:r>
              <a:rPr lang="de-DE" sz="400" dirty="0"/>
              <a:t>-Account nun diese Rolle annehmen darf.</a:t>
            </a:r>
            <a:br>
              <a:rPr lang="de-DE" sz="400" dirty="0"/>
            </a:br>
            <a:r>
              <a:rPr lang="de-DE" sz="400" dirty="0">
                <a:sym typeface="Wingdings" pitchFamily="2" charset="2"/>
              </a:rPr>
              <a:t> Ich tat dies durch:</a:t>
            </a:r>
            <a:br>
              <a:rPr lang="de-DE" sz="400" dirty="0">
                <a:sym typeface="Wingdings" pitchFamily="2" charset="2"/>
              </a:rPr>
            </a:br>
            <a:r>
              <a:rPr lang="de-DE" sz="400" dirty="0">
                <a:sym typeface="Wingdings" pitchFamily="2" charset="2"/>
              </a:rPr>
              <a:t>1. Erstellen dieser Rolle im </a:t>
            </a:r>
            <a:r>
              <a:rPr lang="de-DE" sz="400" dirty="0" err="1">
                <a:sym typeface="Wingdings" pitchFamily="2" charset="2"/>
              </a:rPr>
              <a:t>ProdAccount</a:t>
            </a:r>
            <a:r>
              <a:rPr lang="de-DE" sz="400" dirty="0">
                <a:sym typeface="Wingdings" pitchFamily="2" charset="2"/>
              </a:rPr>
              <a:t>,</a:t>
            </a:r>
            <a:br>
              <a:rPr lang="de-DE" sz="400" dirty="0">
                <a:sym typeface="Wingdings" pitchFamily="2" charset="2"/>
              </a:rPr>
            </a:br>
            <a:r>
              <a:rPr lang="de-DE" sz="400" dirty="0">
                <a:sym typeface="Wingdings" pitchFamily="2" charset="2"/>
              </a:rPr>
              <a:t>2. welcher den </a:t>
            </a:r>
            <a:r>
              <a:rPr lang="de-DE" sz="400" dirty="0" err="1">
                <a:sym typeface="Wingdings" pitchFamily="2" charset="2"/>
              </a:rPr>
              <a:t>DevOps</a:t>
            </a:r>
            <a:r>
              <a:rPr lang="de-DE" sz="400" dirty="0">
                <a:sym typeface="Wingdings" pitchFamily="2" charset="2"/>
              </a:rPr>
              <a:t>-Account als </a:t>
            </a:r>
            <a:r>
              <a:rPr lang="de-DE" sz="400" dirty="0" err="1">
                <a:sym typeface="Wingdings" pitchFamily="2" charset="2"/>
              </a:rPr>
              <a:t>TrustedIdentity</a:t>
            </a:r>
            <a:r>
              <a:rPr lang="de-DE" sz="400" dirty="0">
                <a:sym typeface="Wingdings" pitchFamily="2" charset="2"/>
              </a:rPr>
              <a:t> nennt</a:t>
            </a:r>
            <a:endParaRPr lang="de-DE" sz="400" dirty="0"/>
          </a:p>
        </p:txBody>
      </p:sp>
      <p:pic>
        <p:nvPicPr>
          <p:cNvPr id="112" name="Graphic 23">
            <a:extLst>
              <a:ext uri="{FF2B5EF4-FFF2-40B4-BE49-F238E27FC236}">
                <a16:creationId xmlns:a16="http://schemas.microsoft.com/office/drawing/2014/main" id="{845A0E74-8243-1141-9645-02285DEA900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1101654" y="4657018"/>
            <a:ext cx="181549" cy="181549"/>
          </a:xfrm>
          <a:prstGeom prst="rect">
            <a:avLst/>
          </a:prstGeom>
        </p:spPr>
      </p:pic>
      <p:sp>
        <p:nvSpPr>
          <p:cNvPr id="113" name="Textfeld 112">
            <a:extLst>
              <a:ext uri="{FF2B5EF4-FFF2-40B4-BE49-F238E27FC236}">
                <a16:creationId xmlns:a16="http://schemas.microsoft.com/office/drawing/2014/main" id="{E785815F-75C7-A042-81EA-EBBCBA36B051}"/>
              </a:ext>
            </a:extLst>
          </p:cNvPr>
          <p:cNvSpPr txBox="1"/>
          <p:nvPr/>
        </p:nvSpPr>
        <p:spPr>
          <a:xfrm>
            <a:off x="11187913" y="4663903"/>
            <a:ext cx="38129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00" dirty="0">
                <a:solidFill>
                  <a:srgbClr val="FF2F92"/>
                </a:solidFill>
              </a:rPr>
              <a:t>Cross</a:t>
            </a:r>
            <a:br>
              <a:rPr lang="de-DE" sz="400" dirty="0">
                <a:solidFill>
                  <a:srgbClr val="FF2F92"/>
                </a:solidFill>
              </a:rPr>
            </a:br>
            <a:r>
              <a:rPr lang="de-DE" sz="400" dirty="0">
                <a:solidFill>
                  <a:srgbClr val="FF2F92"/>
                </a:solidFill>
              </a:rPr>
              <a:t>Account</a:t>
            </a:r>
          </a:p>
        </p:txBody>
      </p:sp>
      <p:sp>
        <p:nvSpPr>
          <p:cNvPr id="114" name="Rechteck 113">
            <a:extLst>
              <a:ext uri="{FF2B5EF4-FFF2-40B4-BE49-F238E27FC236}">
                <a16:creationId xmlns:a16="http://schemas.microsoft.com/office/drawing/2014/main" id="{C0675424-E3CF-C64F-8758-5910E295807F}"/>
              </a:ext>
            </a:extLst>
          </p:cNvPr>
          <p:cNvSpPr/>
          <p:nvPr/>
        </p:nvSpPr>
        <p:spPr>
          <a:xfrm>
            <a:off x="7758067" y="4293532"/>
            <a:ext cx="1146541" cy="707886"/>
          </a:xfrm>
          <a:prstGeom prst="rect">
            <a:avLst/>
          </a:prstGeom>
          <a:noFill/>
          <a:ln w="63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15" name="Graphic 7">
            <a:extLst>
              <a:ext uri="{FF2B5EF4-FFF2-40B4-BE49-F238E27FC236}">
                <a16:creationId xmlns:a16="http://schemas.microsoft.com/office/drawing/2014/main" id="{7D0436F2-C094-404F-AEC7-E997FA514BA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754961" y="4117859"/>
            <a:ext cx="176833" cy="176833"/>
          </a:xfrm>
          <a:prstGeom prst="rect">
            <a:avLst/>
          </a:prstGeom>
        </p:spPr>
      </p:pic>
      <p:sp>
        <p:nvSpPr>
          <p:cNvPr id="116" name="Textfeld 115">
            <a:extLst>
              <a:ext uri="{FF2B5EF4-FFF2-40B4-BE49-F238E27FC236}">
                <a16:creationId xmlns:a16="http://schemas.microsoft.com/office/drawing/2014/main" id="{53619E00-CB35-1C4F-800A-11531B39BB12}"/>
              </a:ext>
            </a:extLst>
          </p:cNvPr>
          <p:cNvSpPr txBox="1"/>
          <p:nvPr/>
        </p:nvSpPr>
        <p:spPr>
          <a:xfrm>
            <a:off x="7874425" y="4145938"/>
            <a:ext cx="340307" cy="175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500" b="1" dirty="0">
                <a:solidFill>
                  <a:schemeClr val="accent2">
                    <a:lumMod val="75000"/>
                  </a:schemeClr>
                </a:solidFill>
              </a:rPr>
              <a:t>ECR</a:t>
            </a:r>
          </a:p>
        </p:txBody>
      </p:sp>
      <p:sp>
        <p:nvSpPr>
          <p:cNvPr id="117" name="Rechteck 116">
            <a:extLst>
              <a:ext uri="{FF2B5EF4-FFF2-40B4-BE49-F238E27FC236}">
                <a16:creationId xmlns:a16="http://schemas.microsoft.com/office/drawing/2014/main" id="{93657521-2B97-B540-9B1E-7FF8BDCFC2E6}"/>
              </a:ext>
            </a:extLst>
          </p:cNvPr>
          <p:cNvSpPr/>
          <p:nvPr/>
        </p:nvSpPr>
        <p:spPr>
          <a:xfrm>
            <a:off x="7758067" y="4490413"/>
            <a:ext cx="1146541" cy="41099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63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18" name="Graphic 5">
            <a:extLst>
              <a:ext uri="{FF2B5EF4-FFF2-40B4-BE49-F238E27FC236}">
                <a16:creationId xmlns:a16="http://schemas.microsoft.com/office/drawing/2014/main" id="{B15B0B1F-B980-3E47-A415-09598549AD59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7782484" y="4373676"/>
            <a:ext cx="121786" cy="121786"/>
          </a:xfrm>
          <a:prstGeom prst="rect">
            <a:avLst/>
          </a:prstGeom>
        </p:spPr>
      </p:pic>
      <p:sp>
        <p:nvSpPr>
          <p:cNvPr id="119" name="Textfeld 118">
            <a:extLst>
              <a:ext uri="{FF2B5EF4-FFF2-40B4-BE49-F238E27FC236}">
                <a16:creationId xmlns:a16="http://schemas.microsoft.com/office/drawing/2014/main" id="{0A82E1AE-229F-E54A-BD5D-603A47515C41}"/>
              </a:ext>
            </a:extLst>
          </p:cNvPr>
          <p:cNvSpPr txBox="1"/>
          <p:nvPr/>
        </p:nvSpPr>
        <p:spPr>
          <a:xfrm>
            <a:off x="7824856" y="4367870"/>
            <a:ext cx="779751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" dirty="0" err="1">
                <a:solidFill>
                  <a:schemeClr val="accent2">
                    <a:lumMod val="75000"/>
                  </a:schemeClr>
                </a:solidFill>
              </a:rPr>
              <a:t>Microservice</a:t>
            </a:r>
            <a:r>
              <a:rPr lang="de-DE" sz="400" dirty="0">
                <a:solidFill>
                  <a:schemeClr val="accent2">
                    <a:lumMod val="75000"/>
                  </a:schemeClr>
                </a:solidFill>
              </a:rPr>
              <a:t> Registry</a:t>
            </a:r>
          </a:p>
        </p:txBody>
      </p:sp>
      <p:pic>
        <p:nvPicPr>
          <p:cNvPr id="120" name="Graphic 9">
            <a:extLst>
              <a:ext uri="{FF2B5EF4-FFF2-40B4-BE49-F238E27FC236}">
                <a16:creationId xmlns:a16="http://schemas.microsoft.com/office/drawing/2014/main" id="{60F55B52-CC88-7F4C-ABFB-AAE11996009C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7828465" y="4703221"/>
            <a:ext cx="122395" cy="122395"/>
          </a:xfrm>
          <a:prstGeom prst="rect">
            <a:avLst/>
          </a:prstGeom>
        </p:spPr>
      </p:pic>
      <p:pic>
        <p:nvPicPr>
          <p:cNvPr id="121" name="Graphic 9">
            <a:extLst>
              <a:ext uri="{FF2B5EF4-FFF2-40B4-BE49-F238E27FC236}">
                <a16:creationId xmlns:a16="http://schemas.microsoft.com/office/drawing/2014/main" id="{BE8ECF6C-2015-B647-B4F0-829917064EFA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7828031" y="4589987"/>
            <a:ext cx="122395" cy="122395"/>
          </a:xfrm>
          <a:prstGeom prst="rect">
            <a:avLst/>
          </a:prstGeom>
        </p:spPr>
      </p:pic>
      <p:pic>
        <p:nvPicPr>
          <p:cNvPr id="122" name="Graphic 9">
            <a:extLst>
              <a:ext uri="{FF2B5EF4-FFF2-40B4-BE49-F238E27FC236}">
                <a16:creationId xmlns:a16="http://schemas.microsoft.com/office/drawing/2014/main" id="{CA89867A-6023-C942-8868-6BD317ACF821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7947251" y="4704613"/>
            <a:ext cx="122395" cy="122395"/>
          </a:xfrm>
          <a:prstGeom prst="rect">
            <a:avLst/>
          </a:prstGeom>
        </p:spPr>
      </p:pic>
      <p:pic>
        <p:nvPicPr>
          <p:cNvPr id="123" name="Graphic 9">
            <a:extLst>
              <a:ext uri="{FF2B5EF4-FFF2-40B4-BE49-F238E27FC236}">
                <a16:creationId xmlns:a16="http://schemas.microsoft.com/office/drawing/2014/main" id="{1AA2ACA2-FF60-144B-B967-CFCA863E8BFF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7946817" y="4590927"/>
            <a:ext cx="122395" cy="122395"/>
          </a:xfrm>
          <a:prstGeom prst="rect">
            <a:avLst/>
          </a:prstGeom>
        </p:spPr>
      </p:pic>
      <p:pic>
        <p:nvPicPr>
          <p:cNvPr id="125" name="Graphic 52">
            <a:extLst>
              <a:ext uri="{FF2B5EF4-FFF2-40B4-BE49-F238E27FC236}">
                <a16:creationId xmlns:a16="http://schemas.microsoft.com/office/drawing/2014/main" id="{2C4DAB9C-F1FC-C54A-AADD-EECBF1C2937B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7581254" y="5219942"/>
            <a:ext cx="175841" cy="175841"/>
          </a:xfrm>
          <a:prstGeom prst="rect">
            <a:avLst/>
          </a:prstGeom>
        </p:spPr>
      </p:pic>
      <p:sp>
        <p:nvSpPr>
          <p:cNvPr id="126" name="Rechteck 125">
            <a:extLst>
              <a:ext uri="{FF2B5EF4-FFF2-40B4-BE49-F238E27FC236}">
                <a16:creationId xmlns:a16="http://schemas.microsoft.com/office/drawing/2014/main" id="{DC08846D-5F98-1B47-855E-CE6F2BF90DFB}"/>
              </a:ext>
            </a:extLst>
          </p:cNvPr>
          <p:cNvSpPr/>
          <p:nvPr/>
        </p:nvSpPr>
        <p:spPr>
          <a:xfrm>
            <a:off x="7546832" y="5198371"/>
            <a:ext cx="1563304" cy="218984"/>
          </a:xfrm>
          <a:prstGeom prst="rect">
            <a:avLst/>
          </a:prstGeom>
          <a:noFill/>
          <a:ln w="63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7" name="Textfeld 126">
            <a:extLst>
              <a:ext uri="{FF2B5EF4-FFF2-40B4-BE49-F238E27FC236}">
                <a16:creationId xmlns:a16="http://schemas.microsoft.com/office/drawing/2014/main" id="{A2B51C80-E7A4-D241-ACAC-1B1AC67B950B}"/>
              </a:ext>
            </a:extLst>
          </p:cNvPr>
          <p:cNvSpPr txBox="1"/>
          <p:nvPr/>
        </p:nvSpPr>
        <p:spPr>
          <a:xfrm>
            <a:off x="7690637" y="5240284"/>
            <a:ext cx="92011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600" b="1" dirty="0">
                <a:solidFill>
                  <a:srgbClr val="C00000"/>
                </a:solidFill>
              </a:rPr>
              <a:t>Registry </a:t>
            </a:r>
            <a:r>
              <a:rPr lang="de-DE" sz="600" b="1" dirty="0" err="1">
                <a:solidFill>
                  <a:srgbClr val="C00000"/>
                </a:solidFill>
              </a:rPr>
              <a:t>specific</a:t>
            </a:r>
            <a:r>
              <a:rPr lang="de-DE" sz="600" b="1" dirty="0">
                <a:solidFill>
                  <a:srgbClr val="C00000"/>
                </a:solidFill>
              </a:rPr>
              <a:t> </a:t>
            </a:r>
            <a:r>
              <a:rPr lang="de-DE" sz="600" b="1" dirty="0" err="1">
                <a:solidFill>
                  <a:srgbClr val="C00000"/>
                </a:solidFill>
              </a:rPr>
              <a:t>Policy</a:t>
            </a:r>
            <a:endParaRPr lang="de-DE" sz="600" b="1" dirty="0">
              <a:solidFill>
                <a:srgbClr val="C00000"/>
              </a:solidFill>
            </a:endParaRPr>
          </a:p>
        </p:txBody>
      </p:sp>
      <p:sp>
        <p:nvSpPr>
          <p:cNvPr id="128" name="Textfeld 127">
            <a:extLst>
              <a:ext uri="{FF2B5EF4-FFF2-40B4-BE49-F238E27FC236}">
                <a16:creationId xmlns:a16="http://schemas.microsoft.com/office/drawing/2014/main" id="{3EEDFB12-F86B-AF41-895B-9BC55963E3E2}"/>
              </a:ext>
            </a:extLst>
          </p:cNvPr>
          <p:cNvSpPr txBox="1"/>
          <p:nvPr/>
        </p:nvSpPr>
        <p:spPr>
          <a:xfrm>
            <a:off x="7546831" y="5418448"/>
            <a:ext cx="1632667" cy="707886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de-DE" sz="400" b="1" dirty="0" err="1"/>
              <a:t>Policies</a:t>
            </a:r>
            <a:r>
              <a:rPr lang="de-DE" sz="400" dirty="0"/>
              <a:t>:</a:t>
            </a:r>
            <a:br>
              <a:rPr lang="de-DE" sz="400" dirty="0"/>
            </a:br>
            <a:r>
              <a:rPr lang="de-DE" sz="400" dirty="0"/>
              <a:t>  </a:t>
            </a:r>
            <a:br>
              <a:rPr lang="de-DE" sz="400" dirty="0"/>
            </a:br>
            <a:r>
              <a:rPr lang="de-DE" sz="400" dirty="0"/>
              <a:t>   </a:t>
            </a:r>
            <a:r>
              <a:rPr lang="de-DE" sz="400" b="1" dirty="0" err="1"/>
              <a:t>Principal</a:t>
            </a:r>
            <a:r>
              <a:rPr lang="de-DE" sz="400" dirty="0"/>
              <a:t>  </a:t>
            </a:r>
            <a:r>
              <a:rPr lang="de-DE" sz="400" dirty="0">
                <a:sym typeface="Wingdings" pitchFamily="2" charset="2"/>
              </a:rPr>
              <a:t>=&gt;  AWS  </a:t>
            </a:r>
            <a:br>
              <a:rPr lang="de-DE" sz="400" dirty="0">
                <a:sym typeface="Wingdings" pitchFamily="2" charset="2"/>
              </a:rPr>
            </a:br>
            <a:r>
              <a:rPr lang="de-DE" sz="400" dirty="0">
                <a:sym typeface="Wingdings" pitchFamily="2" charset="2"/>
              </a:rPr>
              <a:t>          =&gt;  </a:t>
            </a:r>
            <a:r>
              <a:rPr lang="de-DE" sz="400" dirty="0" err="1"/>
              <a:t>arn:aws:iam</a:t>
            </a:r>
            <a:r>
              <a:rPr lang="de-DE" sz="400" dirty="0"/>
              <a:t>::496106771575:role/</a:t>
            </a:r>
            <a:r>
              <a:rPr lang="de-DE" sz="400" dirty="0" err="1"/>
              <a:t>MsEcrCrossAccountRole</a:t>
            </a:r>
            <a:br>
              <a:rPr lang="de-DE" sz="400" dirty="0"/>
            </a:br>
            <a:r>
              <a:rPr lang="de-DE" sz="400" dirty="0">
                <a:sym typeface="Wingdings" pitchFamily="2" charset="2"/>
              </a:rPr>
              <a:t>          =&gt;  </a:t>
            </a:r>
            <a:r>
              <a:rPr lang="de-DE" sz="400" dirty="0" err="1"/>
              <a:t>arn:aws:iam</a:t>
            </a:r>
            <a:r>
              <a:rPr lang="de-DE" sz="400" dirty="0"/>
              <a:t>::496106771575:root</a:t>
            </a:r>
            <a:br>
              <a:rPr lang="de-DE" sz="400" dirty="0"/>
            </a:br>
            <a:r>
              <a:rPr lang="de-DE" sz="400" dirty="0"/>
              <a:t>          =&gt; "</a:t>
            </a:r>
            <a:r>
              <a:rPr lang="de-DE" sz="400" dirty="0" err="1"/>
              <a:t>arn:aws:iam</a:t>
            </a:r>
            <a:r>
              <a:rPr lang="de-DE" sz="400" dirty="0"/>
              <a:t>::</a:t>
            </a:r>
            <a:r>
              <a:rPr lang="de-DE" sz="400" b="1" dirty="0"/>
              <a:t>147376585776</a:t>
            </a:r>
            <a:r>
              <a:rPr lang="de-DE" sz="400" dirty="0"/>
              <a:t>:root",</a:t>
            </a:r>
            <a:br>
              <a:rPr lang="de-DE" sz="400" dirty="0"/>
            </a:br>
            <a:r>
              <a:rPr lang="de-DE" sz="400" dirty="0"/>
              <a:t>    </a:t>
            </a:r>
            <a:r>
              <a:rPr lang="de-DE" sz="400" b="1" dirty="0" err="1"/>
              <a:t>Effect</a:t>
            </a:r>
            <a:r>
              <a:rPr lang="de-DE" sz="400" dirty="0"/>
              <a:t>: </a:t>
            </a:r>
            <a:r>
              <a:rPr lang="de-DE" sz="400" dirty="0" err="1"/>
              <a:t>Allow</a:t>
            </a:r>
            <a:r>
              <a:rPr lang="de-DE" sz="400" dirty="0"/>
              <a:t>, </a:t>
            </a:r>
            <a:r>
              <a:rPr lang="de-DE" sz="400" b="1" dirty="0"/>
              <a:t>Action</a:t>
            </a:r>
            <a:r>
              <a:rPr lang="de-DE" sz="400" dirty="0"/>
              <a:t>:  </a:t>
            </a:r>
            <a:r>
              <a:rPr lang="de-DE" sz="400" dirty="0" err="1"/>
              <a:t>ecr</a:t>
            </a:r>
            <a:r>
              <a:rPr lang="de-DE" sz="400" dirty="0"/>
              <a:t>:*</a:t>
            </a:r>
            <a:br>
              <a:rPr lang="de-DE" sz="400" dirty="0"/>
            </a:br>
            <a:r>
              <a:rPr lang="de-DE" sz="400" dirty="0"/>
              <a:t>              </a:t>
            </a:r>
            <a:r>
              <a:rPr lang="de-DE" sz="400" i="1" dirty="0"/>
              <a:t>( =&gt; </a:t>
            </a:r>
            <a:r>
              <a:rPr lang="de-DE" sz="400" i="1" dirty="0" err="1"/>
              <a:t>select</a:t>
            </a:r>
            <a:r>
              <a:rPr lang="de-DE" sz="400" i="1" dirty="0"/>
              <a:t> all Actions </a:t>
            </a:r>
            <a:r>
              <a:rPr lang="de-DE" sz="400" i="1" dirty="0" err="1"/>
              <a:t>that</a:t>
            </a:r>
            <a:r>
              <a:rPr lang="de-DE" sz="400" i="1" dirty="0"/>
              <a:t> </a:t>
            </a:r>
            <a:r>
              <a:rPr lang="de-DE" sz="400" i="1" dirty="0" err="1"/>
              <a:t>are</a:t>
            </a:r>
            <a:r>
              <a:rPr lang="de-DE" sz="400" i="1" dirty="0"/>
              <a:t> </a:t>
            </a:r>
            <a:r>
              <a:rPr lang="de-DE" sz="400" i="1" dirty="0" err="1"/>
              <a:t>available</a:t>
            </a:r>
            <a:r>
              <a:rPr lang="de-DE" sz="400" i="1" dirty="0"/>
              <a:t> in </a:t>
            </a:r>
            <a:r>
              <a:rPr lang="de-DE" sz="400" i="1" dirty="0" err="1"/>
              <a:t>the</a:t>
            </a:r>
            <a:r>
              <a:rPr lang="de-DE" sz="400" i="1" dirty="0"/>
              <a:t> UI )</a:t>
            </a:r>
            <a:br>
              <a:rPr lang="de-DE" sz="400" i="1" dirty="0"/>
            </a:br>
            <a:br>
              <a:rPr lang="de-DE" sz="400" dirty="0"/>
            </a:br>
            <a:endParaRPr lang="de-DE" sz="400" dirty="0"/>
          </a:p>
        </p:txBody>
      </p:sp>
      <p:cxnSp>
        <p:nvCxnSpPr>
          <p:cNvPr id="130" name="Gerade Verbindung mit Pfeil 129">
            <a:extLst>
              <a:ext uri="{FF2B5EF4-FFF2-40B4-BE49-F238E27FC236}">
                <a16:creationId xmlns:a16="http://schemas.microsoft.com/office/drawing/2014/main" id="{32AB704E-4831-B749-B455-A3B1839336D7}"/>
              </a:ext>
            </a:extLst>
          </p:cNvPr>
          <p:cNvCxnSpPr>
            <a:cxnSpLocks/>
            <a:stCxn id="126" idx="0"/>
            <a:endCxn id="114" idx="2"/>
          </p:cNvCxnSpPr>
          <p:nvPr/>
        </p:nvCxnSpPr>
        <p:spPr>
          <a:xfrm flipV="1">
            <a:off x="8328484" y="5001418"/>
            <a:ext cx="2854" cy="196953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Gerade Verbindung mit Pfeil 132">
            <a:extLst>
              <a:ext uri="{FF2B5EF4-FFF2-40B4-BE49-F238E27FC236}">
                <a16:creationId xmlns:a16="http://schemas.microsoft.com/office/drawing/2014/main" id="{3E832CC6-5A6E-EA4C-8952-BF674EB4307E}"/>
              </a:ext>
            </a:extLst>
          </p:cNvPr>
          <p:cNvCxnSpPr>
            <a:cxnSpLocks/>
            <a:stCxn id="30" idx="3"/>
            <a:endCxn id="108" idx="1"/>
          </p:cNvCxnSpPr>
          <p:nvPr/>
        </p:nvCxnSpPr>
        <p:spPr>
          <a:xfrm flipV="1">
            <a:off x="9048607" y="5403059"/>
            <a:ext cx="1093389" cy="274695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Textfeld 137">
            <a:extLst>
              <a:ext uri="{FF2B5EF4-FFF2-40B4-BE49-F238E27FC236}">
                <a16:creationId xmlns:a16="http://schemas.microsoft.com/office/drawing/2014/main" id="{E45B5BEC-AD54-5644-AA18-FC74CED4F01B}"/>
              </a:ext>
            </a:extLst>
          </p:cNvPr>
          <p:cNvSpPr txBox="1"/>
          <p:nvPr/>
        </p:nvSpPr>
        <p:spPr>
          <a:xfrm>
            <a:off x="7546831" y="6088877"/>
            <a:ext cx="1632667" cy="33855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de-DE" sz="400" b="1" dirty="0" err="1"/>
              <a:t>Principal</a:t>
            </a:r>
            <a:r>
              <a:rPr lang="de-DE" sz="400" dirty="0"/>
              <a:t>:  Das „</a:t>
            </a:r>
            <a:r>
              <a:rPr lang="de-DE" sz="400" dirty="0" err="1"/>
              <a:t>Principal</a:t>
            </a:r>
            <a:r>
              <a:rPr lang="de-DE" sz="400" dirty="0"/>
              <a:t>“ </a:t>
            </a:r>
            <a:r>
              <a:rPr lang="de-DE" sz="400" dirty="0" err="1"/>
              <a:t>allowed</a:t>
            </a:r>
            <a:r>
              <a:rPr lang="de-DE" sz="400" dirty="0"/>
              <a:t>/</a:t>
            </a:r>
            <a:r>
              <a:rPr lang="de-DE" sz="400" dirty="0" err="1"/>
              <a:t>denied</a:t>
            </a:r>
            <a:r>
              <a:rPr lang="de-DE" sz="400" dirty="0"/>
              <a:t> ob man die jeweilige </a:t>
            </a:r>
            <a:r>
              <a:rPr lang="de-DE" sz="400" dirty="0" err="1"/>
              <a:t>Resource</a:t>
            </a:r>
            <a:r>
              <a:rPr lang="de-DE" sz="400" dirty="0"/>
              <a:t> verwenden darf.</a:t>
            </a:r>
          </a:p>
          <a:p>
            <a:r>
              <a:rPr lang="de-DE" sz="400" dirty="0" err="1"/>
              <a:t>Principal</a:t>
            </a:r>
            <a:r>
              <a:rPr lang="de-DE" sz="400" dirty="0"/>
              <a:t> kann sein:</a:t>
            </a:r>
            <a:br>
              <a:rPr lang="de-DE" sz="400" dirty="0"/>
            </a:br>
            <a:r>
              <a:rPr lang="de-DE" sz="400" dirty="0"/>
              <a:t>- </a:t>
            </a:r>
            <a:r>
              <a:rPr lang="de-DE" sz="400" dirty="0" err="1"/>
              <a:t>role</a:t>
            </a:r>
            <a:r>
              <a:rPr lang="de-DE" sz="400" dirty="0"/>
              <a:t>    - </a:t>
            </a:r>
            <a:r>
              <a:rPr lang="de-DE" sz="400" dirty="0" err="1"/>
              <a:t>account</a:t>
            </a:r>
            <a:r>
              <a:rPr lang="de-DE" sz="400" dirty="0"/>
              <a:t>    - </a:t>
            </a:r>
            <a:r>
              <a:rPr lang="de-DE" sz="400" dirty="0" err="1"/>
              <a:t>awsServices</a:t>
            </a:r>
            <a:endParaRPr lang="de-DE" sz="400" dirty="0"/>
          </a:p>
        </p:txBody>
      </p:sp>
      <p:sp>
        <p:nvSpPr>
          <p:cNvPr id="139" name="Rechteck 138">
            <a:extLst>
              <a:ext uri="{FF2B5EF4-FFF2-40B4-BE49-F238E27FC236}">
                <a16:creationId xmlns:a16="http://schemas.microsoft.com/office/drawing/2014/main" id="{FA6847B5-1696-4A4B-AB31-7D3994EE989F}"/>
              </a:ext>
            </a:extLst>
          </p:cNvPr>
          <p:cNvSpPr/>
          <p:nvPr/>
        </p:nvSpPr>
        <p:spPr>
          <a:xfrm>
            <a:off x="7754961" y="3042627"/>
            <a:ext cx="1424537" cy="707886"/>
          </a:xfrm>
          <a:prstGeom prst="rect">
            <a:avLst/>
          </a:prstGeom>
          <a:noFill/>
          <a:ln w="63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1" name="Textfeld 140">
            <a:extLst>
              <a:ext uri="{FF2B5EF4-FFF2-40B4-BE49-F238E27FC236}">
                <a16:creationId xmlns:a16="http://schemas.microsoft.com/office/drawing/2014/main" id="{D5253178-E18D-1648-BFE6-6671709C7EC8}"/>
              </a:ext>
            </a:extLst>
          </p:cNvPr>
          <p:cNvSpPr txBox="1"/>
          <p:nvPr/>
        </p:nvSpPr>
        <p:spPr>
          <a:xfrm>
            <a:off x="7871319" y="2895033"/>
            <a:ext cx="944130" cy="175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500" b="1" dirty="0">
                <a:solidFill>
                  <a:schemeClr val="accent2">
                    <a:lumMod val="75000"/>
                  </a:schemeClr>
                </a:solidFill>
              </a:rPr>
              <a:t>ECS - </a:t>
            </a:r>
            <a:r>
              <a:rPr lang="de-DE" sz="500" b="1" dirty="0" err="1">
                <a:solidFill>
                  <a:schemeClr val="accent2">
                    <a:lumMod val="75000"/>
                  </a:schemeClr>
                </a:solidFill>
              </a:rPr>
              <a:t>ElasticContainerService</a:t>
            </a:r>
            <a:endParaRPr lang="de-DE" sz="5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44" name="Textfeld 143">
            <a:extLst>
              <a:ext uri="{FF2B5EF4-FFF2-40B4-BE49-F238E27FC236}">
                <a16:creationId xmlns:a16="http://schemas.microsoft.com/office/drawing/2014/main" id="{743341EB-76C4-BA44-A16D-C12E668218BA}"/>
              </a:ext>
            </a:extLst>
          </p:cNvPr>
          <p:cNvSpPr txBox="1"/>
          <p:nvPr/>
        </p:nvSpPr>
        <p:spPr>
          <a:xfrm>
            <a:off x="7868851" y="3112921"/>
            <a:ext cx="1189554" cy="15388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400" b="1" dirty="0">
                <a:solidFill>
                  <a:schemeClr val="accent2">
                    <a:lumMod val="75000"/>
                  </a:schemeClr>
                </a:solidFill>
              </a:rPr>
              <a:t>Service</a:t>
            </a:r>
          </a:p>
        </p:txBody>
      </p:sp>
      <p:pic>
        <p:nvPicPr>
          <p:cNvPr id="149" name="Graphic 30">
            <a:extLst>
              <a:ext uri="{FF2B5EF4-FFF2-40B4-BE49-F238E27FC236}">
                <a16:creationId xmlns:a16="http://schemas.microsoft.com/office/drawing/2014/main" id="{55F7F524-B32F-F043-B009-FA9882C5E1B9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7753942" y="2856098"/>
            <a:ext cx="183608" cy="183608"/>
          </a:xfrm>
          <a:prstGeom prst="rect">
            <a:avLst/>
          </a:prstGeom>
        </p:spPr>
      </p:pic>
      <p:sp>
        <p:nvSpPr>
          <p:cNvPr id="150" name="Textfeld 149">
            <a:extLst>
              <a:ext uri="{FF2B5EF4-FFF2-40B4-BE49-F238E27FC236}">
                <a16:creationId xmlns:a16="http://schemas.microsoft.com/office/drawing/2014/main" id="{508565A0-99B5-314D-8A3C-0C3B71F4712D}"/>
              </a:ext>
            </a:extLst>
          </p:cNvPr>
          <p:cNvSpPr txBox="1"/>
          <p:nvPr/>
        </p:nvSpPr>
        <p:spPr>
          <a:xfrm>
            <a:off x="8239561" y="3544816"/>
            <a:ext cx="283870" cy="15388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400" dirty="0">
                <a:solidFill>
                  <a:srgbClr val="0070C0"/>
                </a:solidFill>
              </a:rPr>
              <a:t>Task</a:t>
            </a:r>
          </a:p>
        </p:txBody>
      </p:sp>
      <p:cxnSp>
        <p:nvCxnSpPr>
          <p:cNvPr id="155" name="Gerade Verbindung mit Pfeil 154">
            <a:extLst>
              <a:ext uri="{FF2B5EF4-FFF2-40B4-BE49-F238E27FC236}">
                <a16:creationId xmlns:a16="http://schemas.microsoft.com/office/drawing/2014/main" id="{C6A52EC6-E766-664E-AF91-1E0EE70EDFE0}"/>
              </a:ext>
            </a:extLst>
          </p:cNvPr>
          <p:cNvCxnSpPr>
            <a:stCxn id="144" idx="2"/>
          </p:cNvCxnSpPr>
          <p:nvPr/>
        </p:nvCxnSpPr>
        <p:spPr>
          <a:xfrm flipH="1">
            <a:off x="8328484" y="3266809"/>
            <a:ext cx="135144" cy="129761"/>
          </a:xfrm>
          <a:prstGeom prst="straightConnector1">
            <a:avLst/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Gerade Verbindung mit Pfeil 155">
            <a:extLst>
              <a:ext uri="{FF2B5EF4-FFF2-40B4-BE49-F238E27FC236}">
                <a16:creationId xmlns:a16="http://schemas.microsoft.com/office/drawing/2014/main" id="{9F198819-0E24-6445-A5FE-530957A83661}"/>
              </a:ext>
            </a:extLst>
          </p:cNvPr>
          <p:cNvCxnSpPr>
            <a:cxnSpLocks/>
            <a:stCxn id="144" idx="2"/>
          </p:cNvCxnSpPr>
          <p:nvPr/>
        </p:nvCxnSpPr>
        <p:spPr>
          <a:xfrm>
            <a:off x="8463628" y="3266809"/>
            <a:ext cx="140979" cy="127820"/>
          </a:xfrm>
          <a:prstGeom prst="straightConnector1">
            <a:avLst/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Gerade Verbindung mit Pfeil 159">
            <a:extLst>
              <a:ext uri="{FF2B5EF4-FFF2-40B4-BE49-F238E27FC236}">
                <a16:creationId xmlns:a16="http://schemas.microsoft.com/office/drawing/2014/main" id="{404B5255-8400-9346-8728-D8AAC2317B6E}"/>
              </a:ext>
            </a:extLst>
          </p:cNvPr>
          <p:cNvCxnSpPr>
            <a:cxnSpLocks/>
            <a:stCxn id="144" idx="2"/>
          </p:cNvCxnSpPr>
          <p:nvPr/>
        </p:nvCxnSpPr>
        <p:spPr>
          <a:xfrm>
            <a:off x="8463628" y="3266809"/>
            <a:ext cx="0" cy="155627"/>
          </a:xfrm>
          <a:prstGeom prst="straightConnector1">
            <a:avLst/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Gerade Verbindung mit Pfeil 185">
            <a:extLst>
              <a:ext uri="{FF2B5EF4-FFF2-40B4-BE49-F238E27FC236}">
                <a16:creationId xmlns:a16="http://schemas.microsoft.com/office/drawing/2014/main" id="{CAFE41CF-615F-D94C-9111-64D7497DE4FA}"/>
              </a:ext>
            </a:extLst>
          </p:cNvPr>
          <p:cNvCxnSpPr>
            <a:stCxn id="27" idx="3"/>
            <a:endCxn id="117" idx="1"/>
          </p:cNvCxnSpPr>
          <p:nvPr/>
        </p:nvCxnSpPr>
        <p:spPr>
          <a:xfrm>
            <a:off x="5859614" y="4490764"/>
            <a:ext cx="1898453" cy="2051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Gerade Verbindung 187">
            <a:extLst>
              <a:ext uri="{FF2B5EF4-FFF2-40B4-BE49-F238E27FC236}">
                <a16:creationId xmlns:a16="http://schemas.microsoft.com/office/drawing/2014/main" id="{9873455E-9321-3543-8903-200DE198A3FA}"/>
              </a:ext>
            </a:extLst>
          </p:cNvPr>
          <p:cNvCxnSpPr>
            <a:cxnSpLocks/>
          </p:cNvCxnSpPr>
          <p:nvPr/>
        </p:nvCxnSpPr>
        <p:spPr>
          <a:xfrm>
            <a:off x="10139963" y="4889140"/>
            <a:ext cx="1638218" cy="0"/>
          </a:xfrm>
          <a:prstGeom prst="line">
            <a:avLst/>
          </a:prstGeom>
          <a:ln w="1905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Gewinkelte Verbindung 192">
            <a:extLst>
              <a:ext uri="{FF2B5EF4-FFF2-40B4-BE49-F238E27FC236}">
                <a16:creationId xmlns:a16="http://schemas.microsoft.com/office/drawing/2014/main" id="{A8652F76-F588-304A-B5CD-0FB45B997114}"/>
              </a:ext>
            </a:extLst>
          </p:cNvPr>
          <p:cNvCxnSpPr>
            <a:cxnSpLocks/>
            <a:stCxn id="75" idx="3"/>
            <a:endCxn id="144" idx="1"/>
          </p:cNvCxnSpPr>
          <p:nvPr/>
        </p:nvCxnSpPr>
        <p:spPr>
          <a:xfrm flipV="1">
            <a:off x="5859614" y="3189865"/>
            <a:ext cx="2009237" cy="2418709"/>
          </a:xfrm>
          <a:prstGeom prst="bentConnector3">
            <a:avLst>
              <a:gd name="adj1" fmla="val 4683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1" name="Grafik 200">
            <a:extLst>
              <a:ext uri="{FF2B5EF4-FFF2-40B4-BE49-F238E27FC236}">
                <a16:creationId xmlns:a16="http://schemas.microsoft.com/office/drawing/2014/main" id="{1FCA1929-0952-9946-A7DB-53D60568C87D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0511426" y="146382"/>
            <a:ext cx="811310" cy="686909"/>
          </a:xfrm>
          <a:prstGeom prst="rect">
            <a:avLst/>
          </a:prstGeom>
        </p:spPr>
      </p:pic>
      <p:pic>
        <p:nvPicPr>
          <p:cNvPr id="203" name="Grafik 202">
            <a:extLst>
              <a:ext uri="{FF2B5EF4-FFF2-40B4-BE49-F238E27FC236}">
                <a16:creationId xmlns:a16="http://schemas.microsoft.com/office/drawing/2014/main" id="{D290DFD8-D30A-4347-AFE3-8A08C13E8DE3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1384633" y="218868"/>
            <a:ext cx="515470" cy="515470"/>
          </a:xfrm>
          <a:prstGeom prst="rect">
            <a:avLst/>
          </a:prstGeom>
        </p:spPr>
      </p:pic>
      <p:pic>
        <p:nvPicPr>
          <p:cNvPr id="180" name="Graphic 54">
            <a:extLst>
              <a:ext uri="{FF2B5EF4-FFF2-40B4-BE49-F238E27FC236}">
                <a16:creationId xmlns:a16="http://schemas.microsoft.com/office/drawing/2014/main" id="{4B2CAD4F-E4EF-CE48-A106-D51ABCBC8E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21494" y="3652020"/>
            <a:ext cx="229636" cy="229636"/>
          </a:xfrm>
          <a:prstGeom prst="rect">
            <a:avLst/>
          </a:prstGeom>
        </p:spPr>
      </p:pic>
      <p:sp>
        <p:nvSpPr>
          <p:cNvPr id="182" name="Textfeld 181">
            <a:extLst>
              <a:ext uri="{FF2B5EF4-FFF2-40B4-BE49-F238E27FC236}">
                <a16:creationId xmlns:a16="http://schemas.microsoft.com/office/drawing/2014/main" id="{9053A866-510B-834D-BF34-EC22FEDF3323}"/>
              </a:ext>
            </a:extLst>
          </p:cNvPr>
          <p:cNvSpPr txBox="1"/>
          <p:nvPr/>
        </p:nvSpPr>
        <p:spPr>
          <a:xfrm>
            <a:off x="10408085" y="3676934"/>
            <a:ext cx="129936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600" b="1" dirty="0" err="1">
                <a:solidFill>
                  <a:srgbClr val="C00000"/>
                </a:solidFill>
              </a:rPr>
              <a:t>cfBasePipeline-CrossAccount-Role</a:t>
            </a:r>
            <a:endParaRPr lang="de-DE" sz="600" b="1" dirty="0">
              <a:solidFill>
                <a:srgbClr val="C00000"/>
              </a:solidFill>
            </a:endParaRPr>
          </a:p>
        </p:txBody>
      </p:sp>
      <p:sp>
        <p:nvSpPr>
          <p:cNvPr id="183" name="Rechteck 182">
            <a:extLst>
              <a:ext uri="{FF2B5EF4-FFF2-40B4-BE49-F238E27FC236}">
                <a16:creationId xmlns:a16="http://schemas.microsoft.com/office/drawing/2014/main" id="{8AE2B9CB-8F79-9D4E-813F-88CA18393D73}"/>
              </a:ext>
            </a:extLst>
          </p:cNvPr>
          <p:cNvSpPr/>
          <p:nvPr/>
        </p:nvSpPr>
        <p:spPr>
          <a:xfrm>
            <a:off x="10182726" y="3656094"/>
            <a:ext cx="1644418" cy="218984"/>
          </a:xfrm>
          <a:prstGeom prst="rect">
            <a:avLst/>
          </a:prstGeom>
          <a:noFill/>
          <a:ln w="63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04" name="Graphic 54">
            <a:extLst>
              <a:ext uri="{FF2B5EF4-FFF2-40B4-BE49-F238E27FC236}">
                <a16:creationId xmlns:a16="http://schemas.microsoft.com/office/drawing/2014/main" id="{DB3A5D1F-1B48-F741-A438-2D6F9E6996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23437" y="3926594"/>
            <a:ext cx="229636" cy="229636"/>
          </a:xfrm>
          <a:prstGeom prst="rect">
            <a:avLst/>
          </a:prstGeom>
        </p:spPr>
      </p:pic>
      <p:sp>
        <p:nvSpPr>
          <p:cNvPr id="205" name="Textfeld 204">
            <a:extLst>
              <a:ext uri="{FF2B5EF4-FFF2-40B4-BE49-F238E27FC236}">
                <a16:creationId xmlns:a16="http://schemas.microsoft.com/office/drawing/2014/main" id="{232465BB-BF03-9F42-9D7D-BB3A8377D417}"/>
              </a:ext>
            </a:extLst>
          </p:cNvPr>
          <p:cNvSpPr txBox="1"/>
          <p:nvPr/>
        </p:nvSpPr>
        <p:spPr>
          <a:xfrm>
            <a:off x="10410028" y="3951508"/>
            <a:ext cx="129936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600" b="1" dirty="0" err="1">
                <a:solidFill>
                  <a:srgbClr val="C00000"/>
                </a:solidFill>
              </a:rPr>
              <a:t>cloudformationdeployer-role</a:t>
            </a:r>
            <a:endParaRPr lang="de-DE" sz="600" b="1" dirty="0">
              <a:solidFill>
                <a:srgbClr val="C00000"/>
              </a:solidFill>
            </a:endParaRPr>
          </a:p>
        </p:txBody>
      </p:sp>
      <p:sp>
        <p:nvSpPr>
          <p:cNvPr id="206" name="Rechteck 205">
            <a:extLst>
              <a:ext uri="{FF2B5EF4-FFF2-40B4-BE49-F238E27FC236}">
                <a16:creationId xmlns:a16="http://schemas.microsoft.com/office/drawing/2014/main" id="{85103F83-93DB-9748-B5DA-07C0E37B04C9}"/>
              </a:ext>
            </a:extLst>
          </p:cNvPr>
          <p:cNvSpPr/>
          <p:nvPr/>
        </p:nvSpPr>
        <p:spPr>
          <a:xfrm>
            <a:off x="10184669" y="3930668"/>
            <a:ext cx="1644418" cy="218984"/>
          </a:xfrm>
          <a:prstGeom prst="rect">
            <a:avLst/>
          </a:prstGeom>
          <a:noFill/>
          <a:ln w="63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2" name="Textfeld 211">
            <a:extLst>
              <a:ext uri="{FF2B5EF4-FFF2-40B4-BE49-F238E27FC236}">
                <a16:creationId xmlns:a16="http://schemas.microsoft.com/office/drawing/2014/main" id="{A59D22BF-79D4-0141-9F57-ACF4C81A037B}"/>
              </a:ext>
            </a:extLst>
          </p:cNvPr>
          <p:cNvSpPr txBox="1"/>
          <p:nvPr/>
        </p:nvSpPr>
        <p:spPr>
          <a:xfrm>
            <a:off x="10182597" y="3452221"/>
            <a:ext cx="835059" cy="184666"/>
          </a:xfrm>
          <a:prstGeom prst="rect">
            <a:avLst/>
          </a:prstGeom>
          <a:solidFill>
            <a:srgbClr val="0070C0">
              <a:alpha val="80000"/>
            </a:srgbClr>
          </a:solidFill>
          <a:ln>
            <a:solidFill>
              <a:schemeClr val="accent5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600" b="1" dirty="0" err="1">
                <a:solidFill>
                  <a:schemeClr val="bg1"/>
                </a:solidFill>
              </a:rPr>
              <a:t>Already</a:t>
            </a:r>
            <a:r>
              <a:rPr lang="de-DE" sz="600" b="1" dirty="0">
                <a:solidFill>
                  <a:schemeClr val="bg1"/>
                </a:solidFill>
              </a:rPr>
              <a:t> </a:t>
            </a:r>
            <a:r>
              <a:rPr lang="de-DE" sz="600" b="1" dirty="0" err="1">
                <a:solidFill>
                  <a:schemeClr val="bg1"/>
                </a:solidFill>
              </a:rPr>
              <a:t>existing</a:t>
            </a:r>
            <a:endParaRPr lang="de-DE" sz="600" b="1" dirty="0">
              <a:solidFill>
                <a:schemeClr val="bg1"/>
              </a:solidFill>
            </a:endParaRPr>
          </a:p>
        </p:txBody>
      </p:sp>
      <p:pic>
        <p:nvPicPr>
          <p:cNvPr id="214" name="Graphic 54">
            <a:extLst>
              <a:ext uri="{FF2B5EF4-FFF2-40B4-BE49-F238E27FC236}">
                <a16:creationId xmlns:a16="http://schemas.microsoft.com/office/drawing/2014/main" id="{9F10627F-527B-FB4C-98A4-F1BAA29647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83496" y="1406253"/>
            <a:ext cx="229636" cy="229636"/>
          </a:xfrm>
          <a:prstGeom prst="rect">
            <a:avLst/>
          </a:prstGeom>
        </p:spPr>
      </p:pic>
      <p:sp>
        <p:nvSpPr>
          <p:cNvPr id="215" name="Rechteck 214">
            <a:extLst>
              <a:ext uri="{FF2B5EF4-FFF2-40B4-BE49-F238E27FC236}">
                <a16:creationId xmlns:a16="http://schemas.microsoft.com/office/drawing/2014/main" id="{A91A538F-5562-824F-B36A-FAF5EA560A07}"/>
              </a:ext>
            </a:extLst>
          </p:cNvPr>
          <p:cNvSpPr/>
          <p:nvPr/>
        </p:nvSpPr>
        <p:spPr>
          <a:xfrm>
            <a:off x="2852550" y="1389012"/>
            <a:ext cx="1070948" cy="252299"/>
          </a:xfrm>
          <a:prstGeom prst="rect">
            <a:avLst/>
          </a:prstGeom>
          <a:noFill/>
          <a:ln w="63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6" name="Textfeld 215">
            <a:extLst>
              <a:ext uri="{FF2B5EF4-FFF2-40B4-BE49-F238E27FC236}">
                <a16:creationId xmlns:a16="http://schemas.microsoft.com/office/drawing/2014/main" id="{182E0993-5D53-E74F-86D1-3E87C66BC57B}"/>
              </a:ext>
            </a:extLst>
          </p:cNvPr>
          <p:cNvSpPr txBox="1"/>
          <p:nvPr/>
        </p:nvSpPr>
        <p:spPr>
          <a:xfrm>
            <a:off x="3058189" y="1438335"/>
            <a:ext cx="86530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600" b="1" dirty="0" err="1">
                <a:solidFill>
                  <a:srgbClr val="C00000"/>
                </a:solidFill>
              </a:rPr>
              <a:t>cfBasePipeline-Role</a:t>
            </a:r>
            <a:endParaRPr lang="de-DE" sz="600" b="1" dirty="0">
              <a:solidFill>
                <a:srgbClr val="C00000"/>
              </a:solidFill>
            </a:endParaRPr>
          </a:p>
        </p:txBody>
      </p:sp>
      <p:pic>
        <p:nvPicPr>
          <p:cNvPr id="217" name="Graphic 24">
            <a:extLst>
              <a:ext uri="{FF2B5EF4-FFF2-40B4-BE49-F238E27FC236}">
                <a16:creationId xmlns:a16="http://schemas.microsoft.com/office/drawing/2014/main" id="{F237DB7B-E59B-5248-ADF6-B28677764C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6802" y="1201092"/>
            <a:ext cx="272114" cy="272114"/>
          </a:xfrm>
          <a:prstGeom prst="rect">
            <a:avLst/>
          </a:prstGeom>
        </p:spPr>
      </p:pic>
      <p:sp>
        <p:nvSpPr>
          <p:cNvPr id="218" name="TextBox 8">
            <a:extLst>
              <a:ext uri="{FF2B5EF4-FFF2-40B4-BE49-F238E27FC236}">
                <a16:creationId xmlns:a16="http://schemas.microsoft.com/office/drawing/2014/main" id="{46903A20-C92C-9446-A9DC-8B8DEB1E29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66172" y="1219600"/>
            <a:ext cx="850393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de-DE" sz="500" b="1" dirty="0">
                <a:solidFill>
                  <a:srgbClr val="002060"/>
                </a:solidFill>
              </a:rPr>
              <a:t>AWS </a:t>
            </a:r>
            <a:r>
              <a:rPr lang="en-US" altLang="de-DE" sz="500" b="1" dirty="0" err="1">
                <a:solidFill>
                  <a:srgbClr val="002060"/>
                </a:solidFill>
              </a:rPr>
              <a:t>CodePipeline</a:t>
            </a:r>
            <a:br>
              <a:rPr lang="en-US" altLang="de-DE" sz="500" b="1" dirty="0">
                <a:solidFill>
                  <a:srgbClr val="002060"/>
                </a:solidFill>
              </a:rPr>
            </a:br>
            <a:r>
              <a:rPr lang="en-US" altLang="de-DE" sz="500" b="1" dirty="0" err="1">
                <a:solidFill>
                  <a:srgbClr val="002060"/>
                </a:solidFill>
              </a:rPr>
              <a:t>baseInfrastructure</a:t>
            </a:r>
            <a:endParaRPr lang="en-US" altLang="de-DE" sz="500" b="1" dirty="0">
              <a:solidFill>
                <a:srgbClr val="002060"/>
              </a:solidFill>
            </a:endParaRPr>
          </a:p>
        </p:txBody>
      </p:sp>
      <p:sp>
        <p:nvSpPr>
          <p:cNvPr id="219" name="Rechteck 218">
            <a:extLst>
              <a:ext uri="{FF2B5EF4-FFF2-40B4-BE49-F238E27FC236}">
                <a16:creationId xmlns:a16="http://schemas.microsoft.com/office/drawing/2014/main" id="{5A094D00-6997-EC4C-8CBE-C62696A16CAE}"/>
              </a:ext>
            </a:extLst>
          </p:cNvPr>
          <p:cNvSpPr/>
          <p:nvPr/>
        </p:nvSpPr>
        <p:spPr>
          <a:xfrm>
            <a:off x="4363778" y="1201092"/>
            <a:ext cx="999166" cy="27748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20" name="Graphic 24">
            <a:extLst>
              <a:ext uri="{FF2B5EF4-FFF2-40B4-BE49-F238E27FC236}">
                <a16:creationId xmlns:a16="http://schemas.microsoft.com/office/drawing/2014/main" id="{BF0CEA55-2BFE-0945-A651-0691A4DCE1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6801" y="1549002"/>
            <a:ext cx="277117" cy="277117"/>
          </a:xfrm>
          <a:prstGeom prst="rect">
            <a:avLst/>
          </a:prstGeom>
        </p:spPr>
      </p:pic>
      <p:sp>
        <p:nvSpPr>
          <p:cNvPr id="221" name="TextBox 8">
            <a:extLst>
              <a:ext uri="{FF2B5EF4-FFF2-40B4-BE49-F238E27FC236}">
                <a16:creationId xmlns:a16="http://schemas.microsoft.com/office/drawing/2014/main" id="{35E0CECA-4745-D444-A39F-EFA6C3AA1E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37120" y="1530653"/>
            <a:ext cx="913516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de-DE" sz="500" b="1" dirty="0">
                <a:solidFill>
                  <a:srgbClr val="002060"/>
                </a:solidFill>
              </a:rPr>
              <a:t>AWS </a:t>
            </a:r>
            <a:r>
              <a:rPr lang="en-US" altLang="de-DE" sz="500" b="1" dirty="0" err="1">
                <a:solidFill>
                  <a:srgbClr val="002060"/>
                </a:solidFill>
              </a:rPr>
              <a:t>CodePipeline</a:t>
            </a:r>
            <a:br>
              <a:rPr lang="en-US" altLang="de-DE" sz="500" b="1" dirty="0">
                <a:solidFill>
                  <a:srgbClr val="002060"/>
                </a:solidFill>
              </a:rPr>
            </a:br>
            <a:r>
              <a:rPr lang="en-US" altLang="de-DE" sz="500" b="1" dirty="0">
                <a:solidFill>
                  <a:srgbClr val="002060"/>
                </a:solidFill>
              </a:rPr>
              <a:t>climate-specific-Infrastructure</a:t>
            </a:r>
          </a:p>
        </p:txBody>
      </p:sp>
      <p:sp>
        <p:nvSpPr>
          <p:cNvPr id="222" name="Rechteck 221">
            <a:extLst>
              <a:ext uri="{FF2B5EF4-FFF2-40B4-BE49-F238E27FC236}">
                <a16:creationId xmlns:a16="http://schemas.microsoft.com/office/drawing/2014/main" id="{D0ABE2E5-C1A3-684A-B2F2-A34AD4376EBA}"/>
              </a:ext>
            </a:extLst>
          </p:cNvPr>
          <p:cNvSpPr/>
          <p:nvPr/>
        </p:nvSpPr>
        <p:spPr>
          <a:xfrm>
            <a:off x="4363778" y="1553917"/>
            <a:ext cx="995829" cy="272201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3" name="Textfeld 222">
            <a:extLst>
              <a:ext uri="{FF2B5EF4-FFF2-40B4-BE49-F238E27FC236}">
                <a16:creationId xmlns:a16="http://schemas.microsoft.com/office/drawing/2014/main" id="{A7923BFF-B37D-B840-B629-BE6847E2F2D9}"/>
              </a:ext>
            </a:extLst>
          </p:cNvPr>
          <p:cNvSpPr txBox="1"/>
          <p:nvPr/>
        </p:nvSpPr>
        <p:spPr>
          <a:xfrm>
            <a:off x="2866675" y="1189670"/>
            <a:ext cx="835059" cy="184666"/>
          </a:xfrm>
          <a:prstGeom prst="rect">
            <a:avLst/>
          </a:prstGeom>
          <a:solidFill>
            <a:srgbClr val="0070C0">
              <a:alpha val="80000"/>
            </a:srgbClr>
          </a:solidFill>
          <a:ln>
            <a:solidFill>
              <a:schemeClr val="accent5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600" b="1" dirty="0" err="1">
                <a:solidFill>
                  <a:schemeClr val="bg1"/>
                </a:solidFill>
              </a:rPr>
              <a:t>Already</a:t>
            </a:r>
            <a:r>
              <a:rPr lang="de-DE" sz="600" b="1" dirty="0">
                <a:solidFill>
                  <a:schemeClr val="bg1"/>
                </a:solidFill>
              </a:rPr>
              <a:t> </a:t>
            </a:r>
            <a:r>
              <a:rPr lang="de-DE" sz="600" b="1" dirty="0" err="1">
                <a:solidFill>
                  <a:schemeClr val="bg1"/>
                </a:solidFill>
              </a:rPr>
              <a:t>existing</a:t>
            </a:r>
            <a:endParaRPr lang="de-DE" sz="600" b="1" dirty="0">
              <a:solidFill>
                <a:schemeClr val="bg1"/>
              </a:solidFill>
            </a:endParaRPr>
          </a:p>
        </p:txBody>
      </p:sp>
      <p:sp>
        <p:nvSpPr>
          <p:cNvPr id="224" name="Textfeld 223">
            <a:extLst>
              <a:ext uri="{FF2B5EF4-FFF2-40B4-BE49-F238E27FC236}">
                <a16:creationId xmlns:a16="http://schemas.microsoft.com/office/drawing/2014/main" id="{8356AABB-F62E-DA4D-BB15-2A307C82CC88}"/>
              </a:ext>
            </a:extLst>
          </p:cNvPr>
          <p:cNvSpPr txBox="1"/>
          <p:nvPr/>
        </p:nvSpPr>
        <p:spPr>
          <a:xfrm>
            <a:off x="4422696" y="972020"/>
            <a:ext cx="835059" cy="184666"/>
          </a:xfrm>
          <a:prstGeom prst="rect">
            <a:avLst/>
          </a:prstGeom>
          <a:solidFill>
            <a:srgbClr val="0070C0">
              <a:alpha val="80000"/>
            </a:srgbClr>
          </a:solidFill>
          <a:ln>
            <a:solidFill>
              <a:schemeClr val="accent5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600" b="1" dirty="0" err="1">
                <a:solidFill>
                  <a:schemeClr val="bg1"/>
                </a:solidFill>
              </a:rPr>
              <a:t>Already</a:t>
            </a:r>
            <a:r>
              <a:rPr lang="de-DE" sz="600" b="1" dirty="0">
                <a:solidFill>
                  <a:schemeClr val="bg1"/>
                </a:solidFill>
              </a:rPr>
              <a:t> </a:t>
            </a:r>
            <a:r>
              <a:rPr lang="de-DE" sz="600" b="1" dirty="0" err="1">
                <a:solidFill>
                  <a:schemeClr val="bg1"/>
                </a:solidFill>
              </a:rPr>
              <a:t>existing</a:t>
            </a:r>
            <a:endParaRPr lang="de-DE" sz="600" b="1" dirty="0">
              <a:solidFill>
                <a:schemeClr val="bg1"/>
              </a:solidFill>
            </a:endParaRPr>
          </a:p>
        </p:txBody>
      </p:sp>
      <p:sp>
        <p:nvSpPr>
          <p:cNvPr id="227" name="Textfeld 226">
            <a:extLst>
              <a:ext uri="{FF2B5EF4-FFF2-40B4-BE49-F238E27FC236}">
                <a16:creationId xmlns:a16="http://schemas.microsoft.com/office/drawing/2014/main" id="{F72F62CE-7DF0-E943-9437-EB9D6840EC70}"/>
              </a:ext>
            </a:extLst>
          </p:cNvPr>
          <p:cNvSpPr txBox="1"/>
          <p:nvPr/>
        </p:nvSpPr>
        <p:spPr>
          <a:xfrm>
            <a:off x="8904608" y="3360011"/>
            <a:ext cx="835059" cy="184666"/>
          </a:xfrm>
          <a:prstGeom prst="rect">
            <a:avLst/>
          </a:prstGeom>
          <a:solidFill>
            <a:srgbClr val="0070C0">
              <a:alpha val="80000"/>
            </a:srgbClr>
          </a:solidFill>
          <a:ln>
            <a:solidFill>
              <a:schemeClr val="accent5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600" b="1" dirty="0" err="1">
                <a:solidFill>
                  <a:schemeClr val="bg1"/>
                </a:solidFill>
              </a:rPr>
              <a:t>Already</a:t>
            </a:r>
            <a:r>
              <a:rPr lang="de-DE" sz="600" b="1" dirty="0">
                <a:solidFill>
                  <a:schemeClr val="bg1"/>
                </a:solidFill>
              </a:rPr>
              <a:t> </a:t>
            </a:r>
            <a:r>
              <a:rPr lang="de-DE" sz="600" b="1" dirty="0" err="1">
                <a:solidFill>
                  <a:schemeClr val="bg1"/>
                </a:solidFill>
              </a:rPr>
              <a:t>existing</a:t>
            </a:r>
            <a:endParaRPr lang="de-DE" sz="600" b="1" dirty="0">
              <a:solidFill>
                <a:schemeClr val="bg1"/>
              </a:solidFill>
            </a:endParaRPr>
          </a:p>
        </p:txBody>
      </p:sp>
      <p:sp>
        <p:nvSpPr>
          <p:cNvPr id="228" name="Textfeld 227">
            <a:extLst>
              <a:ext uri="{FF2B5EF4-FFF2-40B4-BE49-F238E27FC236}">
                <a16:creationId xmlns:a16="http://schemas.microsoft.com/office/drawing/2014/main" id="{F8A6E516-D46F-A742-B28C-484CB8DCB05E}"/>
              </a:ext>
            </a:extLst>
          </p:cNvPr>
          <p:cNvSpPr txBox="1"/>
          <p:nvPr/>
        </p:nvSpPr>
        <p:spPr>
          <a:xfrm>
            <a:off x="8637079" y="4258806"/>
            <a:ext cx="835059" cy="184666"/>
          </a:xfrm>
          <a:prstGeom prst="rect">
            <a:avLst/>
          </a:prstGeom>
          <a:solidFill>
            <a:srgbClr val="0070C0">
              <a:alpha val="80000"/>
            </a:srgbClr>
          </a:solidFill>
          <a:ln>
            <a:solidFill>
              <a:schemeClr val="accent5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600" b="1" dirty="0" err="1">
                <a:solidFill>
                  <a:schemeClr val="bg1"/>
                </a:solidFill>
              </a:rPr>
              <a:t>Already</a:t>
            </a:r>
            <a:r>
              <a:rPr lang="de-DE" sz="600" b="1" dirty="0">
                <a:solidFill>
                  <a:schemeClr val="bg1"/>
                </a:solidFill>
              </a:rPr>
              <a:t> </a:t>
            </a:r>
            <a:r>
              <a:rPr lang="de-DE" sz="600" b="1" dirty="0" err="1">
                <a:solidFill>
                  <a:schemeClr val="bg1"/>
                </a:solidFill>
              </a:rPr>
              <a:t>existing</a:t>
            </a:r>
            <a:endParaRPr lang="de-DE" sz="600" b="1" dirty="0">
              <a:solidFill>
                <a:schemeClr val="bg1"/>
              </a:solidFill>
            </a:endParaRPr>
          </a:p>
        </p:txBody>
      </p:sp>
      <p:sp>
        <p:nvSpPr>
          <p:cNvPr id="229" name="Oval 228">
            <a:extLst>
              <a:ext uri="{FF2B5EF4-FFF2-40B4-BE49-F238E27FC236}">
                <a16:creationId xmlns:a16="http://schemas.microsoft.com/office/drawing/2014/main" id="{362C2A50-E41A-0442-8C00-4AB6DF324201}"/>
              </a:ext>
            </a:extLst>
          </p:cNvPr>
          <p:cNvSpPr/>
          <p:nvPr/>
        </p:nvSpPr>
        <p:spPr>
          <a:xfrm>
            <a:off x="11454090" y="4208959"/>
            <a:ext cx="330009" cy="316884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300" dirty="0"/>
              <a:t>1</a:t>
            </a:r>
          </a:p>
        </p:txBody>
      </p:sp>
      <p:sp>
        <p:nvSpPr>
          <p:cNvPr id="231" name="Textfeld 230">
            <a:extLst>
              <a:ext uri="{FF2B5EF4-FFF2-40B4-BE49-F238E27FC236}">
                <a16:creationId xmlns:a16="http://schemas.microsoft.com/office/drawing/2014/main" id="{71AB3F75-3114-984A-8974-604F83CE5F3A}"/>
              </a:ext>
            </a:extLst>
          </p:cNvPr>
          <p:cNvSpPr txBox="1"/>
          <p:nvPr/>
        </p:nvSpPr>
        <p:spPr>
          <a:xfrm>
            <a:off x="8744686" y="5166320"/>
            <a:ext cx="903418" cy="246221"/>
          </a:xfrm>
          <a:prstGeom prst="rect">
            <a:avLst/>
          </a:prstGeom>
          <a:solidFill>
            <a:srgbClr val="00B0F0">
              <a:alpha val="80000"/>
            </a:srgbClr>
          </a:solidFill>
          <a:ln>
            <a:solidFill>
              <a:schemeClr val="accent5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de-DE" sz="500" dirty="0">
                <a:solidFill>
                  <a:schemeClr val="bg1"/>
                </a:solidFill>
              </a:rPr>
              <a:t>Add ECR </a:t>
            </a:r>
            <a:r>
              <a:rPr lang="de-DE" sz="500" dirty="0" err="1">
                <a:solidFill>
                  <a:schemeClr val="bg1"/>
                </a:solidFill>
              </a:rPr>
              <a:t>Lifecycle-Policy</a:t>
            </a:r>
            <a:br>
              <a:rPr lang="de-DE" sz="500" dirty="0">
                <a:solidFill>
                  <a:schemeClr val="bg1"/>
                </a:solidFill>
              </a:rPr>
            </a:br>
            <a:r>
              <a:rPr lang="de-DE" sz="500" dirty="0" err="1">
                <a:solidFill>
                  <a:schemeClr val="bg1"/>
                </a:solidFill>
              </a:rPr>
              <a:t>with</a:t>
            </a:r>
            <a:r>
              <a:rPr lang="de-DE" sz="500" dirty="0">
                <a:solidFill>
                  <a:schemeClr val="bg1"/>
                </a:solidFill>
              </a:rPr>
              <a:t> </a:t>
            </a:r>
            <a:r>
              <a:rPr lang="de-DE" sz="500" dirty="0" err="1">
                <a:solidFill>
                  <a:schemeClr val="bg1"/>
                </a:solidFill>
              </a:rPr>
              <a:t>Role</a:t>
            </a:r>
            <a:r>
              <a:rPr lang="de-DE" sz="500" dirty="0">
                <a:solidFill>
                  <a:schemeClr val="bg1"/>
                </a:solidFill>
              </a:rPr>
              <a:t> </a:t>
            </a:r>
            <a:r>
              <a:rPr lang="de-DE" sz="500" dirty="0" err="1">
                <a:solidFill>
                  <a:schemeClr val="bg1"/>
                </a:solidFill>
              </a:rPr>
              <a:t>from</a:t>
            </a:r>
            <a:r>
              <a:rPr lang="de-DE" sz="500" dirty="0">
                <a:solidFill>
                  <a:schemeClr val="bg1"/>
                </a:solidFill>
              </a:rPr>
              <a:t> Step-1</a:t>
            </a:r>
          </a:p>
        </p:txBody>
      </p:sp>
      <p:sp>
        <p:nvSpPr>
          <p:cNvPr id="232" name="Oval 231">
            <a:extLst>
              <a:ext uri="{FF2B5EF4-FFF2-40B4-BE49-F238E27FC236}">
                <a16:creationId xmlns:a16="http://schemas.microsoft.com/office/drawing/2014/main" id="{39DDED7B-B0DD-1644-B8A6-7F89D6BC368D}"/>
              </a:ext>
            </a:extLst>
          </p:cNvPr>
          <p:cNvSpPr/>
          <p:nvPr/>
        </p:nvSpPr>
        <p:spPr>
          <a:xfrm>
            <a:off x="5584303" y="2027420"/>
            <a:ext cx="330009" cy="316884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300" dirty="0"/>
              <a:t>3</a:t>
            </a:r>
          </a:p>
        </p:txBody>
      </p:sp>
      <p:sp>
        <p:nvSpPr>
          <p:cNvPr id="233" name="Rechteck 232">
            <a:extLst>
              <a:ext uri="{FF2B5EF4-FFF2-40B4-BE49-F238E27FC236}">
                <a16:creationId xmlns:a16="http://schemas.microsoft.com/office/drawing/2014/main" id="{72144C34-EDF2-8245-A4B4-73D4DDC9F4CB}"/>
              </a:ext>
            </a:extLst>
          </p:cNvPr>
          <p:cNvSpPr/>
          <p:nvPr/>
        </p:nvSpPr>
        <p:spPr>
          <a:xfrm>
            <a:off x="2006688" y="5302376"/>
            <a:ext cx="693309" cy="432277"/>
          </a:xfrm>
          <a:prstGeom prst="rect">
            <a:avLst/>
          </a:prstGeom>
          <a:solidFill>
            <a:schemeClr val="accent6">
              <a:lumMod val="20000"/>
              <a:lumOff val="80000"/>
              <a:alpha val="20000"/>
            </a:schemeClr>
          </a:solidFill>
          <a:ln w="63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de-DE" sz="500" dirty="0">
              <a:solidFill>
                <a:schemeClr val="tx1"/>
              </a:solidFill>
            </a:endParaRPr>
          </a:p>
        </p:txBody>
      </p:sp>
      <p:pic>
        <p:nvPicPr>
          <p:cNvPr id="234" name="Graphic 71">
            <a:extLst>
              <a:ext uri="{FF2B5EF4-FFF2-40B4-BE49-F238E27FC236}">
                <a16:creationId xmlns:a16="http://schemas.microsoft.com/office/drawing/2014/main" id="{1036D9F1-BCDC-B74C-B733-810B57DBDAF6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2005457" y="5331513"/>
            <a:ext cx="141190" cy="141190"/>
          </a:xfrm>
          <a:prstGeom prst="rect">
            <a:avLst/>
          </a:prstGeom>
        </p:spPr>
      </p:pic>
      <p:pic>
        <p:nvPicPr>
          <p:cNvPr id="235" name="Graphic 67">
            <a:extLst>
              <a:ext uri="{FF2B5EF4-FFF2-40B4-BE49-F238E27FC236}">
                <a16:creationId xmlns:a16="http://schemas.microsoft.com/office/drawing/2014/main" id="{5DF8DC7E-2C49-264F-8E18-64F4E695CEC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11026" y="5481274"/>
            <a:ext cx="141185" cy="141185"/>
          </a:xfrm>
          <a:prstGeom prst="rect">
            <a:avLst/>
          </a:prstGeom>
        </p:spPr>
      </p:pic>
      <p:sp>
        <p:nvSpPr>
          <p:cNvPr id="236" name="Textfeld 235">
            <a:extLst>
              <a:ext uri="{FF2B5EF4-FFF2-40B4-BE49-F238E27FC236}">
                <a16:creationId xmlns:a16="http://schemas.microsoft.com/office/drawing/2014/main" id="{94A4C629-E5A5-3F41-8211-6A1E6A682E0B}"/>
              </a:ext>
            </a:extLst>
          </p:cNvPr>
          <p:cNvSpPr txBox="1"/>
          <p:nvPr/>
        </p:nvSpPr>
        <p:spPr>
          <a:xfrm>
            <a:off x="2136133" y="5573669"/>
            <a:ext cx="49097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" dirty="0" err="1">
                <a:solidFill>
                  <a:schemeClr val="accent6">
                    <a:lumMod val="75000"/>
                  </a:schemeClr>
                </a:solidFill>
              </a:rPr>
              <a:t>ArtifactBucket</a:t>
            </a:r>
            <a:endParaRPr lang="de-DE" sz="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37" name="Rechteck 236">
            <a:extLst>
              <a:ext uri="{FF2B5EF4-FFF2-40B4-BE49-F238E27FC236}">
                <a16:creationId xmlns:a16="http://schemas.microsoft.com/office/drawing/2014/main" id="{99DF9788-8E27-3A4A-8D09-3A6D52923381}"/>
              </a:ext>
            </a:extLst>
          </p:cNvPr>
          <p:cNvSpPr/>
          <p:nvPr/>
        </p:nvSpPr>
        <p:spPr>
          <a:xfrm>
            <a:off x="238696" y="5333962"/>
            <a:ext cx="686619" cy="342766"/>
          </a:xfrm>
          <a:prstGeom prst="rect">
            <a:avLst/>
          </a:prstGeom>
          <a:solidFill>
            <a:srgbClr val="C00000">
              <a:alpha val="10000"/>
            </a:srgbClr>
          </a:solidFill>
          <a:ln w="63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de-DE" sz="500" dirty="0">
              <a:solidFill>
                <a:schemeClr val="tx1"/>
              </a:solidFill>
            </a:endParaRPr>
          </a:p>
        </p:txBody>
      </p:sp>
      <p:pic>
        <p:nvPicPr>
          <p:cNvPr id="238" name="Graphic 33">
            <a:extLst>
              <a:ext uri="{FF2B5EF4-FFF2-40B4-BE49-F238E27FC236}">
                <a16:creationId xmlns:a16="http://schemas.microsoft.com/office/drawing/2014/main" id="{00E8AB7D-DF71-B141-99EC-E5DBE3F085A6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241327" y="5333962"/>
            <a:ext cx="141185" cy="141185"/>
          </a:xfrm>
          <a:prstGeom prst="rect">
            <a:avLst/>
          </a:prstGeom>
        </p:spPr>
      </p:pic>
      <p:pic>
        <p:nvPicPr>
          <p:cNvPr id="239" name="Graphic 8">
            <a:extLst>
              <a:ext uri="{FF2B5EF4-FFF2-40B4-BE49-F238E27FC236}">
                <a16:creationId xmlns:a16="http://schemas.microsoft.com/office/drawing/2014/main" id="{7AF78A36-5E8B-DB47-AABD-B2597DECE26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82860" y="5351568"/>
            <a:ext cx="203571" cy="203571"/>
          </a:xfrm>
          <a:prstGeom prst="rect">
            <a:avLst/>
          </a:prstGeom>
        </p:spPr>
      </p:pic>
      <p:sp>
        <p:nvSpPr>
          <p:cNvPr id="240" name="Textfeld 239">
            <a:extLst>
              <a:ext uri="{FF2B5EF4-FFF2-40B4-BE49-F238E27FC236}">
                <a16:creationId xmlns:a16="http://schemas.microsoft.com/office/drawing/2014/main" id="{1B14C31B-E9A4-F843-B272-71730F2FF0E1}"/>
              </a:ext>
            </a:extLst>
          </p:cNvPr>
          <p:cNvSpPr txBox="1"/>
          <p:nvPr/>
        </p:nvSpPr>
        <p:spPr>
          <a:xfrm>
            <a:off x="444065" y="5465661"/>
            <a:ext cx="33655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" dirty="0">
                <a:solidFill>
                  <a:srgbClr val="C00000"/>
                </a:solidFill>
              </a:rPr>
              <a:t>CMK</a:t>
            </a:r>
          </a:p>
        </p:txBody>
      </p:sp>
      <p:sp>
        <p:nvSpPr>
          <p:cNvPr id="241" name="Textfeld 240">
            <a:extLst>
              <a:ext uri="{FF2B5EF4-FFF2-40B4-BE49-F238E27FC236}">
                <a16:creationId xmlns:a16="http://schemas.microsoft.com/office/drawing/2014/main" id="{E6993A63-F08D-3343-8C0B-404C55FABD0F}"/>
              </a:ext>
            </a:extLst>
          </p:cNvPr>
          <p:cNvSpPr txBox="1"/>
          <p:nvPr/>
        </p:nvSpPr>
        <p:spPr>
          <a:xfrm>
            <a:off x="1992966" y="5731719"/>
            <a:ext cx="1869408" cy="1044000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de-DE" sz="400" b="1" dirty="0" err="1"/>
              <a:t>Policies</a:t>
            </a:r>
            <a:r>
              <a:rPr lang="de-DE" sz="400" dirty="0"/>
              <a:t>:</a:t>
            </a:r>
            <a:br>
              <a:rPr lang="de-DE" sz="400" dirty="0"/>
            </a:br>
            <a:br>
              <a:rPr lang="de-DE" sz="400" dirty="0"/>
            </a:br>
            <a:r>
              <a:rPr lang="de-DE" sz="400" dirty="0"/>
              <a:t>   </a:t>
            </a:r>
            <a:r>
              <a:rPr lang="de-DE" sz="400" b="1" dirty="0" err="1"/>
              <a:t>Effect</a:t>
            </a:r>
            <a:r>
              <a:rPr lang="de-DE" sz="400" b="1" dirty="0"/>
              <a:t>: </a:t>
            </a:r>
            <a:r>
              <a:rPr lang="de-DE" sz="400" dirty="0" err="1"/>
              <a:t>Allow</a:t>
            </a:r>
            <a:br>
              <a:rPr lang="de-DE" sz="400" dirty="0"/>
            </a:br>
            <a:r>
              <a:rPr lang="de-DE" sz="400" dirty="0"/>
              <a:t>   </a:t>
            </a:r>
            <a:r>
              <a:rPr lang="de-DE" sz="400" b="1" dirty="0" err="1"/>
              <a:t>Principal</a:t>
            </a:r>
            <a:r>
              <a:rPr lang="de-DE" sz="400" b="1" dirty="0"/>
              <a:t> </a:t>
            </a:r>
            <a:r>
              <a:rPr lang="de-DE" sz="400" dirty="0"/>
              <a:t>=&gt; AWS =&gt; </a:t>
            </a:r>
            <a:br>
              <a:rPr lang="de-DE" sz="400" dirty="0"/>
            </a:br>
            <a:r>
              <a:rPr lang="de-DE" sz="400" dirty="0"/>
              <a:t>       [</a:t>
            </a:r>
            <a:br>
              <a:rPr lang="de-DE" sz="400" dirty="0"/>
            </a:br>
            <a:r>
              <a:rPr lang="de-DE" sz="400" dirty="0"/>
              <a:t>                    "</a:t>
            </a:r>
            <a:r>
              <a:rPr lang="de-DE" sz="400" dirty="0" err="1"/>
              <a:t>arn:aws:iam</a:t>
            </a:r>
            <a:r>
              <a:rPr lang="de-DE" sz="400" dirty="0"/>
              <a:t>::147376585776:role/</a:t>
            </a:r>
            <a:r>
              <a:rPr lang="de-DE" sz="400" dirty="0" err="1"/>
              <a:t>CodeBuildServiceRole</a:t>
            </a:r>
            <a:r>
              <a:rPr lang="de-DE" sz="400" dirty="0"/>
              <a:t>",</a:t>
            </a:r>
          </a:p>
          <a:p>
            <a:r>
              <a:rPr lang="de-DE" sz="400" dirty="0"/>
              <a:t>                    "</a:t>
            </a:r>
            <a:r>
              <a:rPr lang="de-DE" sz="400" dirty="0" err="1"/>
              <a:t>arn:aws:iam</a:t>
            </a:r>
            <a:r>
              <a:rPr lang="de-DE" sz="400" dirty="0"/>
              <a:t>::147376585776:role/</a:t>
            </a:r>
            <a:r>
              <a:rPr lang="de-DE" sz="400" dirty="0" err="1"/>
              <a:t>MicroservicePipelineRole</a:t>
            </a:r>
            <a:r>
              <a:rPr lang="de-DE" sz="400" dirty="0"/>
              <a:t>",</a:t>
            </a:r>
          </a:p>
          <a:p>
            <a:r>
              <a:rPr lang="de-DE" sz="400" dirty="0"/>
              <a:t>                    "</a:t>
            </a:r>
            <a:r>
              <a:rPr lang="de-DE" sz="400" dirty="0" err="1"/>
              <a:t>arn:aws:iam</a:t>
            </a:r>
            <a:r>
              <a:rPr lang="de-DE" sz="400" dirty="0"/>
              <a:t>::147376585776:role/</a:t>
            </a:r>
            <a:r>
              <a:rPr lang="de-DE" sz="400" dirty="0" err="1"/>
              <a:t>cfBasePipeline-Role</a:t>
            </a:r>
            <a:r>
              <a:rPr lang="de-DE" sz="400" dirty="0"/>
              <a:t>",</a:t>
            </a:r>
            <a:br>
              <a:rPr lang="de-DE" sz="400" dirty="0"/>
            </a:br>
            <a:r>
              <a:rPr lang="de-DE" sz="400" dirty="0"/>
              <a:t>                    "</a:t>
            </a:r>
            <a:r>
              <a:rPr lang="de-DE" sz="400" dirty="0" err="1"/>
              <a:t>arn:aws:iam</a:t>
            </a:r>
            <a:r>
              <a:rPr lang="de-DE" sz="400" dirty="0"/>
              <a:t>::</a:t>
            </a:r>
            <a:r>
              <a:rPr lang="de-DE" sz="400" b="1" dirty="0">
                <a:solidFill>
                  <a:schemeClr val="accent4">
                    <a:lumMod val="75000"/>
                  </a:schemeClr>
                </a:solidFill>
              </a:rPr>
              <a:t>496106771575</a:t>
            </a:r>
            <a:r>
              <a:rPr lang="de-DE" sz="400" dirty="0"/>
              <a:t>:role/</a:t>
            </a:r>
            <a:r>
              <a:rPr lang="de-DE" sz="400" dirty="0" err="1"/>
              <a:t>MsEcrCrossAccountRole</a:t>
            </a:r>
            <a:r>
              <a:rPr lang="de-DE" sz="400" dirty="0"/>
              <a:t>",</a:t>
            </a:r>
          </a:p>
          <a:p>
            <a:r>
              <a:rPr lang="de-DE" sz="400" dirty="0"/>
              <a:t>                    "</a:t>
            </a:r>
            <a:r>
              <a:rPr lang="de-DE" sz="400" dirty="0" err="1"/>
              <a:t>arn:aws:iam</a:t>
            </a:r>
            <a:r>
              <a:rPr lang="de-DE" sz="400" dirty="0"/>
              <a:t>::</a:t>
            </a:r>
            <a:r>
              <a:rPr lang="de-DE" sz="400" b="1" dirty="0">
                <a:solidFill>
                  <a:schemeClr val="accent4">
                    <a:lumMod val="75000"/>
                  </a:schemeClr>
                </a:solidFill>
              </a:rPr>
              <a:t>496106771575</a:t>
            </a:r>
            <a:r>
              <a:rPr lang="de-DE" sz="400" dirty="0"/>
              <a:t>:role/</a:t>
            </a:r>
            <a:r>
              <a:rPr lang="de-DE" sz="400" dirty="0" err="1"/>
              <a:t>cfBasePipeline-CrossAccount-Role</a:t>
            </a:r>
            <a:r>
              <a:rPr lang="de-DE" sz="400" dirty="0"/>
              <a:t>"</a:t>
            </a:r>
            <a:br>
              <a:rPr lang="de-DE" sz="400" dirty="0"/>
            </a:br>
            <a:r>
              <a:rPr lang="de-DE" sz="400" dirty="0"/>
              <a:t>       ]</a:t>
            </a:r>
          </a:p>
          <a:p>
            <a:r>
              <a:rPr lang="de-DE" sz="400" b="1" dirty="0"/>
              <a:t>   Action</a:t>
            </a:r>
            <a:r>
              <a:rPr lang="de-DE" sz="400" dirty="0"/>
              <a:t>: s3:*</a:t>
            </a:r>
            <a:br>
              <a:rPr lang="de-DE" sz="400" dirty="0"/>
            </a:br>
            <a:r>
              <a:rPr lang="de-DE" sz="400" dirty="0"/>
              <a:t> </a:t>
            </a:r>
            <a:r>
              <a:rPr lang="de-DE" sz="400" b="1" dirty="0"/>
              <a:t>  </a:t>
            </a:r>
            <a:r>
              <a:rPr lang="de-DE" sz="400" b="1" dirty="0" err="1"/>
              <a:t>Resource</a:t>
            </a:r>
            <a:r>
              <a:rPr lang="de-DE" sz="400" dirty="0"/>
              <a:t>: </a:t>
            </a:r>
            <a:br>
              <a:rPr lang="de-DE" sz="400" dirty="0"/>
            </a:br>
            <a:r>
              <a:rPr lang="de-DE" sz="400" dirty="0"/>
              <a:t>           - arn:aws:s3:::</a:t>
            </a:r>
            <a:r>
              <a:rPr lang="de-DE" sz="400" dirty="0" err="1"/>
              <a:t>artifactbucket</a:t>
            </a:r>
            <a:r>
              <a:rPr lang="de-DE" sz="400" dirty="0"/>
              <a:t>-</a:t>
            </a:r>
            <a:r>
              <a:rPr lang="de-DE" sz="400" dirty="0" err="1"/>
              <a:t>smartoffice</a:t>
            </a:r>
            <a:r>
              <a:rPr lang="de-DE" sz="400" dirty="0"/>
              <a:t>-cf-</a:t>
            </a:r>
            <a:r>
              <a:rPr lang="de-DE" sz="400" dirty="0" err="1"/>
              <a:t>sourcecode</a:t>
            </a:r>
            <a:br>
              <a:rPr lang="de-DE" sz="400" dirty="0"/>
            </a:br>
            <a:r>
              <a:rPr lang="de-DE" sz="400" dirty="0"/>
              <a:t>           - arn:aws:s3:::</a:t>
            </a:r>
            <a:r>
              <a:rPr lang="de-DE" sz="400" dirty="0" err="1"/>
              <a:t>artifactbucket</a:t>
            </a:r>
            <a:r>
              <a:rPr lang="de-DE" sz="400" dirty="0"/>
              <a:t>-</a:t>
            </a:r>
            <a:r>
              <a:rPr lang="de-DE" sz="400" dirty="0" err="1"/>
              <a:t>smartoffice</a:t>
            </a:r>
            <a:r>
              <a:rPr lang="de-DE" sz="400" dirty="0"/>
              <a:t>-cf-</a:t>
            </a:r>
            <a:r>
              <a:rPr lang="de-DE" sz="400" dirty="0" err="1"/>
              <a:t>sourcecode</a:t>
            </a:r>
            <a:r>
              <a:rPr lang="de-DE" sz="400" dirty="0"/>
              <a:t>/*</a:t>
            </a:r>
            <a:br>
              <a:rPr lang="de-DE" sz="400" dirty="0"/>
            </a:br>
            <a:br>
              <a:rPr lang="de-DE" sz="400" dirty="0"/>
            </a:br>
            <a:br>
              <a:rPr lang="de-DE" sz="400" dirty="0"/>
            </a:br>
            <a:r>
              <a:rPr lang="de-DE" sz="400" dirty="0"/>
              <a:t> </a:t>
            </a:r>
          </a:p>
        </p:txBody>
      </p:sp>
      <p:pic>
        <p:nvPicPr>
          <p:cNvPr id="242" name="Graphic 8">
            <a:extLst>
              <a:ext uri="{FF2B5EF4-FFF2-40B4-BE49-F238E27FC236}">
                <a16:creationId xmlns:a16="http://schemas.microsoft.com/office/drawing/2014/main" id="{9B2C167D-15E5-3F46-8D4C-9A70B888AAC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045596">
            <a:off x="2319293" y="5381224"/>
            <a:ext cx="203571" cy="203571"/>
          </a:xfrm>
          <a:prstGeom prst="rect">
            <a:avLst/>
          </a:prstGeom>
        </p:spPr>
      </p:pic>
      <p:sp>
        <p:nvSpPr>
          <p:cNvPr id="243" name="Textfeld 242">
            <a:extLst>
              <a:ext uri="{FF2B5EF4-FFF2-40B4-BE49-F238E27FC236}">
                <a16:creationId xmlns:a16="http://schemas.microsoft.com/office/drawing/2014/main" id="{58E9FBCB-9AB7-4143-9A1B-EFA65B960D5E}"/>
              </a:ext>
            </a:extLst>
          </p:cNvPr>
          <p:cNvSpPr txBox="1"/>
          <p:nvPr/>
        </p:nvSpPr>
        <p:spPr>
          <a:xfrm>
            <a:off x="236126" y="5679767"/>
            <a:ext cx="1685827" cy="1077218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de-DE" sz="400" b="1" dirty="0" err="1"/>
              <a:t>Policies</a:t>
            </a:r>
            <a:r>
              <a:rPr lang="de-DE" sz="400" dirty="0"/>
              <a:t>:</a:t>
            </a:r>
            <a:br>
              <a:rPr lang="de-DE" sz="400" dirty="0"/>
            </a:br>
            <a:br>
              <a:rPr lang="de-DE" sz="400" dirty="0"/>
            </a:br>
            <a:r>
              <a:rPr lang="de-DE" sz="400" dirty="0"/>
              <a:t>   </a:t>
            </a:r>
            <a:r>
              <a:rPr lang="de-DE" sz="400" b="1" dirty="0" err="1"/>
              <a:t>Principal</a:t>
            </a:r>
            <a:r>
              <a:rPr lang="de-DE" sz="400" b="1" dirty="0"/>
              <a:t> </a:t>
            </a:r>
            <a:r>
              <a:rPr lang="de-DE" sz="400" dirty="0"/>
              <a:t>=&gt; AWS =&gt; </a:t>
            </a:r>
            <a:br>
              <a:rPr lang="de-DE" sz="400" dirty="0"/>
            </a:br>
            <a:r>
              <a:rPr lang="de-DE" sz="400" dirty="0"/>
              <a:t>  "</a:t>
            </a:r>
            <a:r>
              <a:rPr lang="de-DE" sz="400" dirty="0" err="1"/>
              <a:t>arn:aws:iam</a:t>
            </a:r>
            <a:r>
              <a:rPr lang="de-DE" sz="400" dirty="0"/>
              <a:t>::147376585776:root",                         "</a:t>
            </a:r>
            <a:r>
              <a:rPr lang="de-DE" sz="400" dirty="0" err="1"/>
              <a:t>arn:aws:iam</a:t>
            </a:r>
            <a:r>
              <a:rPr lang="de-DE" sz="400" dirty="0"/>
              <a:t>::147376585776:role/</a:t>
            </a:r>
            <a:r>
              <a:rPr lang="de-DE" sz="400" dirty="0" err="1"/>
              <a:t>cfBasePipeline-Role</a:t>
            </a:r>
            <a:r>
              <a:rPr lang="de-DE" sz="400" dirty="0"/>
              <a:t>",  "</a:t>
            </a:r>
            <a:r>
              <a:rPr lang="de-DE" sz="400" dirty="0" err="1"/>
              <a:t>arn:aws:iam</a:t>
            </a:r>
            <a:r>
              <a:rPr lang="de-DE" sz="400" dirty="0"/>
              <a:t>::147376585776:role/</a:t>
            </a:r>
            <a:r>
              <a:rPr lang="de-DE" sz="400" dirty="0" err="1"/>
              <a:t>CodeBuildServiceRole</a:t>
            </a:r>
            <a:r>
              <a:rPr lang="de-DE" sz="400" dirty="0"/>
              <a:t>",</a:t>
            </a:r>
          </a:p>
          <a:p>
            <a:r>
              <a:rPr lang="de-DE" sz="400" dirty="0"/>
              <a:t>"</a:t>
            </a:r>
            <a:r>
              <a:rPr lang="de-DE" sz="400" dirty="0" err="1"/>
              <a:t>arn:aws:iam</a:t>
            </a:r>
            <a:r>
              <a:rPr lang="de-DE" sz="400" dirty="0"/>
              <a:t>::147376585776:role/</a:t>
            </a:r>
            <a:r>
              <a:rPr lang="de-DE" sz="400" dirty="0" err="1"/>
              <a:t>MicroservicePipelineRole</a:t>
            </a:r>
            <a:r>
              <a:rPr lang="de-DE" sz="400" dirty="0"/>
              <a:t>"</a:t>
            </a:r>
            <a:r>
              <a:rPr lang="de-DE" sz="400" b="1" dirty="0"/>
              <a:t>   </a:t>
            </a:r>
            <a:r>
              <a:rPr lang="de-DE" sz="400" b="1" dirty="0" err="1"/>
              <a:t>Resource</a:t>
            </a:r>
            <a:r>
              <a:rPr lang="de-DE" sz="400" dirty="0"/>
              <a:t>: *; </a:t>
            </a:r>
            <a:r>
              <a:rPr lang="de-DE" sz="400" b="1" dirty="0"/>
              <a:t>Action</a:t>
            </a:r>
            <a:r>
              <a:rPr lang="de-DE" sz="400" dirty="0"/>
              <a:t>: </a:t>
            </a:r>
            <a:r>
              <a:rPr lang="de-DE" sz="400" dirty="0" err="1"/>
              <a:t>kms</a:t>
            </a:r>
            <a:r>
              <a:rPr lang="de-DE" sz="400" dirty="0"/>
              <a:t>:*</a:t>
            </a:r>
            <a:br>
              <a:rPr lang="de-DE" sz="400" dirty="0"/>
            </a:br>
            <a:br>
              <a:rPr lang="de-DE" sz="400" dirty="0"/>
            </a:br>
            <a:br>
              <a:rPr lang="de-DE" sz="400" dirty="0"/>
            </a:br>
            <a:r>
              <a:rPr lang="de-DE" sz="400" dirty="0"/>
              <a:t> </a:t>
            </a:r>
            <a:r>
              <a:rPr lang="de-DE" sz="400" b="1" dirty="0" err="1"/>
              <a:t>Principal</a:t>
            </a:r>
            <a:r>
              <a:rPr lang="de-DE" sz="400" b="1" dirty="0"/>
              <a:t> </a:t>
            </a:r>
            <a:r>
              <a:rPr lang="de-DE" sz="400" dirty="0"/>
              <a:t>=&gt; AWS =&gt; </a:t>
            </a:r>
          </a:p>
          <a:p>
            <a:r>
              <a:rPr lang="de-DE" sz="400" dirty="0"/>
              <a:t>	</a:t>
            </a:r>
          </a:p>
          <a:p>
            <a:r>
              <a:rPr lang="de-DE" sz="400" dirty="0"/>
              <a:t>"</a:t>
            </a:r>
            <a:r>
              <a:rPr lang="de-DE" sz="400" dirty="0" err="1"/>
              <a:t>arn:aws:iam</a:t>
            </a:r>
            <a:r>
              <a:rPr lang="de-DE" sz="400" dirty="0"/>
              <a:t>::</a:t>
            </a:r>
            <a:r>
              <a:rPr lang="de-DE" sz="400" b="1" dirty="0">
                <a:solidFill>
                  <a:schemeClr val="accent4">
                    <a:lumMod val="75000"/>
                  </a:schemeClr>
                </a:solidFill>
              </a:rPr>
              <a:t>496106771575</a:t>
            </a:r>
            <a:r>
              <a:rPr lang="de-DE" sz="400" dirty="0"/>
              <a:t>:role/</a:t>
            </a:r>
            <a:r>
              <a:rPr lang="de-DE" sz="400" dirty="0" err="1"/>
              <a:t>MsEcrCrossAccountRole</a:t>
            </a:r>
            <a:r>
              <a:rPr lang="de-DE" sz="400" dirty="0"/>
              <a:t>",</a:t>
            </a:r>
          </a:p>
          <a:p>
            <a:r>
              <a:rPr lang="de-DE" sz="400" dirty="0"/>
              <a:t>"</a:t>
            </a:r>
            <a:r>
              <a:rPr lang="de-DE" sz="400" dirty="0" err="1"/>
              <a:t>arn:aws:iam</a:t>
            </a:r>
            <a:r>
              <a:rPr lang="de-DE" sz="400" dirty="0"/>
              <a:t>::</a:t>
            </a:r>
            <a:r>
              <a:rPr lang="de-DE" sz="400" b="1" dirty="0">
                <a:solidFill>
                  <a:schemeClr val="accent4">
                    <a:lumMod val="75000"/>
                  </a:schemeClr>
                </a:solidFill>
              </a:rPr>
              <a:t>496106771575</a:t>
            </a:r>
            <a:r>
              <a:rPr lang="de-DE" sz="400" dirty="0"/>
              <a:t>:role/</a:t>
            </a:r>
            <a:r>
              <a:rPr lang="de-DE" sz="400" dirty="0" err="1"/>
              <a:t>cfBasePipeline-CrossAccount-Role</a:t>
            </a:r>
            <a:r>
              <a:rPr lang="de-DE" sz="400" dirty="0"/>
              <a:t>",</a:t>
            </a:r>
          </a:p>
          <a:p>
            <a:r>
              <a:rPr lang="de-DE" sz="400" dirty="0"/>
              <a:t>"</a:t>
            </a:r>
            <a:r>
              <a:rPr lang="de-DE" sz="400" dirty="0" err="1"/>
              <a:t>arn:aws:iam</a:t>
            </a:r>
            <a:r>
              <a:rPr lang="de-DE" sz="400" dirty="0"/>
              <a:t>::</a:t>
            </a:r>
            <a:r>
              <a:rPr lang="de-DE" sz="400" b="1" dirty="0">
                <a:solidFill>
                  <a:schemeClr val="accent4">
                    <a:lumMod val="75000"/>
                  </a:schemeClr>
                </a:solidFill>
              </a:rPr>
              <a:t>496106771575</a:t>
            </a:r>
            <a:r>
              <a:rPr lang="de-DE" sz="400" dirty="0"/>
              <a:t>:root" </a:t>
            </a:r>
            <a:br>
              <a:rPr lang="de-DE" sz="400" dirty="0"/>
            </a:br>
            <a:r>
              <a:rPr lang="de-DE" sz="400" b="1" dirty="0" err="1"/>
              <a:t>Resource</a:t>
            </a:r>
            <a:r>
              <a:rPr lang="de-DE" sz="400" dirty="0"/>
              <a:t>: *; </a:t>
            </a:r>
            <a:r>
              <a:rPr lang="de-DE" sz="400" b="1" dirty="0"/>
              <a:t>Action</a:t>
            </a:r>
            <a:r>
              <a:rPr lang="de-DE" sz="400" dirty="0"/>
              <a:t>: </a:t>
            </a:r>
            <a:r>
              <a:rPr lang="de-DE" sz="400" dirty="0" err="1"/>
              <a:t>kms</a:t>
            </a:r>
            <a:r>
              <a:rPr lang="de-DE" sz="400" dirty="0"/>
              <a:t>:*</a:t>
            </a:r>
          </a:p>
        </p:txBody>
      </p:sp>
      <p:cxnSp>
        <p:nvCxnSpPr>
          <p:cNvPr id="244" name="Gerade Verbindung mit Pfeil 243">
            <a:extLst>
              <a:ext uri="{FF2B5EF4-FFF2-40B4-BE49-F238E27FC236}">
                <a16:creationId xmlns:a16="http://schemas.microsoft.com/office/drawing/2014/main" id="{F149CD18-4762-5840-939D-DE6A54C43EDC}"/>
              </a:ext>
            </a:extLst>
          </p:cNvPr>
          <p:cNvCxnSpPr>
            <a:cxnSpLocks/>
          </p:cNvCxnSpPr>
          <p:nvPr/>
        </p:nvCxnSpPr>
        <p:spPr>
          <a:xfrm>
            <a:off x="715797" y="5444581"/>
            <a:ext cx="1616900" cy="57096"/>
          </a:xfrm>
          <a:prstGeom prst="straightConnector1">
            <a:avLst/>
          </a:prstGeom>
          <a:ln w="3175">
            <a:solidFill>
              <a:srgbClr val="C00000"/>
            </a:solidFill>
            <a:prstDash val="dashDot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Gerade Verbindung 244">
            <a:extLst>
              <a:ext uri="{FF2B5EF4-FFF2-40B4-BE49-F238E27FC236}">
                <a16:creationId xmlns:a16="http://schemas.microsoft.com/office/drawing/2014/main" id="{68B332BD-BDDC-C244-9F64-E07E846478B5}"/>
              </a:ext>
            </a:extLst>
          </p:cNvPr>
          <p:cNvCxnSpPr>
            <a:cxnSpLocks/>
          </p:cNvCxnSpPr>
          <p:nvPr/>
        </p:nvCxnSpPr>
        <p:spPr>
          <a:xfrm flipV="1">
            <a:off x="249603" y="6277844"/>
            <a:ext cx="1571853" cy="2406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8" name="Textfeld 247">
            <a:extLst>
              <a:ext uri="{FF2B5EF4-FFF2-40B4-BE49-F238E27FC236}">
                <a16:creationId xmlns:a16="http://schemas.microsoft.com/office/drawing/2014/main" id="{07765BCF-8B59-AC4D-B17D-1FE53E04E0FF}"/>
              </a:ext>
            </a:extLst>
          </p:cNvPr>
          <p:cNvSpPr txBox="1"/>
          <p:nvPr/>
        </p:nvSpPr>
        <p:spPr>
          <a:xfrm>
            <a:off x="1952785" y="5128252"/>
            <a:ext cx="835059" cy="184666"/>
          </a:xfrm>
          <a:prstGeom prst="rect">
            <a:avLst/>
          </a:prstGeom>
          <a:solidFill>
            <a:srgbClr val="0070C0">
              <a:alpha val="80000"/>
            </a:srgbClr>
          </a:solidFill>
          <a:ln>
            <a:solidFill>
              <a:schemeClr val="accent5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600" b="1" dirty="0" err="1">
                <a:solidFill>
                  <a:schemeClr val="bg1"/>
                </a:solidFill>
              </a:rPr>
              <a:t>Already</a:t>
            </a:r>
            <a:r>
              <a:rPr lang="de-DE" sz="600" b="1" dirty="0">
                <a:solidFill>
                  <a:schemeClr val="bg1"/>
                </a:solidFill>
              </a:rPr>
              <a:t> </a:t>
            </a:r>
            <a:r>
              <a:rPr lang="de-DE" sz="600" b="1" dirty="0" err="1">
                <a:solidFill>
                  <a:schemeClr val="bg1"/>
                </a:solidFill>
              </a:rPr>
              <a:t>existing</a:t>
            </a:r>
            <a:endParaRPr lang="de-DE" sz="600" b="1" dirty="0">
              <a:solidFill>
                <a:schemeClr val="bg1"/>
              </a:solidFill>
            </a:endParaRPr>
          </a:p>
        </p:txBody>
      </p:sp>
      <p:sp>
        <p:nvSpPr>
          <p:cNvPr id="249" name="Textfeld 248">
            <a:extLst>
              <a:ext uri="{FF2B5EF4-FFF2-40B4-BE49-F238E27FC236}">
                <a16:creationId xmlns:a16="http://schemas.microsoft.com/office/drawing/2014/main" id="{AA2CE62C-A5D8-AF43-BCA0-C9C57652C4F8}"/>
              </a:ext>
            </a:extLst>
          </p:cNvPr>
          <p:cNvSpPr txBox="1"/>
          <p:nvPr/>
        </p:nvSpPr>
        <p:spPr>
          <a:xfrm>
            <a:off x="231295" y="5130909"/>
            <a:ext cx="835059" cy="184666"/>
          </a:xfrm>
          <a:prstGeom prst="rect">
            <a:avLst/>
          </a:prstGeom>
          <a:solidFill>
            <a:srgbClr val="0070C0">
              <a:alpha val="80000"/>
            </a:srgbClr>
          </a:solidFill>
          <a:ln>
            <a:solidFill>
              <a:schemeClr val="accent5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600" b="1" dirty="0" err="1">
                <a:solidFill>
                  <a:schemeClr val="bg1"/>
                </a:solidFill>
              </a:rPr>
              <a:t>Already</a:t>
            </a:r>
            <a:r>
              <a:rPr lang="de-DE" sz="600" b="1" dirty="0">
                <a:solidFill>
                  <a:schemeClr val="bg1"/>
                </a:solidFill>
              </a:rPr>
              <a:t> </a:t>
            </a:r>
            <a:r>
              <a:rPr lang="de-DE" sz="600" b="1" dirty="0" err="1">
                <a:solidFill>
                  <a:schemeClr val="bg1"/>
                </a:solidFill>
              </a:rPr>
              <a:t>existing</a:t>
            </a:r>
            <a:endParaRPr lang="de-DE" sz="600" b="1" dirty="0">
              <a:solidFill>
                <a:schemeClr val="bg1"/>
              </a:solidFill>
            </a:endParaRPr>
          </a:p>
        </p:txBody>
      </p:sp>
      <p:sp>
        <p:nvSpPr>
          <p:cNvPr id="250" name="Textfeld 249">
            <a:extLst>
              <a:ext uri="{FF2B5EF4-FFF2-40B4-BE49-F238E27FC236}">
                <a16:creationId xmlns:a16="http://schemas.microsoft.com/office/drawing/2014/main" id="{D906BD97-C233-D541-BD04-FEC51DB4DC97}"/>
              </a:ext>
            </a:extLst>
          </p:cNvPr>
          <p:cNvSpPr txBox="1"/>
          <p:nvPr/>
        </p:nvSpPr>
        <p:spPr>
          <a:xfrm>
            <a:off x="858196" y="217290"/>
            <a:ext cx="4863656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 err="1">
                <a:latin typeface="Noto Sans Avestan" panose="020B0502040504020204" pitchFamily="34" charset="0"/>
                <a:ea typeface="Noto Sans Avestan" panose="020B0502040504020204" pitchFamily="34" charset="0"/>
                <a:cs typeface="Kannada MN" pitchFamily="2" charset="0"/>
              </a:rPr>
              <a:t>Climate</a:t>
            </a:r>
            <a:r>
              <a:rPr lang="de-DE" dirty="0">
                <a:latin typeface="Noto Sans Avestan" panose="020B0502040504020204" pitchFamily="34" charset="0"/>
                <a:ea typeface="Noto Sans Avestan" panose="020B0502040504020204" pitchFamily="34" charset="0"/>
                <a:cs typeface="Kannada MN" pitchFamily="2" charset="0"/>
              </a:rPr>
              <a:t>-MS-Code-Pipeline</a:t>
            </a:r>
          </a:p>
        </p:txBody>
      </p:sp>
      <p:sp>
        <p:nvSpPr>
          <p:cNvPr id="251" name="Rechteck 250">
            <a:extLst>
              <a:ext uri="{FF2B5EF4-FFF2-40B4-BE49-F238E27FC236}">
                <a16:creationId xmlns:a16="http://schemas.microsoft.com/office/drawing/2014/main" id="{56EB3C1D-AA32-4C43-8423-2A52C485920D}"/>
              </a:ext>
            </a:extLst>
          </p:cNvPr>
          <p:cNvSpPr/>
          <p:nvPr/>
        </p:nvSpPr>
        <p:spPr>
          <a:xfrm>
            <a:off x="120576" y="159364"/>
            <a:ext cx="740423" cy="5043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3.)</a:t>
            </a:r>
          </a:p>
        </p:txBody>
      </p:sp>
      <p:sp>
        <p:nvSpPr>
          <p:cNvPr id="252" name="Oval 251">
            <a:extLst>
              <a:ext uri="{FF2B5EF4-FFF2-40B4-BE49-F238E27FC236}">
                <a16:creationId xmlns:a16="http://schemas.microsoft.com/office/drawing/2014/main" id="{3C6F696B-CF15-1949-A433-C8DE9BCE7016}"/>
              </a:ext>
            </a:extLst>
          </p:cNvPr>
          <p:cNvSpPr/>
          <p:nvPr/>
        </p:nvSpPr>
        <p:spPr>
          <a:xfrm>
            <a:off x="2313265" y="1198136"/>
            <a:ext cx="330009" cy="316884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300" dirty="0"/>
              <a:t>3</a:t>
            </a:r>
          </a:p>
        </p:txBody>
      </p:sp>
      <p:sp>
        <p:nvSpPr>
          <p:cNvPr id="253" name="Oval 252">
            <a:extLst>
              <a:ext uri="{FF2B5EF4-FFF2-40B4-BE49-F238E27FC236}">
                <a16:creationId xmlns:a16="http://schemas.microsoft.com/office/drawing/2014/main" id="{A8A14AF9-693F-E047-95B1-DF395B4C90B7}"/>
              </a:ext>
            </a:extLst>
          </p:cNvPr>
          <p:cNvSpPr/>
          <p:nvPr/>
        </p:nvSpPr>
        <p:spPr>
          <a:xfrm>
            <a:off x="1378160" y="3517573"/>
            <a:ext cx="330009" cy="316884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300" dirty="0"/>
              <a:t>3</a:t>
            </a:r>
          </a:p>
        </p:txBody>
      </p:sp>
      <p:sp>
        <p:nvSpPr>
          <p:cNvPr id="254" name="Oval 253">
            <a:extLst>
              <a:ext uri="{FF2B5EF4-FFF2-40B4-BE49-F238E27FC236}">
                <a16:creationId xmlns:a16="http://schemas.microsoft.com/office/drawing/2014/main" id="{EF78CA3B-2859-0442-9F08-C18C8E73E648}"/>
              </a:ext>
            </a:extLst>
          </p:cNvPr>
          <p:cNvSpPr/>
          <p:nvPr/>
        </p:nvSpPr>
        <p:spPr>
          <a:xfrm>
            <a:off x="3191627" y="3743814"/>
            <a:ext cx="330009" cy="316884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300" dirty="0"/>
              <a:t>3</a:t>
            </a:r>
          </a:p>
        </p:txBody>
      </p:sp>
      <p:sp>
        <p:nvSpPr>
          <p:cNvPr id="230" name="Oval 229">
            <a:extLst>
              <a:ext uri="{FF2B5EF4-FFF2-40B4-BE49-F238E27FC236}">
                <a16:creationId xmlns:a16="http://schemas.microsoft.com/office/drawing/2014/main" id="{83777775-C5A2-294B-80BF-5F0230D68CD7}"/>
              </a:ext>
            </a:extLst>
          </p:cNvPr>
          <p:cNvSpPr/>
          <p:nvPr/>
        </p:nvSpPr>
        <p:spPr>
          <a:xfrm>
            <a:off x="9000318" y="4874917"/>
            <a:ext cx="330009" cy="316884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300" dirty="0"/>
              <a:t>2</a:t>
            </a:r>
          </a:p>
        </p:txBody>
      </p:sp>
      <p:sp>
        <p:nvSpPr>
          <p:cNvPr id="255" name="Oval 254">
            <a:extLst>
              <a:ext uri="{FF2B5EF4-FFF2-40B4-BE49-F238E27FC236}">
                <a16:creationId xmlns:a16="http://schemas.microsoft.com/office/drawing/2014/main" id="{1D50194B-9CD4-7C46-8522-CEA48D084347}"/>
              </a:ext>
            </a:extLst>
          </p:cNvPr>
          <p:cNvSpPr/>
          <p:nvPr/>
        </p:nvSpPr>
        <p:spPr>
          <a:xfrm>
            <a:off x="3144997" y="5323338"/>
            <a:ext cx="330009" cy="316884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300" dirty="0"/>
              <a:t>3</a:t>
            </a:r>
          </a:p>
        </p:txBody>
      </p:sp>
      <p:sp>
        <p:nvSpPr>
          <p:cNvPr id="256" name="Oval 255">
            <a:extLst>
              <a:ext uri="{FF2B5EF4-FFF2-40B4-BE49-F238E27FC236}">
                <a16:creationId xmlns:a16="http://schemas.microsoft.com/office/drawing/2014/main" id="{72B1E890-746D-2847-B9F9-4FEEA1D39337}"/>
              </a:ext>
            </a:extLst>
          </p:cNvPr>
          <p:cNvSpPr/>
          <p:nvPr/>
        </p:nvSpPr>
        <p:spPr>
          <a:xfrm>
            <a:off x="1143444" y="5279522"/>
            <a:ext cx="330009" cy="316884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300" dirty="0"/>
              <a:t>3</a:t>
            </a:r>
          </a:p>
        </p:txBody>
      </p:sp>
      <p:sp>
        <p:nvSpPr>
          <p:cNvPr id="257" name="Textfeld 256">
            <a:extLst>
              <a:ext uri="{FF2B5EF4-FFF2-40B4-BE49-F238E27FC236}">
                <a16:creationId xmlns:a16="http://schemas.microsoft.com/office/drawing/2014/main" id="{CBABC601-0EB7-1E4C-8C16-F6DD4AAD9346}"/>
              </a:ext>
            </a:extLst>
          </p:cNvPr>
          <p:cNvSpPr txBox="1"/>
          <p:nvPr/>
        </p:nvSpPr>
        <p:spPr>
          <a:xfrm>
            <a:off x="1139611" y="5596406"/>
            <a:ext cx="630853" cy="169277"/>
          </a:xfrm>
          <a:prstGeom prst="rect">
            <a:avLst/>
          </a:prstGeom>
          <a:solidFill>
            <a:srgbClr val="00B0F0">
              <a:alpha val="80000"/>
            </a:srgbClr>
          </a:solidFill>
          <a:ln>
            <a:solidFill>
              <a:schemeClr val="accent5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de-DE" sz="500" dirty="0" err="1">
                <a:solidFill>
                  <a:schemeClr val="bg1"/>
                </a:solidFill>
              </a:rPr>
              <a:t>Put</a:t>
            </a:r>
            <a:r>
              <a:rPr lang="de-DE" sz="500" dirty="0">
                <a:solidFill>
                  <a:schemeClr val="bg1"/>
                </a:solidFill>
              </a:rPr>
              <a:t> </a:t>
            </a:r>
            <a:r>
              <a:rPr lang="de-DE" sz="500" dirty="0" err="1">
                <a:solidFill>
                  <a:schemeClr val="bg1"/>
                </a:solidFill>
              </a:rPr>
              <a:t>cmkPolicy</a:t>
            </a:r>
            <a:endParaRPr lang="de-DE" sz="500" dirty="0">
              <a:solidFill>
                <a:schemeClr val="bg1"/>
              </a:solidFill>
            </a:endParaRPr>
          </a:p>
        </p:txBody>
      </p:sp>
      <p:sp>
        <p:nvSpPr>
          <p:cNvPr id="258" name="Textfeld 257">
            <a:extLst>
              <a:ext uri="{FF2B5EF4-FFF2-40B4-BE49-F238E27FC236}">
                <a16:creationId xmlns:a16="http://schemas.microsoft.com/office/drawing/2014/main" id="{FBD81604-685D-374A-A429-1CBF0E61D848}"/>
              </a:ext>
            </a:extLst>
          </p:cNvPr>
          <p:cNvSpPr txBox="1"/>
          <p:nvPr/>
        </p:nvSpPr>
        <p:spPr>
          <a:xfrm>
            <a:off x="3008571" y="5640222"/>
            <a:ext cx="739564" cy="169277"/>
          </a:xfrm>
          <a:prstGeom prst="rect">
            <a:avLst/>
          </a:prstGeom>
          <a:solidFill>
            <a:srgbClr val="00B0F0">
              <a:alpha val="80000"/>
            </a:srgbClr>
          </a:solidFill>
          <a:ln>
            <a:solidFill>
              <a:schemeClr val="accent5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de-DE" sz="500" dirty="0" err="1">
                <a:solidFill>
                  <a:schemeClr val="bg1"/>
                </a:solidFill>
              </a:rPr>
              <a:t>Put</a:t>
            </a:r>
            <a:r>
              <a:rPr lang="de-DE" sz="500" dirty="0">
                <a:solidFill>
                  <a:schemeClr val="bg1"/>
                </a:solidFill>
              </a:rPr>
              <a:t> s3BucketPolicy</a:t>
            </a:r>
          </a:p>
        </p:txBody>
      </p:sp>
      <p:pic>
        <p:nvPicPr>
          <p:cNvPr id="259" name="Graphic 23">
            <a:extLst>
              <a:ext uri="{FF2B5EF4-FFF2-40B4-BE49-F238E27FC236}">
                <a16:creationId xmlns:a16="http://schemas.microsoft.com/office/drawing/2014/main" id="{381F81A6-BEBE-BA41-946C-46B16C38197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488400" y="5966289"/>
            <a:ext cx="126048" cy="126048"/>
          </a:xfrm>
          <a:prstGeom prst="rect">
            <a:avLst/>
          </a:prstGeom>
        </p:spPr>
      </p:pic>
      <p:sp>
        <p:nvSpPr>
          <p:cNvPr id="260" name="Textfeld 259">
            <a:extLst>
              <a:ext uri="{FF2B5EF4-FFF2-40B4-BE49-F238E27FC236}">
                <a16:creationId xmlns:a16="http://schemas.microsoft.com/office/drawing/2014/main" id="{4AE058FE-84FC-F547-BA52-F3C7FC0340E6}"/>
              </a:ext>
            </a:extLst>
          </p:cNvPr>
          <p:cNvSpPr txBox="1"/>
          <p:nvPr/>
        </p:nvSpPr>
        <p:spPr>
          <a:xfrm>
            <a:off x="3518940" y="5936851"/>
            <a:ext cx="38129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00" dirty="0">
                <a:solidFill>
                  <a:srgbClr val="FF2F92"/>
                </a:solidFill>
              </a:rPr>
              <a:t>Cross</a:t>
            </a:r>
            <a:br>
              <a:rPr lang="de-DE" sz="400" dirty="0">
                <a:solidFill>
                  <a:srgbClr val="FF2F92"/>
                </a:solidFill>
              </a:rPr>
            </a:br>
            <a:r>
              <a:rPr lang="de-DE" sz="400" dirty="0">
                <a:solidFill>
                  <a:srgbClr val="FF2F92"/>
                </a:solidFill>
              </a:rPr>
              <a:t>Account</a:t>
            </a: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C76A1CA5-1331-1B4B-9A5D-C3B38EE17DAD}"/>
              </a:ext>
            </a:extLst>
          </p:cNvPr>
          <p:cNvSpPr/>
          <p:nvPr/>
        </p:nvSpPr>
        <p:spPr>
          <a:xfrm>
            <a:off x="8513633" y="5635191"/>
            <a:ext cx="534974" cy="85125"/>
          </a:xfrm>
          <a:prstGeom prst="rect">
            <a:avLst/>
          </a:prstGeom>
          <a:solidFill>
            <a:schemeClr val="accent3">
              <a:lumMod val="20000"/>
              <a:lumOff val="80000"/>
              <a:alpha val="20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61" name="Gerade Verbindung 260">
            <a:extLst>
              <a:ext uri="{FF2B5EF4-FFF2-40B4-BE49-F238E27FC236}">
                <a16:creationId xmlns:a16="http://schemas.microsoft.com/office/drawing/2014/main" id="{9CB17C34-CBC6-0D4A-9F43-AF4ACEDB3422}"/>
              </a:ext>
            </a:extLst>
          </p:cNvPr>
          <p:cNvCxnSpPr>
            <a:cxnSpLocks/>
          </p:cNvCxnSpPr>
          <p:nvPr/>
        </p:nvCxnSpPr>
        <p:spPr>
          <a:xfrm>
            <a:off x="10145881" y="5306063"/>
            <a:ext cx="1638218" cy="0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Gerade Verbindung 261">
            <a:extLst>
              <a:ext uri="{FF2B5EF4-FFF2-40B4-BE49-F238E27FC236}">
                <a16:creationId xmlns:a16="http://schemas.microsoft.com/office/drawing/2014/main" id="{F0A04FF6-F001-D549-8524-1E6CED813BE1}"/>
              </a:ext>
            </a:extLst>
          </p:cNvPr>
          <p:cNvCxnSpPr>
            <a:cxnSpLocks/>
          </p:cNvCxnSpPr>
          <p:nvPr/>
        </p:nvCxnSpPr>
        <p:spPr>
          <a:xfrm>
            <a:off x="10136697" y="5559701"/>
            <a:ext cx="1638218" cy="0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Gerade Verbindung 262">
            <a:extLst>
              <a:ext uri="{FF2B5EF4-FFF2-40B4-BE49-F238E27FC236}">
                <a16:creationId xmlns:a16="http://schemas.microsoft.com/office/drawing/2014/main" id="{3F5AA6B1-26E9-FA4D-B833-C5ABC048FB29}"/>
              </a:ext>
            </a:extLst>
          </p:cNvPr>
          <p:cNvCxnSpPr>
            <a:cxnSpLocks/>
          </p:cNvCxnSpPr>
          <p:nvPr/>
        </p:nvCxnSpPr>
        <p:spPr>
          <a:xfrm>
            <a:off x="10151137" y="5784068"/>
            <a:ext cx="1638218" cy="0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Gerade Verbindung mit Pfeil 53">
            <a:extLst>
              <a:ext uri="{FF2B5EF4-FFF2-40B4-BE49-F238E27FC236}">
                <a16:creationId xmlns:a16="http://schemas.microsoft.com/office/drawing/2014/main" id="{F49B3CDF-8D69-0240-B0AD-907947C40E9F}"/>
              </a:ext>
            </a:extLst>
          </p:cNvPr>
          <p:cNvCxnSpPr>
            <a:stCxn id="139" idx="2"/>
          </p:cNvCxnSpPr>
          <p:nvPr/>
        </p:nvCxnSpPr>
        <p:spPr>
          <a:xfrm flipH="1">
            <a:off x="8459682" y="3750513"/>
            <a:ext cx="7548" cy="536840"/>
          </a:xfrm>
          <a:prstGeom prst="straightConnector1">
            <a:avLst/>
          </a:prstGeom>
          <a:ln w="3175">
            <a:prstDash val="dash"/>
            <a:tailEnd type="triangle" w="sm" len="sm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987716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C042D4E4-2874-1340-8DB6-01A3B1C4A9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45515"/>
          </a:xfrm>
          <a:prstGeom prst="rect">
            <a:avLst/>
          </a:prstGeom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BC108CA5-4C9E-344E-8774-8E856CB8FA4E}"/>
              </a:ext>
            </a:extLst>
          </p:cNvPr>
          <p:cNvSpPr/>
          <p:nvPr/>
        </p:nvSpPr>
        <p:spPr>
          <a:xfrm>
            <a:off x="-12192" y="3453385"/>
            <a:ext cx="12192000" cy="2703576"/>
          </a:xfrm>
          <a:prstGeom prst="rect">
            <a:avLst/>
          </a:prstGeom>
          <a:solidFill>
            <a:srgbClr val="0070C0">
              <a:alpha val="40000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40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TextBox 8">
            <a:extLst>
              <a:ext uri="{FF2B5EF4-FFF2-40B4-BE49-F238E27FC236}">
                <a16:creationId xmlns:a16="http://schemas.microsoft.com/office/drawing/2014/main" id="{D4F7AE38-2EF3-EC49-8EA3-35048CEF84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0" y="5734336"/>
            <a:ext cx="230346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de-DE" sz="1400" b="1" dirty="0">
                <a:solidFill>
                  <a:schemeClr val="bg1"/>
                </a:solidFill>
              </a:rPr>
              <a:t>AWS </a:t>
            </a:r>
            <a:r>
              <a:rPr lang="en-US" altLang="de-DE" sz="1400" b="1" dirty="0" err="1">
                <a:solidFill>
                  <a:schemeClr val="bg1"/>
                </a:solidFill>
              </a:rPr>
              <a:t>CodePipeline</a:t>
            </a:r>
            <a:endParaRPr lang="en-US" altLang="de-DE" sz="1400" b="1" dirty="0">
              <a:solidFill>
                <a:schemeClr val="bg1"/>
              </a:solidFill>
            </a:endParaRPr>
          </a:p>
        </p:txBody>
      </p:sp>
      <p:pic>
        <p:nvPicPr>
          <p:cNvPr id="6" name="Graphic 24">
            <a:extLst>
              <a:ext uri="{FF2B5EF4-FFF2-40B4-BE49-F238E27FC236}">
                <a16:creationId xmlns:a16="http://schemas.microsoft.com/office/drawing/2014/main" id="{1CA11589-7A97-344E-8B14-3688612CAB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2925" y="4985036"/>
            <a:ext cx="711200" cy="711200"/>
          </a:xfrm>
          <a:prstGeom prst="rect">
            <a:avLst/>
          </a:prstGeom>
        </p:spPr>
      </p:pic>
      <p:sp>
        <p:nvSpPr>
          <p:cNvPr id="7" name="TextBox 9">
            <a:extLst>
              <a:ext uri="{FF2B5EF4-FFF2-40B4-BE49-F238E27FC236}">
                <a16:creationId xmlns:a16="http://schemas.microsoft.com/office/drawing/2014/main" id="{47990BF0-3E96-5147-B39F-8AD685C905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55226" y="5684169"/>
            <a:ext cx="23018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de-DE" sz="1400" b="1" dirty="0">
                <a:solidFill>
                  <a:schemeClr val="bg1"/>
                </a:solidFill>
              </a:rPr>
              <a:t>AWS </a:t>
            </a:r>
            <a:r>
              <a:rPr lang="en-US" altLang="de-DE" sz="1400" b="1" dirty="0" err="1">
                <a:solidFill>
                  <a:schemeClr val="bg1"/>
                </a:solidFill>
              </a:rPr>
              <a:t>CodeBuild</a:t>
            </a:r>
            <a:endParaRPr lang="en-US" altLang="de-DE" sz="1400" b="1" dirty="0">
              <a:solidFill>
                <a:schemeClr val="bg1"/>
              </a:solidFill>
            </a:endParaRPr>
          </a:p>
        </p:txBody>
      </p:sp>
      <p:pic>
        <p:nvPicPr>
          <p:cNvPr id="8" name="Graphic 58">
            <a:extLst>
              <a:ext uri="{FF2B5EF4-FFF2-40B4-BE49-F238E27FC236}">
                <a16:creationId xmlns:a16="http://schemas.microsoft.com/office/drawing/2014/main" id="{0BBB6FEE-EF66-EC4C-A9C8-F0A13FE920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0563" y="4928519"/>
            <a:ext cx="711200" cy="711200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9D7F245D-33A7-F749-840B-0E34F0889376}"/>
              </a:ext>
            </a:extLst>
          </p:cNvPr>
          <p:cNvSpPr txBox="1"/>
          <p:nvPr/>
        </p:nvSpPr>
        <p:spPr>
          <a:xfrm>
            <a:off x="-12192" y="3450336"/>
            <a:ext cx="12192000" cy="830997"/>
          </a:xfrm>
          <a:prstGeom prst="rect">
            <a:avLst/>
          </a:prstGeom>
          <a:solidFill>
            <a:srgbClr val="002060">
              <a:alpha val="70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4800" b="1" dirty="0">
                <a:solidFill>
                  <a:schemeClr val="bg1"/>
                </a:solidFill>
              </a:rPr>
              <a:t>AWS CI / CD </a:t>
            </a:r>
            <a:r>
              <a:rPr lang="de-DE" sz="4800" b="1" dirty="0" err="1">
                <a:solidFill>
                  <a:schemeClr val="bg1"/>
                </a:solidFill>
              </a:rPr>
              <a:t>for</a:t>
            </a:r>
            <a:r>
              <a:rPr lang="de-DE" sz="4800" b="1" dirty="0">
                <a:solidFill>
                  <a:schemeClr val="bg1"/>
                </a:solidFill>
              </a:rPr>
              <a:t> ECS</a:t>
            </a:r>
          </a:p>
        </p:txBody>
      </p:sp>
    </p:spTree>
    <p:extLst>
      <p:ext uri="{BB962C8B-B14F-4D97-AF65-F5344CB8AC3E}">
        <p14:creationId xmlns:p14="http://schemas.microsoft.com/office/powerpoint/2010/main" val="4787757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4">
            <a:extLst>
              <a:ext uri="{FF2B5EF4-FFF2-40B4-BE49-F238E27FC236}">
                <a16:creationId xmlns:a16="http://schemas.microsoft.com/office/drawing/2014/main" id="{1090618F-B2A2-3148-9F4D-58E6136C812E}"/>
              </a:ext>
            </a:extLst>
          </p:cNvPr>
          <p:cNvSpPr/>
          <p:nvPr/>
        </p:nvSpPr>
        <p:spPr>
          <a:xfrm>
            <a:off x="1985517" y="240486"/>
            <a:ext cx="8818146" cy="262749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000" dirty="0">
                <a:solidFill>
                  <a:sysClr val="windowText" lastClr="000000"/>
                </a:solidFill>
              </a:rPr>
              <a:t>AWS Cloud</a:t>
            </a:r>
          </a:p>
        </p:txBody>
      </p:sp>
      <p:pic>
        <p:nvPicPr>
          <p:cNvPr id="3" name="Graphic 11">
            <a:extLst>
              <a:ext uri="{FF2B5EF4-FFF2-40B4-BE49-F238E27FC236}">
                <a16:creationId xmlns:a16="http://schemas.microsoft.com/office/drawing/2014/main" id="{B155F55C-E0B3-9B48-ADE0-FA99E40B8D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89530" y="238623"/>
            <a:ext cx="318122" cy="330200"/>
          </a:xfrm>
          <a:prstGeom prst="rect">
            <a:avLst/>
          </a:prstGeom>
        </p:spPr>
      </p:pic>
      <p:pic>
        <p:nvPicPr>
          <p:cNvPr id="4" name="Graphic 7">
            <a:extLst>
              <a:ext uri="{FF2B5EF4-FFF2-40B4-BE49-F238E27FC236}">
                <a16:creationId xmlns:a16="http://schemas.microsoft.com/office/drawing/2014/main" id="{D102FBD6-897D-964C-9028-3E8B9884FE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0492" y="277386"/>
            <a:ext cx="391843" cy="391843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6F199FC2-2D46-D44B-A26F-A5F8DF5C452D}"/>
              </a:ext>
            </a:extLst>
          </p:cNvPr>
          <p:cNvSpPr txBox="1"/>
          <p:nvPr/>
        </p:nvSpPr>
        <p:spPr>
          <a:xfrm>
            <a:off x="9020185" y="464040"/>
            <a:ext cx="174074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b="1" dirty="0" err="1">
                <a:solidFill>
                  <a:srgbClr val="FF2F92"/>
                </a:solidFill>
              </a:rPr>
              <a:t>DevOps</a:t>
            </a:r>
            <a:r>
              <a:rPr lang="de-DE" sz="900" b="1" dirty="0">
                <a:solidFill>
                  <a:srgbClr val="FF2F92"/>
                </a:solidFill>
              </a:rPr>
              <a:t> / </a:t>
            </a:r>
            <a:r>
              <a:rPr lang="de-DE" sz="900" b="1" dirty="0" err="1">
                <a:solidFill>
                  <a:srgbClr val="FF2F92"/>
                </a:solidFill>
              </a:rPr>
              <a:t>SharedService</a:t>
            </a:r>
            <a:r>
              <a:rPr lang="de-DE" sz="900" b="1" dirty="0">
                <a:solidFill>
                  <a:srgbClr val="FF2F92"/>
                </a:solidFill>
              </a:rPr>
              <a:t> Account</a:t>
            </a:r>
          </a:p>
        </p:txBody>
      </p:sp>
      <p:pic>
        <p:nvPicPr>
          <p:cNvPr id="8" name="Graphic 39">
            <a:extLst>
              <a:ext uri="{FF2B5EF4-FFF2-40B4-BE49-F238E27FC236}">
                <a16:creationId xmlns:a16="http://schemas.microsoft.com/office/drawing/2014/main" id="{F79D95B6-5A46-C340-BB35-5A2256C45B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82472" y="1120086"/>
            <a:ext cx="394231" cy="394231"/>
          </a:xfrm>
          <a:prstGeom prst="rect">
            <a:avLst/>
          </a:prstGeom>
        </p:spPr>
      </p:pic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7D960218-202F-0D47-9AA6-23243F66428B}"/>
              </a:ext>
            </a:extLst>
          </p:cNvPr>
          <p:cNvCxnSpPr>
            <a:cxnSpLocks/>
            <a:stCxn id="8" idx="3"/>
            <a:endCxn id="23" idx="1"/>
          </p:cNvCxnSpPr>
          <p:nvPr/>
        </p:nvCxnSpPr>
        <p:spPr>
          <a:xfrm>
            <a:off x="676703" y="1317202"/>
            <a:ext cx="36730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rafik 8">
            <a:extLst>
              <a:ext uri="{FF2B5EF4-FFF2-40B4-BE49-F238E27FC236}">
                <a16:creationId xmlns:a16="http://schemas.microsoft.com/office/drawing/2014/main" id="{370FEE5E-7A36-5B44-B2FC-F8B049C3BF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3978" y="968747"/>
            <a:ext cx="246221" cy="246221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2051A59C-91FA-3A45-869B-214B784D696C}"/>
              </a:ext>
            </a:extLst>
          </p:cNvPr>
          <p:cNvSpPr txBox="1"/>
          <p:nvPr/>
        </p:nvSpPr>
        <p:spPr>
          <a:xfrm>
            <a:off x="974573" y="1238216"/>
            <a:ext cx="592626" cy="21544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800" dirty="0" err="1"/>
              <a:t>Makefile</a:t>
            </a:r>
            <a:endParaRPr lang="de-DE" sz="800" dirty="0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CF725D77-251A-0349-A19B-6953CF7FBF4B}"/>
              </a:ext>
            </a:extLst>
          </p:cNvPr>
          <p:cNvSpPr/>
          <p:nvPr/>
        </p:nvSpPr>
        <p:spPr>
          <a:xfrm>
            <a:off x="2379748" y="814939"/>
            <a:ext cx="2986411" cy="1487719"/>
          </a:xfrm>
          <a:prstGeom prst="rect">
            <a:avLst/>
          </a:prstGeom>
          <a:noFill/>
          <a:ln w="9525">
            <a:solidFill>
              <a:srgbClr val="FF2F9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4" name="Graphic 47">
            <a:extLst>
              <a:ext uri="{FF2B5EF4-FFF2-40B4-BE49-F238E27FC236}">
                <a16:creationId xmlns:a16="http://schemas.microsoft.com/office/drawing/2014/main" id="{6A9F5040-28BB-4449-A49C-1D6BF6FBC7C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73772" y="807427"/>
            <a:ext cx="274018" cy="274018"/>
          </a:xfrm>
          <a:prstGeom prst="rect">
            <a:avLst/>
          </a:prstGeom>
        </p:spPr>
      </p:pic>
      <p:sp>
        <p:nvSpPr>
          <p:cNvPr id="22" name="Rechteck 21">
            <a:extLst>
              <a:ext uri="{FF2B5EF4-FFF2-40B4-BE49-F238E27FC236}">
                <a16:creationId xmlns:a16="http://schemas.microsoft.com/office/drawing/2014/main" id="{D22BAEC8-D30E-E647-A90E-60DBF261047A}"/>
              </a:ext>
            </a:extLst>
          </p:cNvPr>
          <p:cNvSpPr/>
          <p:nvPr/>
        </p:nvSpPr>
        <p:spPr>
          <a:xfrm>
            <a:off x="6500525" y="802988"/>
            <a:ext cx="3106454" cy="1490778"/>
          </a:xfrm>
          <a:prstGeom prst="rect">
            <a:avLst/>
          </a:prstGeom>
          <a:noFill/>
          <a:ln w="9525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9" name="Graphic 24">
            <a:extLst>
              <a:ext uri="{FF2B5EF4-FFF2-40B4-BE49-F238E27FC236}">
                <a16:creationId xmlns:a16="http://schemas.microsoft.com/office/drawing/2014/main" id="{376FC42B-5EBC-5E42-81C8-BBDE06B31FB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95711" y="794085"/>
            <a:ext cx="274018" cy="274018"/>
          </a:xfrm>
          <a:prstGeom prst="rect">
            <a:avLst/>
          </a:prstGeom>
        </p:spPr>
      </p:pic>
      <p:pic>
        <p:nvPicPr>
          <p:cNvPr id="23" name="Graphic 47">
            <a:extLst>
              <a:ext uri="{FF2B5EF4-FFF2-40B4-BE49-F238E27FC236}">
                <a16:creationId xmlns:a16="http://schemas.microsoft.com/office/drawing/2014/main" id="{89477DB2-3306-FC42-8101-A7095488825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49739" y="1186339"/>
            <a:ext cx="261725" cy="261725"/>
          </a:xfrm>
          <a:prstGeom prst="rect">
            <a:avLst/>
          </a:prstGeom>
        </p:spPr>
      </p:pic>
      <p:sp>
        <p:nvSpPr>
          <p:cNvPr id="24" name="Textfeld 23">
            <a:extLst>
              <a:ext uri="{FF2B5EF4-FFF2-40B4-BE49-F238E27FC236}">
                <a16:creationId xmlns:a16="http://schemas.microsoft.com/office/drawing/2014/main" id="{47549DA0-32F0-C748-A6D9-B753AA2173EF}"/>
              </a:ext>
            </a:extLst>
          </p:cNvPr>
          <p:cNvSpPr txBox="1"/>
          <p:nvPr/>
        </p:nvSpPr>
        <p:spPr>
          <a:xfrm>
            <a:off x="3898796" y="1409713"/>
            <a:ext cx="11979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700" dirty="0">
                <a:solidFill>
                  <a:srgbClr val="942092"/>
                </a:solidFill>
              </a:rPr>
              <a:t>Stack</a:t>
            </a:r>
            <a:r>
              <a:rPr lang="de-DE" sz="700" b="1" dirty="0"/>
              <a:t>:</a:t>
            </a:r>
            <a:br>
              <a:rPr lang="de-DE" sz="700" b="1" dirty="0"/>
            </a:br>
            <a:r>
              <a:rPr lang="de-DE" sz="700" b="1" dirty="0"/>
              <a:t> </a:t>
            </a:r>
            <a:r>
              <a:rPr lang="de-DE" sz="700" b="1" dirty="0" err="1"/>
              <a:t>base-cfPipeline-devops</a:t>
            </a:r>
            <a:endParaRPr lang="de-DE" sz="700" b="1" dirty="0"/>
          </a:p>
        </p:txBody>
      </p:sp>
      <p:pic>
        <p:nvPicPr>
          <p:cNvPr id="25" name="Graphic 24">
            <a:extLst>
              <a:ext uri="{FF2B5EF4-FFF2-40B4-BE49-F238E27FC236}">
                <a16:creationId xmlns:a16="http://schemas.microsoft.com/office/drawing/2014/main" id="{E5BED33C-E049-D14A-A8B8-C801183819C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31714" y="1167925"/>
            <a:ext cx="274018" cy="274018"/>
          </a:xfrm>
          <a:prstGeom prst="rect">
            <a:avLst/>
          </a:prstGeom>
        </p:spPr>
      </p:pic>
      <p:sp>
        <p:nvSpPr>
          <p:cNvPr id="26" name="Textfeld 25">
            <a:extLst>
              <a:ext uri="{FF2B5EF4-FFF2-40B4-BE49-F238E27FC236}">
                <a16:creationId xmlns:a16="http://schemas.microsoft.com/office/drawing/2014/main" id="{E285C85B-F856-4145-9922-13E3AFB10746}"/>
              </a:ext>
            </a:extLst>
          </p:cNvPr>
          <p:cNvSpPr txBox="1"/>
          <p:nvPr/>
        </p:nvSpPr>
        <p:spPr>
          <a:xfrm>
            <a:off x="6769729" y="1448175"/>
            <a:ext cx="11979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00" b="1" dirty="0" err="1">
                <a:solidFill>
                  <a:srgbClr val="0070C0"/>
                </a:solidFill>
              </a:rPr>
              <a:t>CodePipeline</a:t>
            </a:r>
            <a:r>
              <a:rPr lang="de-DE" sz="700" b="1" dirty="0"/>
              <a:t>: </a:t>
            </a:r>
            <a:br>
              <a:rPr lang="de-DE" sz="700" b="1" dirty="0"/>
            </a:br>
            <a:r>
              <a:rPr lang="de-DE" sz="700" b="1" dirty="0" err="1"/>
              <a:t>base-cfPipeline-devops</a:t>
            </a:r>
            <a:endParaRPr lang="de-DE" sz="700" b="1" dirty="0"/>
          </a:p>
        </p:txBody>
      </p:sp>
      <p:sp>
        <p:nvSpPr>
          <p:cNvPr id="27" name="Rectangle 34">
            <a:extLst>
              <a:ext uri="{FF2B5EF4-FFF2-40B4-BE49-F238E27FC236}">
                <a16:creationId xmlns:a16="http://schemas.microsoft.com/office/drawing/2014/main" id="{BCB14457-E0AC-BC45-BD70-B3D00BB0BA9E}"/>
              </a:ext>
            </a:extLst>
          </p:cNvPr>
          <p:cNvSpPr/>
          <p:nvPr/>
        </p:nvSpPr>
        <p:spPr>
          <a:xfrm>
            <a:off x="282332" y="3855255"/>
            <a:ext cx="5250544" cy="276224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000" dirty="0">
                <a:solidFill>
                  <a:sysClr val="windowText" lastClr="000000"/>
                </a:solidFill>
              </a:rPr>
              <a:t>AWS Cloud</a:t>
            </a:r>
          </a:p>
        </p:txBody>
      </p:sp>
      <p:pic>
        <p:nvPicPr>
          <p:cNvPr id="28" name="Graphic 11">
            <a:extLst>
              <a:ext uri="{FF2B5EF4-FFF2-40B4-BE49-F238E27FC236}">
                <a16:creationId xmlns:a16="http://schemas.microsoft.com/office/drawing/2014/main" id="{B6447C47-4B2D-5648-8085-4DBD8DF851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6345" y="3853393"/>
            <a:ext cx="318122" cy="330200"/>
          </a:xfrm>
          <a:prstGeom prst="rect">
            <a:avLst/>
          </a:prstGeom>
        </p:spPr>
      </p:pic>
      <p:pic>
        <p:nvPicPr>
          <p:cNvPr id="29" name="Graphic 7">
            <a:extLst>
              <a:ext uri="{FF2B5EF4-FFF2-40B4-BE49-F238E27FC236}">
                <a16:creationId xmlns:a16="http://schemas.microsoft.com/office/drawing/2014/main" id="{66A88462-D890-3648-A52B-EBF3487914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6556" y="3897724"/>
            <a:ext cx="391843" cy="391843"/>
          </a:xfrm>
          <a:prstGeom prst="rect">
            <a:avLst/>
          </a:prstGeom>
        </p:spPr>
      </p:pic>
      <p:sp>
        <p:nvSpPr>
          <p:cNvPr id="30" name="Textfeld 29">
            <a:extLst>
              <a:ext uri="{FF2B5EF4-FFF2-40B4-BE49-F238E27FC236}">
                <a16:creationId xmlns:a16="http://schemas.microsoft.com/office/drawing/2014/main" id="{EAF657B3-234E-A948-B5B6-B6CCE88F9E84}"/>
              </a:ext>
            </a:extLst>
          </p:cNvPr>
          <p:cNvSpPr txBox="1"/>
          <p:nvPr/>
        </p:nvSpPr>
        <p:spPr>
          <a:xfrm>
            <a:off x="4777604" y="4104291"/>
            <a:ext cx="85272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b="1" dirty="0" err="1">
                <a:solidFill>
                  <a:srgbClr val="FF2F92"/>
                </a:solidFill>
              </a:rPr>
              <a:t>Dev</a:t>
            </a:r>
            <a:r>
              <a:rPr lang="de-DE" sz="900" b="1" dirty="0">
                <a:solidFill>
                  <a:srgbClr val="FF2F92"/>
                </a:solidFill>
              </a:rPr>
              <a:t> Account</a:t>
            </a:r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F4C89458-D5FE-B746-A4F5-5B11F02C5E7C}"/>
              </a:ext>
            </a:extLst>
          </p:cNvPr>
          <p:cNvSpPr/>
          <p:nvPr/>
        </p:nvSpPr>
        <p:spPr>
          <a:xfrm>
            <a:off x="1140790" y="4484424"/>
            <a:ext cx="3013999" cy="1197630"/>
          </a:xfrm>
          <a:prstGeom prst="rect">
            <a:avLst/>
          </a:prstGeom>
          <a:noFill/>
          <a:ln w="9525">
            <a:solidFill>
              <a:srgbClr val="FF2F9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0" name="Graphic 47">
            <a:extLst>
              <a:ext uri="{FF2B5EF4-FFF2-40B4-BE49-F238E27FC236}">
                <a16:creationId xmlns:a16="http://schemas.microsoft.com/office/drawing/2014/main" id="{E1C5260A-868E-AD40-A0C3-1B90055C12E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34814" y="4472472"/>
            <a:ext cx="274018" cy="274018"/>
          </a:xfrm>
          <a:prstGeom prst="rect">
            <a:avLst/>
          </a:prstGeom>
        </p:spPr>
      </p:pic>
      <p:pic>
        <p:nvPicPr>
          <p:cNvPr id="41" name="Graphic 47">
            <a:extLst>
              <a:ext uri="{FF2B5EF4-FFF2-40B4-BE49-F238E27FC236}">
                <a16:creationId xmlns:a16="http://schemas.microsoft.com/office/drawing/2014/main" id="{B5ECF820-4E7C-A449-9E5D-E6D10CDAC7A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75742" y="4788913"/>
            <a:ext cx="261725" cy="261725"/>
          </a:xfrm>
          <a:prstGeom prst="rect">
            <a:avLst/>
          </a:prstGeom>
        </p:spPr>
      </p:pic>
      <p:sp>
        <p:nvSpPr>
          <p:cNvPr id="42" name="Textfeld 41">
            <a:extLst>
              <a:ext uri="{FF2B5EF4-FFF2-40B4-BE49-F238E27FC236}">
                <a16:creationId xmlns:a16="http://schemas.microsoft.com/office/drawing/2014/main" id="{DB90D2BC-30A4-314E-AADF-6C0105292C57}"/>
              </a:ext>
            </a:extLst>
          </p:cNvPr>
          <p:cNvSpPr txBox="1"/>
          <p:nvPr/>
        </p:nvSpPr>
        <p:spPr>
          <a:xfrm>
            <a:off x="1224799" y="5012287"/>
            <a:ext cx="11979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700" dirty="0">
                <a:solidFill>
                  <a:srgbClr val="942092"/>
                </a:solidFill>
              </a:rPr>
              <a:t>Stack</a:t>
            </a:r>
            <a:r>
              <a:rPr lang="de-DE" sz="700" b="1" dirty="0"/>
              <a:t>:</a:t>
            </a:r>
            <a:br>
              <a:rPr lang="de-DE" sz="700" b="1" dirty="0"/>
            </a:br>
            <a:r>
              <a:rPr lang="de-DE" sz="700" b="1" dirty="0"/>
              <a:t> </a:t>
            </a:r>
            <a:r>
              <a:rPr lang="de-DE" sz="700" b="1" dirty="0" err="1"/>
              <a:t>base-vpc-dev</a:t>
            </a:r>
            <a:endParaRPr lang="de-DE" sz="700" b="1" dirty="0"/>
          </a:p>
        </p:txBody>
      </p:sp>
      <p:pic>
        <p:nvPicPr>
          <p:cNvPr id="43" name="Graphic 47">
            <a:extLst>
              <a:ext uri="{FF2B5EF4-FFF2-40B4-BE49-F238E27FC236}">
                <a16:creationId xmlns:a16="http://schemas.microsoft.com/office/drawing/2014/main" id="{C1967447-D9E6-CB4C-A996-F39CF2EAC34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43911" y="4788913"/>
            <a:ext cx="261725" cy="261725"/>
          </a:xfrm>
          <a:prstGeom prst="rect">
            <a:avLst/>
          </a:prstGeom>
        </p:spPr>
      </p:pic>
      <p:sp>
        <p:nvSpPr>
          <p:cNvPr id="44" name="Textfeld 43">
            <a:extLst>
              <a:ext uri="{FF2B5EF4-FFF2-40B4-BE49-F238E27FC236}">
                <a16:creationId xmlns:a16="http://schemas.microsoft.com/office/drawing/2014/main" id="{809B9F95-F198-0A4D-8CB2-B1B3CDF0A001}"/>
              </a:ext>
            </a:extLst>
          </p:cNvPr>
          <p:cNvSpPr txBox="1"/>
          <p:nvPr/>
        </p:nvSpPr>
        <p:spPr>
          <a:xfrm>
            <a:off x="2092968" y="5012287"/>
            <a:ext cx="11979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700" dirty="0">
                <a:solidFill>
                  <a:srgbClr val="942092"/>
                </a:solidFill>
              </a:rPr>
              <a:t>Stack</a:t>
            </a:r>
            <a:r>
              <a:rPr lang="de-DE" sz="700" b="1" dirty="0"/>
              <a:t>:</a:t>
            </a:r>
            <a:br>
              <a:rPr lang="de-DE" sz="700" b="1" dirty="0"/>
            </a:br>
            <a:r>
              <a:rPr lang="de-DE" sz="700" b="1" dirty="0"/>
              <a:t> </a:t>
            </a:r>
            <a:r>
              <a:rPr lang="de-DE" sz="700" b="1" dirty="0" err="1"/>
              <a:t>base-ecsCluster-dev</a:t>
            </a:r>
            <a:endParaRPr lang="de-DE" sz="700" b="1" dirty="0"/>
          </a:p>
        </p:txBody>
      </p:sp>
      <p:pic>
        <p:nvPicPr>
          <p:cNvPr id="45" name="Graphic 47">
            <a:extLst>
              <a:ext uri="{FF2B5EF4-FFF2-40B4-BE49-F238E27FC236}">
                <a16:creationId xmlns:a16="http://schemas.microsoft.com/office/drawing/2014/main" id="{C5F8BB75-607A-E04D-9F59-44C75FCFBC5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80173" y="4788913"/>
            <a:ext cx="261725" cy="261725"/>
          </a:xfrm>
          <a:prstGeom prst="rect">
            <a:avLst/>
          </a:prstGeom>
        </p:spPr>
      </p:pic>
      <p:sp>
        <p:nvSpPr>
          <p:cNvPr id="46" name="Textfeld 45">
            <a:extLst>
              <a:ext uri="{FF2B5EF4-FFF2-40B4-BE49-F238E27FC236}">
                <a16:creationId xmlns:a16="http://schemas.microsoft.com/office/drawing/2014/main" id="{6D68A45C-AE4E-0445-AE82-FBC685E04D41}"/>
              </a:ext>
            </a:extLst>
          </p:cNvPr>
          <p:cNvSpPr txBox="1"/>
          <p:nvPr/>
        </p:nvSpPr>
        <p:spPr>
          <a:xfrm>
            <a:off x="3029230" y="5012287"/>
            <a:ext cx="11979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700" dirty="0">
                <a:solidFill>
                  <a:srgbClr val="942092"/>
                </a:solidFill>
              </a:rPr>
              <a:t>Stack</a:t>
            </a:r>
            <a:r>
              <a:rPr lang="de-DE" sz="700" b="1" dirty="0"/>
              <a:t>:</a:t>
            </a:r>
            <a:br>
              <a:rPr lang="de-DE" sz="700" b="1" dirty="0"/>
            </a:br>
            <a:r>
              <a:rPr lang="de-DE" sz="700" b="1" dirty="0"/>
              <a:t> </a:t>
            </a:r>
            <a:r>
              <a:rPr lang="de-DE" sz="700" b="1" dirty="0" err="1"/>
              <a:t>base</a:t>
            </a:r>
            <a:r>
              <a:rPr lang="de-DE" sz="700" b="1" dirty="0"/>
              <a:t>-elb-</a:t>
            </a:r>
            <a:r>
              <a:rPr lang="de-DE" sz="700" b="1" dirty="0" err="1"/>
              <a:t>dev</a:t>
            </a:r>
            <a:endParaRPr lang="de-DE" sz="700" b="1" dirty="0"/>
          </a:p>
        </p:txBody>
      </p:sp>
      <p:pic>
        <p:nvPicPr>
          <p:cNvPr id="47" name="Graphic 7">
            <a:extLst>
              <a:ext uri="{FF2B5EF4-FFF2-40B4-BE49-F238E27FC236}">
                <a16:creationId xmlns:a16="http://schemas.microsoft.com/office/drawing/2014/main" id="{3934B2EE-0DE4-894F-9131-FCB9335B4E9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50386" y="5899449"/>
            <a:ext cx="290907" cy="290907"/>
          </a:xfrm>
          <a:prstGeom prst="rect">
            <a:avLst/>
          </a:prstGeom>
        </p:spPr>
      </p:pic>
      <p:pic>
        <p:nvPicPr>
          <p:cNvPr id="48" name="Graphic 52">
            <a:extLst>
              <a:ext uri="{FF2B5EF4-FFF2-40B4-BE49-F238E27FC236}">
                <a16:creationId xmlns:a16="http://schemas.microsoft.com/office/drawing/2014/main" id="{2DDAEDDD-08F3-9540-9227-F5D5B1C3F82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77980" y="5905428"/>
            <a:ext cx="290907" cy="290907"/>
          </a:xfrm>
          <a:prstGeom prst="rect">
            <a:avLst/>
          </a:prstGeom>
        </p:spPr>
      </p:pic>
      <p:pic>
        <p:nvPicPr>
          <p:cNvPr id="49" name="Graphic 30">
            <a:extLst>
              <a:ext uri="{FF2B5EF4-FFF2-40B4-BE49-F238E27FC236}">
                <a16:creationId xmlns:a16="http://schemas.microsoft.com/office/drawing/2014/main" id="{E1FF28DE-EA54-5F43-AEBC-AF95D0AE3B0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493632" y="5905429"/>
            <a:ext cx="290906" cy="290906"/>
          </a:xfrm>
          <a:prstGeom prst="rect">
            <a:avLst/>
          </a:prstGeom>
        </p:spPr>
      </p:pic>
      <p:cxnSp>
        <p:nvCxnSpPr>
          <p:cNvPr id="51" name="Gerade Verbindung mit Pfeil 50">
            <a:extLst>
              <a:ext uri="{FF2B5EF4-FFF2-40B4-BE49-F238E27FC236}">
                <a16:creationId xmlns:a16="http://schemas.microsoft.com/office/drawing/2014/main" id="{2FC9A30A-9765-7547-AB3E-C472646666AC}"/>
              </a:ext>
            </a:extLst>
          </p:cNvPr>
          <p:cNvCxnSpPr>
            <a:stCxn id="42" idx="2"/>
            <a:endCxn id="48" idx="0"/>
          </p:cNvCxnSpPr>
          <p:nvPr/>
        </p:nvCxnSpPr>
        <p:spPr>
          <a:xfrm flipH="1">
            <a:off x="1823434" y="5320064"/>
            <a:ext cx="359" cy="5853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Gerade Verbindung mit Pfeil 51">
            <a:extLst>
              <a:ext uri="{FF2B5EF4-FFF2-40B4-BE49-F238E27FC236}">
                <a16:creationId xmlns:a16="http://schemas.microsoft.com/office/drawing/2014/main" id="{136692F6-EA6B-DE47-B519-662A6CB1B202}"/>
              </a:ext>
            </a:extLst>
          </p:cNvPr>
          <p:cNvCxnSpPr>
            <a:cxnSpLocks/>
            <a:stCxn id="44" idx="2"/>
            <a:endCxn id="47" idx="0"/>
          </p:cNvCxnSpPr>
          <p:nvPr/>
        </p:nvCxnSpPr>
        <p:spPr>
          <a:xfrm>
            <a:off x="2691962" y="5320064"/>
            <a:ext cx="3878" cy="5793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Gerade Verbindung mit Pfeil 55">
            <a:extLst>
              <a:ext uri="{FF2B5EF4-FFF2-40B4-BE49-F238E27FC236}">
                <a16:creationId xmlns:a16="http://schemas.microsoft.com/office/drawing/2014/main" id="{8F99D6D9-C52C-6E4B-A23A-B6528C12F7AD}"/>
              </a:ext>
            </a:extLst>
          </p:cNvPr>
          <p:cNvCxnSpPr>
            <a:cxnSpLocks/>
            <a:stCxn id="46" idx="2"/>
            <a:endCxn id="49" idx="0"/>
          </p:cNvCxnSpPr>
          <p:nvPr/>
        </p:nvCxnSpPr>
        <p:spPr>
          <a:xfrm>
            <a:off x="3628224" y="5320064"/>
            <a:ext cx="10861" cy="5853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Gewinkelte Verbindung 60">
            <a:extLst>
              <a:ext uri="{FF2B5EF4-FFF2-40B4-BE49-F238E27FC236}">
                <a16:creationId xmlns:a16="http://schemas.microsoft.com/office/drawing/2014/main" id="{AFBDA1AA-63BB-0345-9C1C-F2871929DC31}"/>
              </a:ext>
            </a:extLst>
          </p:cNvPr>
          <p:cNvCxnSpPr>
            <a:stCxn id="26" idx="2"/>
            <a:endCxn id="39" idx="0"/>
          </p:cNvCxnSpPr>
          <p:nvPr/>
        </p:nvCxnSpPr>
        <p:spPr>
          <a:xfrm rot="5400000">
            <a:off x="3659410" y="775110"/>
            <a:ext cx="2697695" cy="472093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 34">
            <a:extLst>
              <a:ext uri="{FF2B5EF4-FFF2-40B4-BE49-F238E27FC236}">
                <a16:creationId xmlns:a16="http://schemas.microsoft.com/office/drawing/2014/main" id="{A827202A-41A1-4F4C-A483-28C7F3925189}"/>
              </a:ext>
            </a:extLst>
          </p:cNvPr>
          <p:cNvSpPr/>
          <p:nvPr/>
        </p:nvSpPr>
        <p:spPr>
          <a:xfrm>
            <a:off x="6711773" y="3855255"/>
            <a:ext cx="5250544" cy="276224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000" dirty="0">
                <a:solidFill>
                  <a:sysClr val="windowText" lastClr="000000"/>
                </a:solidFill>
              </a:rPr>
              <a:t>AWS Cloud</a:t>
            </a:r>
          </a:p>
        </p:txBody>
      </p:sp>
      <p:pic>
        <p:nvPicPr>
          <p:cNvPr id="64" name="Graphic 11">
            <a:extLst>
              <a:ext uri="{FF2B5EF4-FFF2-40B4-BE49-F238E27FC236}">
                <a16:creationId xmlns:a16="http://schemas.microsoft.com/office/drawing/2014/main" id="{BB6E6088-1ECD-1E47-A410-28F1A8D00C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15786" y="3853393"/>
            <a:ext cx="318122" cy="330200"/>
          </a:xfrm>
          <a:prstGeom prst="rect">
            <a:avLst/>
          </a:prstGeom>
        </p:spPr>
      </p:pic>
      <p:pic>
        <p:nvPicPr>
          <p:cNvPr id="65" name="Graphic 7">
            <a:extLst>
              <a:ext uri="{FF2B5EF4-FFF2-40B4-BE49-F238E27FC236}">
                <a16:creationId xmlns:a16="http://schemas.microsoft.com/office/drawing/2014/main" id="{42A3901A-8FFB-F74D-B30D-9AB4C78692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03662" y="3897724"/>
            <a:ext cx="391843" cy="391843"/>
          </a:xfrm>
          <a:prstGeom prst="rect">
            <a:avLst/>
          </a:prstGeom>
        </p:spPr>
      </p:pic>
      <p:sp>
        <p:nvSpPr>
          <p:cNvPr id="66" name="Rechteck 65">
            <a:extLst>
              <a:ext uri="{FF2B5EF4-FFF2-40B4-BE49-F238E27FC236}">
                <a16:creationId xmlns:a16="http://schemas.microsoft.com/office/drawing/2014/main" id="{4609B433-D3C6-0A4B-8D23-BAFC9C72C397}"/>
              </a:ext>
            </a:extLst>
          </p:cNvPr>
          <p:cNvSpPr/>
          <p:nvPr/>
        </p:nvSpPr>
        <p:spPr>
          <a:xfrm>
            <a:off x="7503315" y="4482581"/>
            <a:ext cx="3013999" cy="1197630"/>
          </a:xfrm>
          <a:prstGeom prst="rect">
            <a:avLst/>
          </a:prstGeom>
          <a:noFill/>
          <a:ln w="9525">
            <a:solidFill>
              <a:srgbClr val="FF2F9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67" name="Graphic 47">
            <a:extLst>
              <a:ext uri="{FF2B5EF4-FFF2-40B4-BE49-F238E27FC236}">
                <a16:creationId xmlns:a16="http://schemas.microsoft.com/office/drawing/2014/main" id="{B178F42D-9112-9C4A-9394-772F96E3B60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97339" y="4470629"/>
            <a:ext cx="274018" cy="274018"/>
          </a:xfrm>
          <a:prstGeom prst="rect">
            <a:avLst/>
          </a:prstGeom>
        </p:spPr>
      </p:pic>
      <p:pic>
        <p:nvPicPr>
          <p:cNvPr id="68" name="Graphic 47">
            <a:extLst>
              <a:ext uri="{FF2B5EF4-FFF2-40B4-BE49-F238E27FC236}">
                <a16:creationId xmlns:a16="http://schemas.microsoft.com/office/drawing/2014/main" id="{533859B8-202C-2F44-89AA-1CF8326AE86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38267" y="4787070"/>
            <a:ext cx="261725" cy="261725"/>
          </a:xfrm>
          <a:prstGeom prst="rect">
            <a:avLst/>
          </a:prstGeom>
        </p:spPr>
      </p:pic>
      <p:sp>
        <p:nvSpPr>
          <p:cNvPr id="69" name="Textfeld 68">
            <a:extLst>
              <a:ext uri="{FF2B5EF4-FFF2-40B4-BE49-F238E27FC236}">
                <a16:creationId xmlns:a16="http://schemas.microsoft.com/office/drawing/2014/main" id="{EF7F5CD9-C66F-8B4A-8536-F5F745738824}"/>
              </a:ext>
            </a:extLst>
          </p:cNvPr>
          <p:cNvSpPr txBox="1"/>
          <p:nvPr/>
        </p:nvSpPr>
        <p:spPr>
          <a:xfrm>
            <a:off x="7587324" y="5010444"/>
            <a:ext cx="11979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700" dirty="0">
                <a:solidFill>
                  <a:srgbClr val="942092"/>
                </a:solidFill>
              </a:rPr>
              <a:t>Stack</a:t>
            </a:r>
            <a:r>
              <a:rPr lang="de-DE" sz="700" b="1" dirty="0"/>
              <a:t>:</a:t>
            </a:r>
            <a:br>
              <a:rPr lang="de-DE" sz="700" b="1" dirty="0"/>
            </a:br>
            <a:r>
              <a:rPr lang="de-DE" sz="700" b="1" dirty="0"/>
              <a:t> </a:t>
            </a:r>
            <a:r>
              <a:rPr lang="de-DE" sz="700" b="1" dirty="0" err="1"/>
              <a:t>base-vpc-prod</a:t>
            </a:r>
            <a:endParaRPr lang="de-DE" sz="700" b="1" dirty="0"/>
          </a:p>
        </p:txBody>
      </p:sp>
      <p:pic>
        <p:nvPicPr>
          <p:cNvPr id="70" name="Graphic 47">
            <a:extLst>
              <a:ext uri="{FF2B5EF4-FFF2-40B4-BE49-F238E27FC236}">
                <a16:creationId xmlns:a16="http://schemas.microsoft.com/office/drawing/2014/main" id="{2B9A4B50-E6F8-5F45-885B-4649AC39C2E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06436" y="4787070"/>
            <a:ext cx="261725" cy="261725"/>
          </a:xfrm>
          <a:prstGeom prst="rect">
            <a:avLst/>
          </a:prstGeom>
        </p:spPr>
      </p:pic>
      <p:sp>
        <p:nvSpPr>
          <p:cNvPr id="71" name="Textfeld 70">
            <a:extLst>
              <a:ext uri="{FF2B5EF4-FFF2-40B4-BE49-F238E27FC236}">
                <a16:creationId xmlns:a16="http://schemas.microsoft.com/office/drawing/2014/main" id="{EC4795A6-A7E2-A145-B803-208974CE9227}"/>
              </a:ext>
            </a:extLst>
          </p:cNvPr>
          <p:cNvSpPr txBox="1"/>
          <p:nvPr/>
        </p:nvSpPr>
        <p:spPr>
          <a:xfrm>
            <a:off x="8455493" y="5010444"/>
            <a:ext cx="11979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700" dirty="0">
                <a:solidFill>
                  <a:srgbClr val="942092"/>
                </a:solidFill>
              </a:rPr>
              <a:t>Stack</a:t>
            </a:r>
            <a:r>
              <a:rPr lang="de-DE" sz="700" b="1" dirty="0"/>
              <a:t>:</a:t>
            </a:r>
            <a:br>
              <a:rPr lang="de-DE" sz="700" b="1" dirty="0"/>
            </a:br>
            <a:r>
              <a:rPr lang="de-DE" sz="700" b="1" dirty="0"/>
              <a:t> </a:t>
            </a:r>
            <a:r>
              <a:rPr lang="de-DE" sz="700" b="1" dirty="0" err="1"/>
              <a:t>base-ecsCluster-prod</a:t>
            </a:r>
            <a:endParaRPr lang="de-DE" sz="700" b="1" dirty="0"/>
          </a:p>
        </p:txBody>
      </p:sp>
      <p:pic>
        <p:nvPicPr>
          <p:cNvPr id="72" name="Graphic 47">
            <a:extLst>
              <a:ext uri="{FF2B5EF4-FFF2-40B4-BE49-F238E27FC236}">
                <a16:creationId xmlns:a16="http://schemas.microsoft.com/office/drawing/2014/main" id="{37654C8C-DC32-9E4E-B499-405CCCB59CD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42698" y="4787070"/>
            <a:ext cx="261725" cy="261725"/>
          </a:xfrm>
          <a:prstGeom prst="rect">
            <a:avLst/>
          </a:prstGeom>
        </p:spPr>
      </p:pic>
      <p:sp>
        <p:nvSpPr>
          <p:cNvPr id="73" name="Textfeld 72">
            <a:extLst>
              <a:ext uri="{FF2B5EF4-FFF2-40B4-BE49-F238E27FC236}">
                <a16:creationId xmlns:a16="http://schemas.microsoft.com/office/drawing/2014/main" id="{AF9E0255-EBD0-AC4B-BD78-C61264B63F9F}"/>
              </a:ext>
            </a:extLst>
          </p:cNvPr>
          <p:cNvSpPr txBox="1"/>
          <p:nvPr/>
        </p:nvSpPr>
        <p:spPr>
          <a:xfrm>
            <a:off x="9391755" y="5010444"/>
            <a:ext cx="11979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700" dirty="0">
                <a:solidFill>
                  <a:srgbClr val="942092"/>
                </a:solidFill>
              </a:rPr>
              <a:t>Stack</a:t>
            </a:r>
            <a:r>
              <a:rPr lang="de-DE" sz="700" b="1" dirty="0"/>
              <a:t>:</a:t>
            </a:r>
            <a:br>
              <a:rPr lang="de-DE" sz="700" b="1" dirty="0"/>
            </a:br>
            <a:r>
              <a:rPr lang="de-DE" sz="700" b="1" dirty="0"/>
              <a:t> </a:t>
            </a:r>
            <a:r>
              <a:rPr lang="de-DE" sz="700" b="1" dirty="0" err="1"/>
              <a:t>base</a:t>
            </a:r>
            <a:r>
              <a:rPr lang="de-DE" sz="700" b="1" dirty="0"/>
              <a:t>-elb-</a:t>
            </a:r>
            <a:r>
              <a:rPr lang="de-DE" sz="700" b="1" dirty="0" err="1"/>
              <a:t>prod</a:t>
            </a:r>
            <a:endParaRPr lang="de-DE" sz="700" b="1" dirty="0"/>
          </a:p>
        </p:txBody>
      </p:sp>
      <p:pic>
        <p:nvPicPr>
          <p:cNvPr id="74" name="Graphic 7">
            <a:extLst>
              <a:ext uri="{FF2B5EF4-FFF2-40B4-BE49-F238E27FC236}">
                <a16:creationId xmlns:a16="http://schemas.microsoft.com/office/drawing/2014/main" id="{96EDD93E-6F50-4C4B-9A3B-351A2905C86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912911" y="5897606"/>
            <a:ext cx="290907" cy="290907"/>
          </a:xfrm>
          <a:prstGeom prst="rect">
            <a:avLst/>
          </a:prstGeom>
        </p:spPr>
      </p:pic>
      <p:pic>
        <p:nvPicPr>
          <p:cNvPr id="75" name="Graphic 52">
            <a:extLst>
              <a:ext uri="{FF2B5EF4-FFF2-40B4-BE49-F238E27FC236}">
                <a16:creationId xmlns:a16="http://schemas.microsoft.com/office/drawing/2014/main" id="{E7B79F89-4AF8-BC4F-A03B-E0F054A2D67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040505" y="5903585"/>
            <a:ext cx="290907" cy="290907"/>
          </a:xfrm>
          <a:prstGeom prst="rect">
            <a:avLst/>
          </a:prstGeom>
        </p:spPr>
      </p:pic>
      <p:pic>
        <p:nvPicPr>
          <p:cNvPr id="76" name="Graphic 30">
            <a:extLst>
              <a:ext uri="{FF2B5EF4-FFF2-40B4-BE49-F238E27FC236}">
                <a16:creationId xmlns:a16="http://schemas.microsoft.com/office/drawing/2014/main" id="{0AE39966-5F33-AB46-9453-012B54C22D1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856157" y="5903586"/>
            <a:ext cx="290906" cy="290906"/>
          </a:xfrm>
          <a:prstGeom prst="rect">
            <a:avLst/>
          </a:prstGeom>
        </p:spPr>
      </p:pic>
      <p:cxnSp>
        <p:nvCxnSpPr>
          <p:cNvPr id="77" name="Gerade Verbindung mit Pfeil 76">
            <a:extLst>
              <a:ext uri="{FF2B5EF4-FFF2-40B4-BE49-F238E27FC236}">
                <a16:creationId xmlns:a16="http://schemas.microsoft.com/office/drawing/2014/main" id="{9BBEECD8-2046-FA49-9781-41C74E21FEE5}"/>
              </a:ext>
            </a:extLst>
          </p:cNvPr>
          <p:cNvCxnSpPr>
            <a:stCxn id="69" idx="2"/>
            <a:endCxn id="75" idx="0"/>
          </p:cNvCxnSpPr>
          <p:nvPr/>
        </p:nvCxnSpPr>
        <p:spPr>
          <a:xfrm flipH="1">
            <a:off x="8185959" y="5318221"/>
            <a:ext cx="359" cy="5853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Gerade Verbindung mit Pfeil 77">
            <a:extLst>
              <a:ext uri="{FF2B5EF4-FFF2-40B4-BE49-F238E27FC236}">
                <a16:creationId xmlns:a16="http://schemas.microsoft.com/office/drawing/2014/main" id="{7CF0B15C-9B47-974C-B550-4404418E2337}"/>
              </a:ext>
            </a:extLst>
          </p:cNvPr>
          <p:cNvCxnSpPr>
            <a:cxnSpLocks/>
            <a:stCxn id="71" idx="2"/>
            <a:endCxn id="74" idx="0"/>
          </p:cNvCxnSpPr>
          <p:nvPr/>
        </p:nvCxnSpPr>
        <p:spPr>
          <a:xfrm>
            <a:off x="9054487" y="5318221"/>
            <a:ext cx="3878" cy="5793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Gerade Verbindung mit Pfeil 78">
            <a:extLst>
              <a:ext uri="{FF2B5EF4-FFF2-40B4-BE49-F238E27FC236}">
                <a16:creationId xmlns:a16="http://schemas.microsoft.com/office/drawing/2014/main" id="{960E22FB-249B-FC4A-A959-341EBDDCDD36}"/>
              </a:ext>
            </a:extLst>
          </p:cNvPr>
          <p:cNvCxnSpPr>
            <a:cxnSpLocks/>
            <a:stCxn id="73" idx="2"/>
            <a:endCxn id="76" idx="0"/>
          </p:cNvCxnSpPr>
          <p:nvPr/>
        </p:nvCxnSpPr>
        <p:spPr>
          <a:xfrm>
            <a:off x="9990749" y="5318221"/>
            <a:ext cx="10861" cy="5853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feld 80">
            <a:extLst>
              <a:ext uri="{FF2B5EF4-FFF2-40B4-BE49-F238E27FC236}">
                <a16:creationId xmlns:a16="http://schemas.microsoft.com/office/drawing/2014/main" id="{7EA64E9C-2938-B140-AB47-311338569ADA}"/>
              </a:ext>
            </a:extLst>
          </p:cNvPr>
          <p:cNvSpPr txBox="1"/>
          <p:nvPr/>
        </p:nvSpPr>
        <p:spPr>
          <a:xfrm>
            <a:off x="11148311" y="4093645"/>
            <a:ext cx="85272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b="1" dirty="0" err="1">
                <a:solidFill>
                  <a:srgbClr val="FF2F92"/>
                </a:solidFill>
              </a:rPr>
              <a:t>Prod</a:t>
            </a:r>
            <a:r>
              <a:rPr lang="de-DE" sz="900" b="1" dirty="0">
                <a:solidFill>
                  <a:srgbClr val="FF2F92"/>
                </a:solidFill>
              </a:rPr>
              <a:t> Account</a:t>
            </a:r>
          </a:p>
        </p:txBody>
      </p:sp>
      <p:sp>
        <p:nvSpPr>
          <p:cNvPr id="85" name="TextBox 14">
            <a:extLst>
              <a:ext uri="{FF2B5EF4-FFF2-40B4-BE49-F238E27FC236}">
                <a16:creationId xmlns:a16="http://schemas.microsoft.com/office/drawing/2014/main" id="{078A5D1D-2179-5A43-9D55-27E4732C74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62421" y="811019"/>
            <a:ext cx="1197987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de-DE" sz="800" dirty="0"/>
              <a:t>AWS </a:t>
            </a:r>
            <a:r>
              <a:rPr lang="en-US" altLang="de-DE" sz="800" dirty="0" err="1"/>
              <a:t>Cloudformation</a:t>
            </a:r>
            <a:endParaRPr lang="en-US" altLang="de-DE" sz="800" dirty="0"/>
          </a:p>
        </p:txBody>
      </p:sp>
      <p:sp>
        <p:nvSpPr>
          <p:cNvPr id="86" name="TextBox 14">
            <a:extLst>
              <a:ext uri="{FF2B5EF4-FFF2-40B4-BE49-F238E27FC236}">
                <a16:creationId xmlns:a16="http://schemas.microsoft.com/office/drawing/2014/main" id="{B5A9AF66-B9DE-3042-8A1D-E9D3D5E462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50492" y="810920"/>
            <a:ext cx="1197987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de-DE" sz="800" dirty="0"/>
              <a:t>AWS </a:t>
            </a:r>
            <a:r>
              <a:rPr lang="en-US" altLang="de-DE" sz="800" dirty="0" err="1"/>
              <a:t>CodePipeline</a:t>
            </a:r>
            <a:endParaRPr lang="en-US" altLang="de-DE" sz="800" dirty="0"/>
          </a:p>
        </p:txBody>
      </p:sp>
      <p:cxnSp>
        <p:nvCxnSpPr>
          <p:cNvPr id="91" name="Gerade Verbindung mit Pfeil 90">
            <a:extLst>
              <a:ext uri="{FF2B5EF4-FFF2-40B4-BE49-F238E27FC236}">
                <a16:creationId xmlns:a16="http://schemas.microsoft.com/office/drawing/2014/main" id="{1E99D84D-CCC3-5042-8CDE-C4277055DBB5}"/>
              </a:ext>
            </a:extLst>
          </p:cNvPr>
          <p:cNvCxnSpPr>
            <a:stCxn id="23" idx="3"/>
            <a:endCxn id="25" idx="1"/>
          </p:cNvCxnSpPr>
          <p:nvPr/>
        </p:nvCxnSpPr>
        <p:spPr>
          <a:xfrm flipV="1">
            <a:off x="4611464" y="1304934"/>
            <a:ext cx="2620250" cy="122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Gewinkelte Verbindung 92">
            <a:extLst>
              <a:ext uri="{FF2B5EF4-FFF2-40B4-BE49-F238E27FC236}">
                <a16:creationId xmlns:a16="http://schemas.microsoft.com/office/drawing/2014/main" id="{4221136E-9D51-C84D-9FD4-046A41C18DA3}"/>
              </a:ext>
            </a:extLst>
          </p:cNvPr>
          <p:cNvCxnSpPr>
            <a:stCxn id="26" idx="2"/>
            <a:endCxn id="66" idx="0"/>
          </p:cNvCxnSpPr>
          <p:nvPr/>
        </p:nvCxnSpPr>
        <p:spPr>
          <a:xfrm rot="16200000" flipH="1">
            <a:off x="6841593" y="2313859"/>
            <a:ext cx="2695852" cy="164159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feld 93">
            <a:extLst>
              <a:ext uri="{FF2B5EF4-FFF2-40B4-BE49-F238E27FC236}">
                <a16:creationId xmlns:a16="http://schemas.microsoft.com/office/drawing/2014/main" id="{C7010C5D-E11E-9344-873D-EFC0EC776A46}"/>
              </a:ext>
            </a:extLst>
          </p:cNvPr>
          <p:cNvSpPr txBox="1"/>
          <p:nvPr/>
        </p:nvSpPr>
        <p:spPr>
          <a:xfrm>
            <a:off x="2907973" y="1180678"/>
            <a:ext cx="459562" cy="292388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300" b="1" dirty="0">
                <a:solidFill>
                  <a:srgbClr val="FFFF00"/>
                </a:solidFill>
              </a:rPr>
              <a:t>1.</a:t>
            </a:r>
          </a:p>
        </p:txBody>
      </p:sp>
      <p:sp>
        <p:nvSpPr>
          <p:cNvPr id="95" name="Textfeld 94">
            <a:extLst>
              <a:ext uri="{FF2B5EF4-FFF2-40B4-BE49-F238E27FC236}">
                <a16:creationId xmlns:a16="http://schemas.microsoft.com/office/drawing/2014/main" id="{5160EE4C-7DBE-6E47-8562-E5CFED669091}"/>
              </a:ext>
            </a:extLst>
          </p:cNvPr>
          <p:cNvSpPr txBox="1"/>
          <p:nvPr/>
        </p:nvSpPr>
        <p:spPr>
          <a:xfrm>
            <a:off x="5761895" y="1183653"/>
            <a:ext cx="459562" cy="292388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300" b="1" dirty="0">
                <a:solidFill>
                  <a:srgbClr val="FFFF00"/>
                </a:solidFill>
              </a:rPr>
              <a:t>2.</a:t>
            </a:r>
          </a:p>
        </p:txBody>
      </p:sp>
      <p:sp>
        <p:nvSpPr>
          <p:cNvPr id="96" name="Textfeld 95">
            <a:extLst>
              <a:ext uri="{FF2B5EF4-FFF2-40B4-BE49-F238E27FC236}">
                <a16:creationId xmlns:a16="http://schemas.microsoft.com/office/drawing/2014/main" id="{CEBDE31C-71FB-2445-8016-95109394A29A}"/>
              </a:ext>
            </a:extLst>
          </p:cNvPr>
          <p:cNvSpPr txBox="1"/>
          <p:nvPr/>
        </p:nvSpPr>
        <p:spPr>
          <a:xfrm>
            <a:off x="7158358" y="2447834"/>
            <a:ext cx="459562" cy="292388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300" b="1" dirty="0">
                <a:solidFill>
                  <a:srgbClr val="FFFF00"/>
                </a:solidFill>
              </a:rPr>
              <a:t>4.</a:t>
            </a:r>
          </a:p>
        </p:txBody>
      </p:sp>
      <p:sp>
        <p:nvSpPr>
          <p:cNvPr id="97" name="Textfeld 96">
            <a:extLst>
              <a:ext uri="{FF2B5EF4-FFF2-40B4-BE49-F238E27FC236}">
                <a16:creationId xmlns:a16="http://schemas.microsoft.com/office/drawing/2014/main" id="{5906C2B2-419F-A649-881C-58DCCFCF2179}"/>
              </a:ext>
            </a:extLst>
          </p:cNvPr>
          <p:cNvSpPr txBox="1"/>
          <p:nvPr/>
        </p:nvSpPr>
        <p:spPr>
          <a:xfrm>
            <a:off x="3206004" y="3022197"/>
            <a:ext cx="554404" cy="292388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300" b="1" dirty="0">
                <a:solidFill>
                  <a:srgbClr val="FFFF00"/>
                </a:solidFill>
              </a:rPr>
              <a:t>4.1</a:t>
            </a:r>
          </a:p>
        </p:txBody>
      </p:sp>
      <p:sp>
        <p:nvSpPr>
          <p:cNvPr id="98" name="Textfeld 97">
            <a:extLst>
              <a:ext uri="{FF2B5EF4-FFF2-40B4-BE49-F238E27FC236}">
                <a16:creationId xmlns:a16="http://schemas.microsoft.com/office/drawing/2014/main" id="{B0FFC6BE-2F0B-884E-BA4C-3E15E6578FD5}"/>
              </a:ext>
            </a:extLst>
          </p:cNvPr>
          <p:cNvSpPr txBox="1"/>
          <p:nvPr/>
        </p:nvSpPr>
        <p:spPr>
          <a:xfrm>
            <a:off x="7751518" y="2992696"/>
            <a:ext cx="554404" cy="292388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300" b="1" dirty="0">
                <a:solidFill>
                  <a:srgbClr val="FFFF00"/>
                </a:solidFill>
              </a:rPr>
              <a:t>4.2</a:t>
            </a:r>
          </a:p>
        </p:txBody>
      </p:sp>
      <p:pic>
        <p:nvPicPr>
          <p:cNvPr id="102" name="Grafik 101">
            <a:extLst>
              <a:ext uri="{FF2B5EF4-FFF2-40B4-BE49-F238E27FC236}">
                <a16:creationId xmlns:a16="http://schemas.microsoft.com/office/drawing/2014/main" id="{C9D313BA-49F4-B548-AE2B-D84B5B156F8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126662" y="1166256"/>
            <a:ext cx="811367" cy="269956"/>
          </a:xfrm>
          <a:prstGeom prst="rect">
            <a:avLst/>
          </a:prstGeom>
        </p:spPr>
      </p:pic>
      <p:sp>
        <p:nvSpPr>
          <p:cNvPr id="106" name="Textfeld 105">
            <a:extLst>
              <a:ext uri="{FF2B5EF4-FFF2-40B4-BE49-F238E27FC236}">
                <a16:creationId xmlns:a16="http://schemas.microsoft.com/office/drawing/2014/main" id="{BC54F822-2450-C641-8998-0EAF8E1D2EF9}"/>
              </a:ext>
            </a:extLst>
          </p:cNvPr>
          <p:cNvSpPr txBox="1"/>
          <p:nvPr/>
        </p:nvSpPr>
        <p:spPr>
          <a:xfrm>
            <a:off x="9673461" y="1126837"/>
            <a:ext cx="67455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00" dirty="0" err="1"/>
              <a:t>checkout</a:t>
            </a:r>
            <a:endParaRPr lang="de-DE" sz="700" dirty="0"/>
          </a:p>
        </p:txBody>
      </p:sp>
      <p:sp>
        <p:nvSpPr>
          <p:cNvPr id="109" name="Rechteck 108">
            <a:extLst>
              <a:ext uri="{FF2B5EF4-FFF2-40B4-BE49-F238E27FC236}">
                <a16:creationId xmlns:a16="http://schemas.microsoft.com/office/drawing/2014/main" id="{D3F0C413-27B5-F144-9DD0-B1921E1C2011}"/>
              </a:ext>
            </a:extLst>
          </p:cNvPr>
          <p:cNvSpPr/>
          <p:nvPr/>
        </p:nvSpPr>
        <p:spPr>
          <a:xfrm>
            <a:off x="11010628" y="1461402"/>
            <a:ext cx="1043434" cy="1856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800" dirty="0">
                <a:solidFill>
                  <a:srgbClr val="0070C0"/>
                </a:solidFill>
              </a:rPr>
              <a:t>Infrastructure </a:t>
            </a:r>
            <a:r>
              <a:rPr lang="de-DE" sz="800" dirty="0" err="1">
                <a:solidFill>
                  <a:srgbClr val="0070C0"/>
                </a:solidFill>
              </a:rPr>
              <a:t>Repo</a:t>
            </a:r>
            <a:endParaRPr lang="de-DE" sz="800" dirty="0">
              <a:solidFill>
                <a:srgbClr val="0070C0"/>
              </a:solidFill>
            </a:endParaRPr>
          </a:p>
        </p:txBody>
      </p:sp>
      <p:pic>
        <p:nvPicPr>
          <p:cNvPr id="114" name="Graphic 39">
            <a:extLst>
              <a:ext uri="{FF2B5EF4-FFF2-40B4-BE49-F238E27FC236}">
                <a16:creationId xmlns:a16="http://schemas.microsoft.com/office/drawing/2014/main" id="{BA203A4E-DD51-2F45-8E70-5F793892141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929695" y="2102097"/>
            <a:ext cx="284606" cy="284606"/>
          </a:xfrm>
          <a:prstGeom prst="rect">
            <a:avLst/>
          </a:prstGeom>
        </p:spPr>
      </p:pic>
      <p:sp>
        <p:nvSpPr>
          <p:cNvPr id="115" name="TextBox 42">
            <a:extLst>
              <a:ext uri="{FF2B5EF4-FFF2-40B4-BE49-F238E27FC236}">
                <a16:creationId xmlns:a16="http://schemas.microsoft.com/office/drawing/2014/main" id="{24CCC929-55BC-9544-81B7-57E9ACAE99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12576" y="2386703"/>
            <a:ext cx="74834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de-DE" sz="800" dirty="0"/>
              <a:t>AWS S3</a:t>
            </a:r>
            <a:br>
              <a:rPr lang="en-US" altLang="de-DE" sz="800" dirty="0"/>
            </a:br>
            <a:r>
              <a:rPr lang="en-US" altLang="de-DE" sz="800" dirty="0" err="1"/>
              <a:t>ArtifactStore</a:t>
            </a:r>
            <a:endParaRPr lang="en-US" altLang="de-DE" sz="800" dirty="0"/>
          </a:p>
        </p:txBody>
      </p:sp>
      <p:cxnSp>
        <p:nvCxnSpPr>
          <p:cNvPr id="117" name="Gerade Verbindung mit Pfeil 116">
            <a:extLst>
              <a:ext uri="{FF2B5EF4-FFF2-40B4-BE49-F238E27FC236}">
                <a16:creationId xmlns:a16="http://schemas.microsoft.com/office/drawing/2014/main" id="{D89BB718-A9AF-A04D-A00D-EA56D02A3B90}"/>
              </a:ext>
            </a:extLst>
          </p:cNvPr>
          <p:cNvCxnSpPr/>
          <p:nvPr/>
        </p:nvCxnSpPr>
        <p:spPr>
          <a:xfrm flipV="1">
            <a:off x="7388139" y="1288262"/>
            <a:ext cx="3622489" cy="129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feld 104">
            <a:extLst>
              <a:ext uri="{FF2B5EF4-FFF2-40B4-BE49-F238E27FC236}">
                <a16:creationId xmlns:a16="http://schemas.microsoft.com/office/drawing/2014/main" id="{174C6DD9-CA2E-8C47-AB94-BEAE25B9DDBC}"/>
              </a:ext>
            </a:extLst>
          </p:cNvPr>
          <p:cNvSpPr txBox="1"/>
          <p:nvPr/>
        </p:nvSpPr>
        <p:spPr>
          <a:xfrm>
            <a:off x="9231049" y="1120086"/>
            <a:ext cx="459562" cy="292388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300" b="1" dirty="0">
                <a:solidFill>
                  <a:srgbClr val="FFFF00"/>
                </a:solidFill>
              </a:rPr>
              <a:t>3.</a:t>
            </a:r>
          </a:p>
        </p:txBody>
      </p:sp>
      <p:cxnSp>
        <p:nvCxnSpPr>
          <p:cNvPr id="119" name="Gerade Verbindung mit Pfeil 118">
            <a:extLst>
              <a:ext uri="{FF2B5EF4-FFF2-40B4-BE49-F238E27FC236}">
                <a16:creationId xmlns:a16="http://schemas.microsoft.com/office/drawing/2014/main" id="{F1BE3B95-560A-2442-AFDD-FF370B97066C}"/>
              </a:ext>
            </a:extLst>
          </p:cNvPr>
          <p:cNvCxnSpPr>
            <a:cxnSpLocks/>
            <a:stCxn id="109" idx="1"/>
            <a:endCxn id="114" idx="3"/>
          </p:cNvCxnSpPr>
          <p:nvPr/>
        </p:nvCxnSpPr>
        <p:spPr>
          <a:xfrm flipH="1">
            <a:off x="10214301" y="1554234"/>
            <a:ext cx="796327" cy="6901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Textfeld 123">
            <a:extLst>
              <a:ext uri="{FF2B5EF4-FFF2-40B4-BE49-F238E27FC236}">
                <a16:creationId xmlns:a16="http://schemas.microsoft.com/office/drawing/2014/main" id="{218B9C70-23F2-AF4B-8281-3A16C8DFB770}"/>
              </a:ext>
            </a:extLst>
          </p:cNvPr>
          <p:cNvSpPr txBox="1"/>
          <p:nvPr/>
        </p:nvSpPr>
        <p:spPr>
          <a:xfrm>
            <a:off x="10395466" y="1772032"/>
            <a:ext cx="459562" cy="292388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300" b="1" dirty="0">
                <a:solidFill>
                  <a:srgbClr val="FFFF00"/>
                </a:solidFill>
              </a:rPr>
              <a:t>3.1</a:t>
            </a:r>
          </a:p>
        </p:txBody>
      </p:sp>
      <p:cxnSp>
        <p:nvCxnSpPr>
          <p:cNvPr id="126" name="Gerade Verbindung mit Pfeil 125">
            <a:extLst>
              <a:ext uri="{FF2B5EF4-FFF2-40B4-BE49-F238E27FC236}">
                <a16:creationId xmlns:a16="http://schemas.microsoft.com/office/drawing/2014/main" id="{296009D5-31B7-EE4A-83C1-9A0978647FBC}"/>
              </a:ext>
            </a:extLst>
          </p:cNvPr>
          <p:cNvCxnSpPr>
            <a:cxnSpLocks/>
            <a:stCxn id="114" idx="1"/>
            <a:endCxn id="25" idx="3"/>
          </p:cNvCxnSpPr>
          <p:nvPr/>
        </p:nvCxnSpPr>
        <p:spPr>
          <a:xfrm flipH="1" flipV="1">
            <a:off x="7505732" y="1304934"/>
            <a:ext cx="2423963" cy="9394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Textfeld 126">
            <a:extLst>
              <a:ext uri="{FF2B5EF4-FFF2-40B4-BE49-F238E27FC236}">
                <a16:creationId xmlns:a16="http://schemas.microsoft.com/office/drawing/2014/main" id="{74D57B98-6174-8846-AE60-43520B1D5005}"/>
              </a:ext>
            </a:extLst>
          </p:cNvPr>
          <p:cNvSpPr txBox="1"/>
          <p:nvPr/>
        </p:nvSpPr>
        <p:spPr>
          <a:xfrm>
            <a:off x="8225712" y="1548377"/>
            <a:ext cx="459562" cy="292388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300" b="1" dirty="0">
                <a:solidFill>
                  <a:srgbClr val="FFFF00"/>
                </a:solidFill>
              </a:rPr>
              <a:t>3.2</a:t>
            </a:r>
          </a:p>
        </p:txBody>
      </p:sp>
      <p:pic>
        <p:nvPicPr>
          <p:cNvPr id="133" name="Graphic 38">
            <a:extLst>
              <a:ext uri="{FF2B5EF4-FFF2-40B4-BE49-F238E27FC236}">
                <a16:creationId xmlns:a16="http://schemas.microsoft.com/office/drawing/2014/main" id="{D408D689-0971-AB44-96DD-1177A68F507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9894952" y="1857152"/>
            <a:ext cx="320238" cy="320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92335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463DB6AB-4D6B-F445-B207-FCDD8766EFC9}"/>
              </a:ext>
            </a:extLst>
          </p:cNvPr>
          <p:cNvSpPr txBox="1"/>
          <p:nvPr/>
        </p:nvSpPr>
        <p:spPr>
          <a:xfrm>
            <a:off x="5359960" y="4506010"/>
            <a:ext cx="2624154" cy="224676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500" b="1" dirty="0" err="1"/>
              <a:t>KMSKey</a:t>
            </a:r>
            <a:r>
              <a:rPr lang="de-DE" sz="500" dirty="0"/>
              <a:t>:</a:t>
            </a:r>
            <a:br>
              <a:rPr lang="de-DE" sz="500" dirty="0"/>
            </a:br>
            <a:r>
              <a:rPr lang="de-DE" sz="500" dirty="0"/>
              <a:t>  </a:t>
            </a:r>
            <a:r>
              <a:rPr lang="de-DE" sz="500" b="1" dirty="0"/>
              <a:t>Type</a:t>
            </a:r>
            <a:r>
              <a:rPr lang="de-DE" sz="500" dirty="0"/>
              <a:t>: AWS::KMS::Key</a:t>
            </a:r>
            <a:br>
              <a:rPr lang="de-DE" sz="500" dirty="0"/>
            </a:br>
            <a:r>
              <a:rPr lang="de-DE" sz="500" dirty="0"/>
              <a:t>  </a:t>
            </a:r>
            <a:r>
              <a:rPr lang="de-DE" sz="500" b="1" dirty="0"/>
              <a:t>Properties</a:t>
            </a:r>
            <a:r>
              <a:rPr lang="de-DE" sz="500" dirty="0"/>
              <a:t>:</a:t>
            </a:r>
            <a:br>
              <a:rPr lang="de-DE" sz="500" dirty="0"/>
            </a:br>
            <a:r>
              <a:rPr lang="de-DE" sz="500" dirty="0"/>
              <a:t>    </a:t>
            </a:r>
            <a:r>
              <a:rPr lang="de-DE" sz="500" b="1" dirty="0"/>
              <a:t>Description</a:t>
            </a:r>
            <a:r>
              <a:rPr lang="de-DE" sz="500" dirty="0"/>
              <a:t>: </a:t>
            </a:r>
            <a:r>
              <a:rPr lang="de-DE" sz="500" b="1" dirty="0"/>
              <a:t>"KMS-Key </a:t>
            </a:r>
            <a:r>
              <a:rPr lang="de-DE" sz="500" b="1" dirty="0" err="1"/>
              <a:t>used</a:t>
            </a:r>
            <a:r>
              <a:rPr lang="de-DE" sz="500" b="1" dirty="0"/>
              <a:t> </a:t>
            </a:r>
            <a:r>
              <a:rPr lang="de-DE" sz="500" b="1" dirty="0" err="1"/>
              <a:t>by</a:t>
            </a:r>
            <a:r>
              <a:rPr lang="de-DE" sz="500" b="1" dirty="0"/>
              <a:t> </a:t>
            </a:r>
            <a:r>
              <a:rPr lang="de-DE" sz="500" b="1" dirty="0" err="1"/>
              <a:t>codePipeline</a:t>
            </a:r>
            <a:r>
              <a:rPr lang="de-DE" sz="500" b="1" dirty="0"/>
              <a:t> </a:t>
            </a:r>
            <a:r>
              <a:rPr lang="de-DE" sz="500" b="1" dirty="0" err="1"/>
              <a:t>to</a:t>
            </a:r>
            <a:r>
              <a:rPr lang="de-DE" sz="500" b="1" dirty="0"/>
              <a:t> </a:t>
            </a:r>
            <a:r>
              <a:rPr lang="de-DE" sz="500" b="1" dirty="0" err="1"/>
              <a:t>enrypt</a:t>
            </a:r>
            <a:r>
              <a:rPr lang="de-DE" sz="500" b="1" dirty="0"/>
              <a:t>/</a:t>
            </a:r>
            <a:r>
              <a:rPr lang="de-DE" sz="500" b="1" dirty="0" err="1"/>
              <a:t>decrypt</a:t>
            </a:r>
            <a:r>
              <a:rPr lang="de-DE" sz="500" b="1" dirty="0"/>
              <a:t> </a:t>
            </a:r>
            <a:r>
              <a:rPr lang="de-DE" sz="500" b="1" dirty="0" err="1"/>
              <a:t>the</a:t>
            </a:r>
            <a:r>
              <a:rPr lang="de-DE" sz="500" b="1" dirty="0"/>
              <a:t> </a:t>
            </a:r>
            <a:r>
              <a:rPr lang="de-DE" sz="500" b="1" dirty="0" err="1"/>
              <a:t>sourceCode</a:t>
            </a:r>
            <a:r>
              <a:rPr lang="de-DE" sz="500" b="1" dirty="0"/>
              <a:t> in s3"</a:t>
            </a:r>
            <a:br>
              <a:rPr lang="de-DE" sz="500" b="1" dirty="0"/>
            </a:br>
            <a:r>
              <a:rPr lang="de-DE" sz="500" b="1" dirty="0"/>
              <a:t>    </a:t>
            </a:r>
            <a:r>
              <a:rPr lang="de-DE" sz="500" b="1" dirty="0" err="1"/>
              <a:t>EnableKeyRotation</a:t>
            </a:r>
            <a:r>
              <a:rPr lang="de-DE" sz="500" dirty="0"/>
              <a:t>: True</a:t>
            </a:r>
            <a:br>
              <a:rPr lang="de-DE" sz="500" dirty="0"/>
            </a:br>
            <a:r>
              <a:rPr lang="de-DE" sz="500" dirty="0"/>
              <a:t>    </a:t>
            </a:r>
            <a:r>
              <a:rPr lang="de-DE" sz="500" b="1" dirty="0" err="1"/>
              <a:t>KeyPolicy</a:t>
            </a:r>
            <a:r>
              <a:rPr lang="de-DE" sz="500" dirty="0"/>
              <a:t>:</a:t>
            </a:r>
            <a:br>
              <a:rPr lang="de-DE" sz="500" dirty="0"/>
            </a:br>
            <a:r>
              <a:rPr lang="de-DE" sz="500" dirty="0"/>
              <a:t>      </a:t>
            </a:r>
            <a:r>
              <a:rPr lang="de-DE" sz="500" b="1" dirty="0"/>
              <a:t>Version</a:t>
            </a:r>
            <a:r>
              <a:rPr lang="de-DE" sz="500" dirty="0"/>
              <a:t>: </a:t>
            </a:r>
            <a:r>
              <a:rPr lang="de-DE" sz="500" b="1" dirty="0"/>
              <a:t>"2012-10-17"</a:t>
            </a:r>
            <a:br>
              <a:rPr lang="de-DE" sz="500" b="1" dirty="0"/>
            </a:br>
            <a:r>
              <a:rPr lang="de-DE" sz="500" b="1" dirty="0"/>
              <a:t>      </a:t>
            </a:r>
            <a:r>
              <a:rPr lang="de-DE" sz="500" b="1" dirty="0" err="1"/>
              <a:t>Id</a:t>
            </a:r>
            <a:r>
              <a:rPr lang="de-DE" sz="500" dirty="0"/>
              <a:t>: !</a:t>
            </a:r>
            <a:r>
              <a:rPr lang="de-DE" sz="500" dirty="0" err="1"/>
              <a:t>Ref</a:t>
            </a:r>
            <a:r>
              <a:rPr lang="de-DE" sz="500" dirty="0"/>
              <a:t> AWS::</a:t>
            </a:r>
            <a:r>
              <a:rPr lang="de-DE" sz="500" dirty="0" err="1"/>
              <a:t>StackName</a:t>
            </a:r>
            <a:br>
              <a:rPr lang="de-DE" sz="500" dirty="0"/>
            </a:br>
            <a:r>
              <a:rPr lang="de-DE" sz="500" dirty="0"/>
              <a:t>      </a:t>
            </a:r>
            <a:r>
              <a:rPr lang="de-DE" sz="500" b="1" dirty="0"/>
              <a:t>Statement</a:t>
            </a:r>
            <a:r>
              <a:rPr lang="de-DE" sz="500" dirty="0"/>
              <a:t>:</a:t>
            </a:r>
            <a:br>
              <a:rPr lang="de-DE" sz="500" dirty="0"/>
            </a:br>
            <a:r>
              <a:rPr lang="de-DE" sz="500" dirty="0"/>
              <a:t>        - </a:t>
            </a:r>
            <a:r>
              <a:rPr lang="de-DE" sz="500" b="1" dirty="0"/>
              <a:t>Sid</a:t>
            </a:r>
            <a:r>
              <a:rPr lang="de-DE" sz="500" dirty="0"/>
              <a:t>: </a:t>
            </a:r>
            <a:r>
              <a:rPr lang="de-DE" sz="500" dirty="0" err="1"/>
              <a:t>Allows</a:t>
            </a:r>
            <a:r>
              <a:rPr lang="de-DE" sz="500" dirty="0"/>
              <a:t> </a:t>
            </a:r>
            <a:r>
              <a:rPr lang="de-DE" sz="500" dirty="0" err="1"/>
              <a:t>admin</a:t>
            </a:r>
            <a:r>
              <a:rPr lang="de-DE" sz="500" dirty="0"/>
              <a:t> </a:t>
            </a:r>
            <a:r>
              <a:rPr lang="de-DE" sz="500" dirty="0" err="1"/>
              <a:t>of</a:t>
            </a:r>
            <a:r>
              <a:rPr lang="de-DE" sz="500" dirty="0"/>
              <a:t> </a:t>
            </a:r>
            <a:r>
              <a:rPr lang="de-DE" sz="500" dirty="0" err="1"/>
              <a:t>the</a:t>
            </a:r>
            <a:r>
              <a:rPr lang="de-DE" sz="500" dirty="0"/>
              <a:t> </a:t>
            </a:r>
            <a:r>
              <a:rPr lang="de-DE" sz="500" dirty="0" err="1"/>
              <a:t>key</a:t>
            </a:r>
            <a:br>
              <a:rPr lang="de-DE" sz="500" dirty="0"/>
            </a:br>
            <a:r>
              <a:rPr lang="de-DE" sz="500" dirty="0"/>
              <a:t>          </a:t>
            </a:r>
            <a:r>
              <a:rPr lang="de-DE" sz="500" b="1" dirty="0" err="1"/>
              <a:t>Effect</a:t>
            </a:r>
            <a:r>
              <a:rPr lang="de-DE" sz="500" dirty="0"/>
              <a:t>: </a:t>
            </a:r>
            <a:r>
              <a:rPr lang="de-DE" sz="500" dirty="0" err="1"/>
              <a:t>Allow</a:t>
            </a:r>
            <a:br>
              <a:rPr lang="de-DE" sz="500" dirty="0"/>
            </a:br>
            <a:r>
              <a:rPr lang="de-DE" sz="500" dirty="0"/>
              <a:t>          </a:t>
            </a:r>
            <a:r>
              <a:rPr lang="de-DE" sz="500" b="1" dirty="0" err="1"/>
              <a:t>Principal</a:t>
            </a:r>
            <a:r>
              <a:rPr lang="de-DE" sz="500" dirty="0"/>
              <a:t>:</a:t>
            </a:r>
            <a:br>
              <a:rPr lang="de-DE" sz="500" dirty="0"/>
            </a:br>
            <a:r>
              <a:rPr lang="de-DE" sz="500" dirty="0"/>
              <a:t>            </a:t>
            </a:r>
            <a:r>
              <a:rPr lang="de-DE" sz="500" b="1" dirty="0"/>
              <a:t>AWS</a:t>
            </a:r>
            <a:r>
              <a:rPr lang="de-DE" sz="500" dirty="0"/>
              <a:t>:</a:t>
            </a:r>
            <a:br>
              <a:rPr lang="de-DE" sz="500" dirty="0"/>
            </a:br>
            <a:r>
              <a:rPr lang="de-DE" sz="500" dirty="0"/>
              <a:t>              - !Sub </a:t>
            </a:r>
            <a:r>
              <a:rPr lang="de-DE" sz="500" b="1" dirty="0"/>
              <a:t>"</a:t>
            </a:r>
            <a:r>
              <a:rPr lang="de-DE" sz="500" b="1" dirty="0" err="1"/>
              <a:t>arn:aws:iam</a:t>
            </a:r>
            <a:r>
              <a:rPr lang="de-DE" sz="500" b="1" dirty="0"/>
              <a:t>::${AWS::</a:t>
            </a:r>
            <a:r>
              <a:rPr lang="de-DE" sz="500" b="1" dirty="0" err="1"/>
              <a:t>AccountId</a:t>
            </a:r>
            <a:r>
              <a:rPr lang="de-DE" sz="500" b="1" dirty="0"/>
              <a:t>}:</a:t>
            </a:r>
            <a:r>
              <a:rPr lang="de-DE" sz="500" b="1" dirty="0" err="1"/>
              <a:t>root</a:t>
            </a:r>
            <a:r>
              <a:rPr lang="de-DE" sz="500" b="1" dirty="0"/>
              <a:t>"</a:t>
            </a:r>
            <a:br>
              <a:rPr lang="de-DE" sz="500" b="1" dirty="0"/>
            </a:br>
            <a:r>
              <a:rPr lang="de-DE" sz="500" b="1" dirty="0"/>
              <a:t>              </a:t>
            </a:r>
            <a:r>
              <a:rPr lang="de-DE" sz="500" i="1" dirty="0"/>
              <a:t>- !Sub "</a:t>
            </a:r>
            <a:r>
              <a:rPr lang="de-DE" sz="500" b="1" i="1" dirty="0" err="1"/>
              <a:t>arn:aws:iam</a:t>
            </a:r>
            <a:r>
              <a:rPr lang="de-DE" sz="500" b="1" i="1" dirty="0"/>
              <a:t>::${AWS::</a:t>
            </a:r>
            <a:r>
              <a:rPr lang="de-DE" sz="500" b="1" i="1" dirty="0" err="1"/>
              <a:t>AccountId</a:t>
            </a:r>
            <a:r>
              <a:rPr lang="de-DE" sz="500" b="1" i="1" dirty="0"/>
              <a:t>}:</a:t>
            </a:r>
            <a:r>
              <a:rPr lang="de-DE" sz="500" b="1" i="1" dirty="0" err="1"/>
              <a:t>role</a:t>
            </a:r>
            <a:r>
              <a:rPr lang="de-DE" sz="500" b="1" i="1" dirty="0"/>
              <a:t>/</a:t>
            </a:r>
            <a:r>
              <a:rPr lang="de-DE" sz="500" b="1" i="1" dirty="0" err="1"/>
              <a:t>pipelineCfBase-Role</a:t>
            </a:r>
            <a:r>
              <a:rPr lang="de-DE" sz="500" b="1" i="1" dirty="0"/>
              <a:t>"</a:t>
            </a:r>
            <a:br>
              <a:rPr lang="de-DE" sz="500" b="1" i="1" dirty="0"/>
            </a:br>
            <a:r>
              <a:rPr lang="de-DE" sz="500" i="1" dirty="0"/>
              <a:t>          </a:t>
            </a:r>
            <a:r>
              <a:rPr lang="de-DE" sz="500" b="1" dirty="0"/>
              <a:t>Action</a:t>
            </a:r>
            <a:r>
              <a:rPr lang="de-DE" sz="500" dirty="0"/>
              <a:t>:</a:t>
            </a:r>
            <a:br>
              <a:rPr lang="de-DE" sz="500" dirty="0"/>
            </a:br>
            <a:r>
              <a:rPr lang="de-DE" sz="500" dirty="0"/>
              <a:t>            - </a:t>
            </a:r>
            <a:r>
              <a:rPr lang="de-DE" sz="500" b="1" dirty="0"/>
              <a:t>"</a:t>
            </a:r>
            <a:r>
              <a:rPr lang="de-DE" sz="500" b="1" dirty="0" err="1"/>
              <a:t>kms</a:t>
            </a:r>
            <a:r>
              <a:rPr lang="de-DE" sz="500" b="1" dirty="0"/>
              <a:t>:*"</a:t>
            </a:r>
            <a:br>
              <a:rPr lang="de-DE" sz="500" b="1" dirty="0"/>
            </a:br>
            <a:r>
              <a:rPr lang="de-DE" sz="500" b="1" dirty="0"/>
              <a:t>          </a:t>
            </a:r>
            <a:r>
              <a:rPr lang="de-DE" sz="500" b="1" dirty="0" err="1"/>
              <a:t>Resource</a:t>
            </a:r>
            <a:r>
              <a:rPr lang="de-DE" sz="500" dirty="0"/>
              <a:t>: </a:t>
            </a:r>
            <a:r>
              <a:rPr lang="de-DE" sz="500" b="1" dirty="0"/>
              <a:t>"*"</a:t>
            </a:r>
            <a:br>
              <a:rPr lang="de-DE" sz="500" b="1" dirty="0"/>
            </a:br>
            <a:r>
              <a:rPr lang="de-DE" sz="500" b="1" dirty="0"/>
              <a:t>        </a:t>
            </a:r>
            <a:r>
              <a:rPr lang="de-DE" sz="500" dirty="0"/>
              <a:t>- </a:t>
            </a:r>
            <a:r>
              <a:rPr lang="de-DE" sz="500" b="1" dirty="0"/>
              <a:t>Sid</a:t>
            </a:r>
            <a:r>
              <a:rPr lang="de-DE" sz="500" dirty="0"/>
              <a:t>: </a:t>
            </a:r>
            <a:r>
              <a:rPr lang="de-DE" sz="500" b="1" dirty="0"/>
              <a:t>"</a:t>
            </a:r>
            <a:r>
              <a:rPr lang="de-DE" sz="500" b="1" dirty="0" err="1"/>
              <a:t>Allow</a:t>
            </a:r>
            <a:r>
              <a:rPr lang="de-DE" sz="500" b="1" dirty="0"/>
              <a:t> </a:t>
            </a:r>
            <a:r>
              <a:rPr lang="de-DE" sz="500" b="1" dirty="0" err="1"/>
              <a:t>use</a:t>
            </a:r>
            <a:r>
              <a:rPr lang="de-DE" sz="500" b="1" dirty="0"/>
              <a:t> </a:t>
            </a:r>
            <a:r>
              <a:rPr lang="de-DE" sz="500" b="1" dirty="0" err="1"/>
              <a:t>of</a:t>
            </a:r>
            <a:r>
              <a:rPr lang="de-DE" sz="500" b="1" dirty="0"/>
              <a:t> </a:t>
            </a:r>
            <a:r>
              <a:rPr lang="de-DE" sz="500" b="1" dirty="0" err="1"/>
              <a:t>the</a:t>
            </a:r>
            <a:r>
              <a:rPr lang="de-DE" sz="500" b="1" dirty="0"/>
              <a:t> </a:t>
            </a:r>
            <a:r>
              <a:rPr lang="de-DE" sz="500" b="1" dirty="0" err="1"/>
              <a:t>keys</a:t>
            </a:r>
            <a:r>
              <a:rPr lang="de-DE" sz="500" b="1" dirty="0"/>
              <a:t> </a:t>
            </a:r>
            <a:r>
              <a:rPr lang="de-DE" sz="500" b="1" dirty="0" err="1"/>
              <a:t>for</a:t>
            </a:r>
            <a:r>
              <a:rPr lang="de-DE" sz="500" b="1" dirty="0"/>
              <a:t> </a:t>
            </a:r>
            <a:r>
              <a:rPr lang="de-DE" sz="500" b="1" dirty="0" err="1"/>
              <a:t>ProdAccount</a:t>
            </a:r>
            <a:r>
              <a:rPr lang="de-DE" sz="500" b="1" dirty="0"/>
              <a:t>"</a:t>
            </a:r>
            <a:br>
              <a:rPr lang="de-DE" sz="500" b="1" dirty="0"/>
            </a:br>
            <a:r>
              <a:rPr lang="de-DE" sz="500" b="1" dirty="0"/>
              <a:t>          </a:t>
            </a:r>
            <a:r>
              <a:rPr lang="de-DE" sz="500" b="1" dirty="0" err="1"/>
              <a:t>Effect</a:t>
            </a:r>
            <a:r>
              <a:rPr lang="de-DE" sz="500" dirty="0"/>
              <a:t>: </a:t>
            </a:r>
            <a:r>
              <a:rPr lang="de-DE" sz="500" dirty="0" err="1"/>
              <a:t>Allow</a:t>
            </a:r>
            <a:br>
              <a:rPr lang="de-DE" sz="500" dirty="0"/>
            </a:br>
            <a:r>
              <a:rPr lang="de-DE" sz="500" dirty="0"/>
              <a:t>          </a:t>
            </a:r>
            <a:r>
              <a:rPr lang="de-DE" sz="500" b="1" dirty="0" err="1"/>
              <a:t>Principal</a:t>
            </a:r>
            <a:r>
              <a:rPr lang="de-DE" sz="500" dirty="0"/>
              <a:t>:</a:t>
            </a:r>
            <a:br>
              <a:rPr lang="de-DE" sz="500" dirty="0"/>
            </a:br>
            <a:r>
              <a:rPr lang="de-DE" sz="500" dirty="0"/>
              <a:t>            </a:t>
            </a:r>
            <a:r>
              <a:rPr lang="de-DE" sz="500" b="1" dirty="0"/>
              <a:t>AWS</a:t>
            </a:r>
            <a:r>
              <a:rPr lang="de-DE" sz="500" dirty="0"/>
              <a:t>:</a:t>
            </a:r>
            <a:br>
              <a:rPr lang="de-DE" sz="500" dirty="0"/>
            </a:br>
            <a:r>
              <a:rPr lang="de-DE" sz="500" dirty="0"/>
              <a:t>              - !Sub </a:t>
            </a:r>
            <a:r>
              <a:rPr lang="de-DE" sz="500" b="1" dirty="0"/>
              <a:t>"</a:t>
            </a:r>
            <a:r>
              <a:rPr lang="de-DE" sz="500" b="1" dirty="0" err="1"/>
              <a:t>arn:aws:iam</a:t>
            </a:r>
            <a:r>
              <a:rPr lang="de-DE" sz="500" b="1" dirty="0"/>
              <a:t>::${</a:t>
            </a:r>
            <a:r>
              <a:rPr lang="de-DE" sz="500" b="1" dirty="0" err="1"/>
              <a:t>ProdAccount</a:t>
            </a:r>
            <a:r>
              <a:rPr lang="de-DE" sz="500" b="1" dirty="0"/>
              <a:t>}:</a:t>
            </a:r>
            <a:r>
              <a:rPr lang="de-DE" sz="500" b="1" dirty="0" err="1"/>
              <a:t>root</a:t>
            </a:r>
            <a:r>
              <a:rPr lang="de-DE" sz="500" b="1" dirty="0"/>
              <a:t>“</a:t>
            </a:r>
            <a:br>
              <a:rPr lang="de-DE" sz="500" b="1" dirty="0"/>
            </a:br>
            <a:r>
              <a:rPr lang="de-DE" sz="500" b="1" dirty="0"/>
              <a:t>              - </a:t>
            </a:r>
            <a:r>
              <a:rPr lang="de-DE" sz="500" dirty="0"/>
              <a:t>!Sub </a:t>
            </a:r>
            <a:r>
              <a:rPr lang="de-DE" sz="500" b="1" dirty="0"/>
              <a:t>"</a:t>
            </a:r>
            <a:r>
              <a:rPr lang="de-DE" sz="500" b="1" dirty="0" err="1"/>
              <a:t>arn:aws:iam</a:t>
            </a:r>
            <a:r>
              <a:rPr lang="de-DE" sz="500" b="1" dirty="0"/>
              <a:t>::${</a:t>
            </a:r>
            <a:r>
              <a:rPr lang="de-DE" sz="500" b="1" dirty="0" err="1"/>
              <a:t>ProdAccount</a:t>
            </a:r>
            <a:r>
              <a:rPr lang="de-DE" sz="500" b="1" dirty="0"/>
              <a:t>}:</a:t>
            </a:r>
            <a:r>
              <a:rPr lang="de-DE" sz="500" b="1" dirty="0" err="1"/>
              <a:t>role</a:t>
            </a:r>
            <a:r>
              <a:rPr lang="de-DE" sz="500" b="1" dirty="0"/>
              <a:t>/</a:t>
            </a:r>
            <a:r>
              <a:rPr lang="de-DE" sz="500" b="1" dirty="0" err="1"/>
              <a:t>pipelineCfBase-ProdAcc-Role</a:t>
            </a:r>
            <a:r>
              <a:rPr lang="de-DE" sz="500" b="1" dirty="0"/>
              <a:t>"</a:t>
            </a:r>
            <a:br>
              <a:rPr lang="de-DE" sz="500" i="1" dirty="0"/>
            </a:br>
            <a:r>
              <a:rPr lang="de-DE" sz="500" i="1" dirty="0"/>
              <a:t>          </a:t>
            </a:r>
            <a:r>
              <a:rPr lang="de-DE" sz="500" b="1" dirty="0"/>
              <a:t>Action</a:t>
            </a:r>
            <a:r>
              <a:rPr lang="de-DE" sz="500" dirty="0"/>
              <a:t>:</a:t>
            </a:r>
            <a:br>
              <a:rPr lang="de-DE" sz="500" dirty="0"/>
            </a:br>
            <a:r>
              <a:rPr lang="de-DE" sz="500" dirty="0"/>
              <a:t>            - </a:t>
            </a:r>
            <a:r>
              <a:rPr lang="de-DE" sz="500" b="1" dirty="0"/>
              <a:t>"</a:t>
            </a:r>
            <a:r>
              <a:rPr lang="de-DE" sz="500" b="1" dirty="0" err="1"/>
              <a:t>kms</a:t>
            </a:r>
            <a:r>
              <a:rPr lang="de-DE" sz="500" b="1" dirty="0"/>
              <a:t>:*"</a:t>
            </a:r>
            <a:br>
              <a:rPr lang="de-DE" sz="500" b="1" dirty="0"/>
            </a:br>
            <a:r>
              <a:rPr lang="de-DE" sz="500" b="1" dirty="0"/>
              <a:t>          </a:t>
            </a:r>
            <a:r>
              <a:rPr lang="de-DE" sz="500" b="1" dirty="0" err="1"/>
              <a:t>Resource</a:t>
            </a:r>
            <a:r>
              <a:rPr lang="de-DE" sz="500" dirty="0"/>
              <a:t>: </a:t>
            </a:r>
            <a:r>
              <a:rPr lang="de-DE" sz="500" b="1" dirty="0"/>
              <a:t>"*"</a:t>
            </a:r>
            <a:endParaRPr lang="de-DE" sz="500" dirty="0"/>
          </a:p>
        </p:txBody>
      </p:sp>
      <p:pic>
        <p:nvPicPr>
          <p:cNvPr id="3" name="Graphic 8">
            <a:extLst>
              <a:ext uri="{FF2B5EF4-FFF2-40B4-BE49-F238E27FC236}">
                <a16:creationId xmlns:a16="http://schemas.microsoft.com/office/drawing/2014/main" id="{A3994198-FB8F-C34F-97BC-94C35A9DAE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61836" y="4140255"/>
            <a:ext cx="469900" cy="469900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DF45754B-0396-2E4B-9BB6-A161DC8F4263}"/>
              </a:ext>
            </a:extLst>
          </p:cNvPr>
          <p:cNvSpPr txBox="1"/>
          <p:nvPr/>
        </p:nvSpPr>
        <p:spPr>
          <a:xfrm>
            <a:off x="6623691" y="4244400"/>
            <a:ext cx="118624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>
                <a:solidFill>
                  <a:srgbClr val="FF0000"/>
                </a:solidFill>
              </a:rPr>
              <a:t>KMS Key</a:t>
            </a:r>
          </a:p>
        </p:txBody>
      </p:sp>
      <p:pic>
        <p:nvPicPr>
          <p:cNvPr id="5" name="Graphic 39">
            <a:extLst>
              <a:ext uri="{FF2B5EF4-FFF2-40B4-BE49-F238E27FC236}">
                <a16:creationId xmlns:a16="http://schemas.microsoft.com/office/drawing/2014/main" id="{47B62D88-7D44-F545-8DD6-BBA062A9EF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31641" y="3602033"/>
            <a:ext cx="451644" cy="451644"/>
          </a:xfrm>
          <a:prstGeom prst="rect">
            <a:avLst/>
          </a:prstGeom>
        </p:spPr>
      </p:pic>
      <p:sp>
        <p:nvSpPr>
          <p:cNvPr id="6" name="TextBox 42">
            <a:extLst>
              <a:ext uri="{FF2B5EF4-FFF2-40B4-BE49-F238E27FC236}">
                <a16:creationId xmlns:a16="http://schemas.microsoft.com/office/drawing/2014/main" id="{98D48829-4007-8C4E-9132-AB2CC99317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03578" y="4038081"/>
            <a:ext cx="74834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de-DE" sz="800" dirty="0"/>
              <a:t>AWS S3</a:t>
            </a:r>
            <a:br>
              <a:rPr lang="en-US" altLang="de-DE" sz="800" dirty="0"/>
            </a:br>
            <a:r>
              <a:rPr lang="en-US" altLang="de-DE" sz="800" dirty="0" err="1"/>
              <a:t>ArtifactStore</a:t>
            </a:r>
            <a:endParaRPr lang="en-US" altLang="de-DE" sz="800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DD3A25CC-4BA4-6D4C-AA9E-ADFA96D202C7}"/>
              </a:ext>
            </a:extLst>
          </p:cNvPr>
          <p:cNvSpPr txBox="1"/>
          <p:nvPr/>
        </p:nvSpPr>
        <p:spPr>
          <a:xfrm>
            <a:off x="8134660" y="5352396"/>
            <a:ext cx="3929743" cy="140038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500" b="1" dirty="0"/>
              <a:t>S3BucketPolicy</a:t>
            </a:r>
            <a:r>
              <a:rPr lang="de-DE" sz="500" dirty="0"/>
              <a:t>:</a:t>
            </a:r>
            <a:br>
              <a:rPr lang="de-DE" sz="500" dirty="0"/>
            </a:br>
            <a:r>
              <a:rPr lang="de-DE" sz="500" dirty="0"/>
              <a:t>  </a:t>
            </a:r>
            <a:r>
              <a:rPr lang="de-DE" sz="500" b="1" dirty="0"/>
              <a:t>Type</a:t>
            </a:r>
            <a:r>
              <a:rPr lang="de-DE" sz="500" dirty="0"/>
              <a:t>: AWS::S3::</a:t>
            </a:r>
            <a:r>
              <a:rPr lang="de-DE" sz="500" dirty="0" err="1"/>
              <a:t>BucketPolicy</a:t>
            </a:r>
            <a:br>
              <a:rPr lang="de-DE" sz="500" dirty="0"/>
            </a:br>
            <a:r>
              <a:rPr lang="de-DE" sz="500" dirty="0"/>
              <a:t>  </a:t>
            </a:r>
            <a:r>
              <a:rPr lang="de-DE" sz="500" b="1" dirty="0"/>
              <a:t>Properties</a:t>
            </a:r>
            <a:r>
              <a:rPr lang="de-DE" sz="500" dirty="0"/>
              <a:t>:</a:t>
            </a:r>
            <a:br>
              <a:rPr lang="de-DE" sz="500" dirty="0"/>
            </a:br>
            <a:r>
              <a:rPr lang="de-DE" sz="500" dirty="0"/>
              <a:t>    </a:t>
            </a:r>
            <a:r>
              <a:rPr lang="de-DE" sz="500" b="1" dirty="0" err="1"/>
              <a:t>Bucket</a:t>
            </a:r>
            <a:r>
              <a:rPr lang="de-DE" sz="500" dirty="0"/>
              <a:t>:</a:t>
            </a:r>
            <a:br>
              <a:rPr lang="de-DE" sz="500" dirty="0"/>
            </a:br>
            <a:r>
              <a:rPr lang="de-DE" sz="500" dirty="0"/>
              <a:t>      </a:t>
            </a:r>
            <a:r>
              <a:rPr lang="de-DE" sz="500" b="1" dirty="0" err="1"/>
              <a:t>Fn</a:t>
            </a:r>
            <a:r>
              <a:rPr lang="de-DE" sz="500" b="1" dirty="0"/>
              <a:t>::</a:t>
            </a:r>
            <a:r>
              <a:rPr lang="de-DE" sz="500" b="1" dirty="0" err="1"/>
              <a:t>ImportValue</a:t>
            </a:r>
            <a:r>
              <a:rPr lang="de-DE" sz="500" dirty="0"/>
              <a:t>: !Sub </a:t>
            </a:r>
            <a:r>
              <a:rPr lang="de-DE" sz="500" b="1" dirty="0"/>
              <a:t>"${</a:t>
            </a:r>
            <a:r>
              <a:rPr lang="de-DE" sz="500" b="1" dirty="0" err="1"/>
              <a:t>PreReqStack</a:t>
            </a:r>
            <a:r>
              <a:rPr lang="de-DE" sz="500" b="1" dirty="0"/>
              <a:t>}:S3ArtifactBucket"</a:t>
            </a:r>
            <a:br>
              <a:rPr lang="de-DE" sz="500" b="1" dirty="0"/>
            </a:br>
            <a:r>
              <a:rPr lang="de-DE" sz="500" b="1" dirty="0"/>
              <a:t>    </a:t>
            </a:r>
            <a:r>
              <a:rPr lang="de-DE" sz="500" b="1" dirty="0" err="1"/>
              <a:t>PolicyDocument</a:t>
            </a:r>
            <a:r>
              <a:rPr lang="de-DE" sz="500" dirty="0"/>
              <a:t>:</a:t>
            </a:r>
            <a:br>
              <a:rPr lang="de-DE" sz="500" dirty="0"/>
            </a:br>
            <a:r>
              <a:rPr lang="de-DE" sz="500" dirty="0"/>
              <a:t>      </a:t>
            </a:r>
            <a:r>
              <a:rPr lang="de-DE" sz="500" b="1" dirty="0"/>
              <a:t>Statement</a:t>
            </a:r>
            <a:r>
              <a:rPr lang="de-DE" sz="500" dirty="0"/>
              <a:t>:</a:t>
            </a:r>
            <a:br>
              <a:rPr lang="de-DE" sz="500" dirty="0"/>
            </a:br>
            <a:r>
              <a:rPr lang="de-DE" sz="500" dirty="0"/>
              <a:t>        - </a:t>
            </a:r>
            <a:r>
              <a:rPr lang="de-DE" sz="500" b="1" dirty="0"/>
              <a:t>Action</a:t>
            </a:r>
            <a:r>
              <a:rPr lang="de-DE" sz="500" dirty="0"/>
              <a:t>:</a:t>
            </a:r>
            <a:br>
              <a:rPr lang="de-DE" sz="500" dirty="0"/>
            </a:br>
            <a:r>
              <a:rPr lang="de-DE" sz="500" dirty="0"/>
              <a:t>            - s3:*</a:t>
            </a:r>
            <a:br>
              <a:rPr lang="de-DE" sz="500" dirty="0"/>
            </a:br>
            <a:r>
              <a:rPr lang="de-DE" sz="500" dirty="0"/>
              <a:t>          </a:t>
            </a:r>
            <a:r>
              <a:rPr lang="de-DE" sz="500" b="1" dirty="0" err="1"/>
              <a:t>Effect</a:t>
            </a:r>
            <a:r>
              <a:rPr lang="de-DE" sz="500" dirty="0"/>
              <a:t>: </a:t>
            </a:r>
            <a:r>
              <a:rPr lang="de-DE" sz="500" dirty="0" err="1"/>
              <a:t>Allow</a:t>
            </a:r>
            <a:br>
              <a:rPr lang="de-DE" sz="500" dirty="0"/>
            </a:br>
            <a:r>
              <a:rPr lang="de-DE" sz="500" dirty="0"/>
              <a:t>          </a:t>
            </a:r>
            <a:r>
              <a:rPr lang="de-DE" sz="500" b="1" dirty="0" err="1"/>
              <a:t>Resource</a:t>
            </a:r>
            <a:r>
              <a:rPr lang="de-DE" sz="500" dirty="0"/>
              <a:t>:</a:t>
            </a:r>
            <a:br>
              <a:rPr lang="de-DE" sz="500" dirty="0"/>
            </a:br>
            <a:r>
              <a:rPr lang="de-DE" sz="500" dirty="0"/>
              <a:t>            - </a:t>
            </a:r>
            <a:r>
              <a:rPr lang="de-DE" sz="500" b="1" dirty="0"/>
              <a:t>'arn:aws:s3:::</a:t>
            </a:r>
            <a:r>
              <a:rPr lang="de-DE" sz="500" b="1" dirty="0" err="1"/>
              <a:t>artifactbucket</a:t>
            </a:r>
            <a:r>
              <a:rPr lang="de-DE" sz="500" b="1" dirty="0"/>
              <a:t>-</a:t>
            </a:r>
            <a:r>
              <a:rPr lang="de-DE" sz="500" b="1" dirty="0" err="1"/>
              <a:t>smartoffice</a:t>
            </a:r>
            <a:r>
              <a:rPr lang="de-DE" sz="500" b="1" dirty="0"/>
              <a:t>-cf-</a:t>
            </a:r>
            <a:r>
              <a:rPr lang="de-DE" sz="500" b="1" dirty="0" err="1"/>
              <a:t>sourcecode</a:t>
            </a:r>
            <a:r>
              <a:rPr lang="de-DE" sz="500" b="1" dirty="0"/>
              <a:t>'</a:t>
            </a:r>
            <a:br>
              <a:rPr lang="de-DE" sz="500" b="1" dirty="0"/>
            </a:br>
            <a:r>
              <a:rPr lang="de-DE" sz="500" b="1" dirty="0"/>
              <a:t>            </a:t>
            </a:r>
            <a:r>
              <a:rPr lang="de-DE" sz="500" dirty="0"/>
              <a:t>- </a:t>
            </a:r>
            <a:r>
              <a:rPr lang="de-DE" sz="500" b="1" dirty="0"/>
              <a:t>'arn:aws:s3:::</a:t>
            </a:r>
            <a:r>
              <a:rPr lang="de-DE" sz="500" b="1" dirty="0" err="1"/>
              <a:t>artifactbucket</a:t>
            </a:r>
            <a:r>
              <a:rPr lang="de-DE" sz="500" b="1" dirty="0"/>
              <a:t>-</a:t>
            </a:r>
            <a:r>
              <a:rPr lang="de-DE" sz="500" b="1" dirty="0" err="1"/>
              <a:t>smartoffice</a:t>
            </a:r>
            <a:r>
              <a:rPr lang="de-DE" sz="500" b="1" dirty="0"/>
              <a:t>-cf-</a:t>
            </a:r>
            <a:r>
              <a:rPr lang="de-DE" sz="500" b="1" dirty="0" err="1"/>
              <a:t>sourcecode</a:t>
            </a:r>
            <a:r>
              <a:rPr lang="de-DE" sz="500" b="1" dirty="0"/>
              <a:t>/*'</a:t>
            </a:r>
            <a:br>
              <a:rPr lang="de-DE" sz="500" b="1" dirty="0"/>
            </a:br>
            <a:r>
              <a:rPr lang="de-DE" sz="500" b="1" dirty="0"/>
              <a:t>          </a:t>
            </a:r>
            <a:r>
              <a:rPr lang="de-DE" sz="500" b="1" dirty="0" err="1"/>
              <a:t>Principal</a:t>
            </a:r>
            <a:r>
              <a:rPr lang="de-DE" sz="500" dirty="0"/>
              <a:t>:</a:t>
            </a:r>
            <a:br>
              <a:rPr lang="de-DE" sz="500" dirty="0"/>
            </a:br>
            <a:r>
              <a:rPr lang="de-DE" sz="500" dirty="0"/>
              <a:t>            </a:t>
            </a:r>
            <a:r>
              <a:rPr lang="de-DE" sz="500" b="1" dirty="0"/>
              <a:t>AWS</a:t>
            </a:r>
            <a:r>
              <a:rPr lang="de-DE" sz="500" dirty="0"/>
              <a:t>:</a:t>
            </a:r>
            <a:br>
              <a:rPr lang="de-DE" sz="500" dirty="0"/>
            </a:br>
            <a:r>
              <a:rPr lang="de-DE" sz="500" dirty="0"/>
              <a:t>              - !Sub </a:t>
            </a:r>
            <a:r>
              <a:rPr lang="de-DE" sz="500" b="1" dirty="0"/>
              <a:t>'</a:t>
            </a:r>
            <a:r>
              <a:rPr lang="de-DE" sz="500" b="1" dirty="0" err="1"/>
              <a:t>arn:aws:iam</a:t>
            </a:r>
            <a:r>
              <a:rPr lang="de-DE" sz="500" b="1" dirty="0"/>
              <a:t>::${</a:t>
            </a:r>
            <a:r>
              <a:rPr lang="de-DE" sz="500" b="1" dirty="0" err="1"/>
              <a:t>ProdAccount</a:t>
            </a:r>
            <a:r>
              <a:rPr lang="de-DE" sz="500" b="1" dirty="0"/>
              <a:t>}:</a:t>
            </a:r>
            <a:r>
              <a:rPr lang="de-DE" sz="500" b="1" dirty="0" err="1"/>
              <a:t>role</a:t>
            </a:r>
            <a:r>
              <a:rPr lang="de-DE" sz="500" b="1" dirty="0"/>
              <a:t>/</a:t>
            </a:r>
            <a:r>
              <a:rPr lang="de-DE" sz="500" b="1" dirty="0" err="1"/>
              <a:t>pipelineCfBase-ProdAcc-Role</a:t>
            </a:r>
            <a:r>
              <a:rPr lang="de-DE" sz="500" b="1" dirty="0"/>
              <a:t>'</a:t>
            </a:r>
            <a:br>
              <a:rPr lang="de-DE" sz="500" b="1" dirty="0"/>
            </a:br>
            <a:r>
              <a:rPr lang="de-DE" sz="500" b="1" dirty="0"/>
              <a:t>              </a:t>
            </a:r>
            <a:r>
              <a:rPr lang="de-DE" sz="500" dirty="0"/>
              <a:t>- !Sub </a:t>
            </a:r>
            <a:r>
              <a:rPr lang="de-DE" sz="500" b="1" dirty="0"/>
              <a:t>"</a:t>
            </a:r>
            <a:r>
              <a:rPr lang="de-DE" sz="500" b="1" dirty="0" err="1"/>
              <a:t>arn:aws:iam</a:t>
            </a:r>
            <a:r>
              <a:rPr lang="de-DE" sz="500" b="1" dirty="0"/>
              <a:t>::${AWS::</a:t>
            </a:r>
            <a:r>
              <a:rPr lang="de-DE" sz="500" b="1" dirty="0" err="1"/>
              <a:t>AccountId</a:t>
            </a:r>
            <a:r>
              <a:rPr lang="de-DE" sz="500" b="1" dirty="0"/>
              <a:t>}:</a:t>
            </a:r>
            <a:r>
              <a:rPr lang="de-DE" sz="500" b="1" dirty="0" err="1"/>
              <a:t>role</a:t>
            </a:r>
            <a:r>
              <a:rPr lang="de-DE" sz="500" b="1" dirty="0"/>
              <a:t>/</a:t>
            </a:r>
            <a:r>
              <a:rPr lang="de-DE" sz="500" b="1" dirty="0" err="1"/>
              <a:t>pipelineCfBase-Role</a:t>
            </a:r>
            <a:r>
              <a:rPr lang="de-DE" sz="500" b="1" dirty="0"/>
              <a:t>"</a:t>
            </a:r>
            <a:endParaRPr lang="de-DE" sz="500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6E411BD1-3AA0-4F45-B290-3DA7D6B21FB6}"/>
              </a:ext>
            </a:extLst>
          </p:cNvPr>
          <p:cNvSpPr txBox="1"/>
          <p:nvPr/>
        </p:nvSpPr>
        <p:spPr>
          <a:xfrm>
            <a:off x="8134660" y="4376635"/>
            <a:ext cx="3929743" cy="93871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500" b="1" dirty="0" err="1"/>
              <a:t>ArtifactBucket</a:t>
            </a:r>
            <a:r>
              <a:rPr lang="de-DE" sz="500" dirty="0"/>
              <a:t>:</a:t>
            </a:r>
            <a:br>
              <a:rPr lang="de-DE" sz="500" dirty="0"/>
            </a:br>
            <a:r>
              <a:rPr lang="de-DE" sz="500" dirty="0"/>
              <a:t>  </a:t>
            </a:r>
            <a:r>
              <a:rPr lang="de-DE" sz="500" b="1" dirty="0"/>
              <a:t>Type</a:t>
            </a:r>
            <a:r>
              <a:rPr lang="de-DE" sz="500" dirty="0"/>
              <a:t>: AWS::S3::</a:t>
            </a:r>
            <a:r>
              <a:rPr lang="de-DE" sz="500" dirty="0" err="1"/>
              <a:t>Bucket</a:t>
            </a:r>
            <a:br>
              <a:rPr lang="de-DE" sz="500" dirty="0"/>
            </a:br>
            <a:r>
              <a:rPr lang="de-DE" sz="500" dirty="0"/>
              <a:t>  </a:t>
            </a:r>
            <a:r>
              <a:rPr lang="de-DE" sz="500" b="1" dirty="0" err="1"/>
              <a:t>DeletionPolicy</a:t>
            </a:r>
            <a:r>
              <a:rPr lang="de-DE" sz="500" dirty="0"/>
              <a:t>: </a:t>
            </a:r>
            <a:r>
              <a:rPr lang="de-DE" sz="500" dirty="0" err="1"/>
              <a:t>Retain</a:t>
            </a:r>
            <a:br>
              <a:rPr lang="de-DE" sz="500" dirty="0"/>
            </a:br>
            <a:r>
              <a:rPr lang="de-DE" sz="500" dirty="0"/>
              <a:t>  </a:t>
            </a:r>
            <a:r>
              <a:rPr lang="de-DE" sz="500" b="1" dirty="0" err="1"/>
              <a:t>DependsOn</a:t>
            </a:r>
            <a:r>
              <a:rPr lang="de-DE" sz="500" dirty="0"/>
              <a:t>: </a:t>
            </a:r>
            <a:r>
              <a:rPr lang="de-DE" sz="500" dirty="0" err="1"/>
              <a:t>KMSAlias</a:t>
            </a:r>
            <a:br>
              <a:rPr lang="de-DE" sz="500" dirty="0"/>
            </a:br>
            <a:r>
              <a:rPr lang="de-DE" sz="500" dirty="0"/>
              <a:t>  </a:t>
            </a:r>
            <a:r>
              <a:rPr lang="de-DE" sz="500" b="1" dirty="0"/>
              <a:t>Properties</a:t>
            </a:r>
            <a:r>
              <a:rPr lang="de-DE" sz="500" dirty="0"/>
              <a:t>:</a:t>
            </a:r>
            <a:br>
              <a:rPr lang="de-DE" sz="500" dirty="0"/>
            </a:br>
            <a:r>
              <a:rPr lang="de-DE" sz="500" dirty="0"/>
              <a:t>    </a:t>
            </a:r>
            <a:r>
              <a:rPr lang="de-DE" sz="500" b="1" dirty="0" err="1"/>
              <a:t>BucketName</a:t>
            </a:r>
            <a:r>
              <a:rPr lang="de-DE" sz="500" dirty="0"/>
              <a:t>: </a:t>
            </a:r>
            <a:r>
              <a:rPr lang="de-DE" sz="500" b="1" dirty="0"/>
              <a:t>"</a:t>
            </a:r>
            <a:r>
              <a:rPr lang="de-DE" sz="500" b="1" dirty="0" err="1"/>
              <a:t>artifactbucket</a:t>
            </a:r>
            <a:r>
              <a:rPr lang="de-DE" sz="500" b="1" dirty="0"/>
              <a:t>-</a:t>
            </a:r>
            <a:r>
              <a:rPr lang="de-DE" sz="500" b="1" dirty="0" err="1"/>
              <a:t>smartoffice</a:t>
            </a:r>
            <a:r>
              <a:rPr lang="de-DE" sz="500" b="1" dirty="0"/>
              <a:t>-cf-</a:t>
            </a:r>
            <a:r>
              <a:rPr lang="de-DE" sz="500" b="1" dirty="0" err="1"/>
              <a:t>sourcecode</a:t>
            </a:r>
            <a:r>
              <a:rPr lang="de-DE" sz="500" b="1" dirty="0"/>
              <a:t>"</a:t>
            </a:r>
            <a:br>
              <a:rPr lang="de-DE" sz="500" b="1" dirty="0"/>
            </a:br>
            <a:r>
              <a:rPr lang="de-DE" sz="500" b="1" dirty="0"/>
              <a:t>    </a:t>
            </a:r>
            <a:r>
              <a:rPr lang="de-DE" sz="500" b="1" dirty="0" err="1"/>
              <a:t>BucketEncryption</a:t>
            </a:r>
            <a:r>
              <a:rPr lang="de-DE" sz="500" dirty="0"/>
              <a:t>:</a:t>
            </a:r>
            <a:br>
              <a:rPr lang="de-DE" sz="500" dirty="0"/>
            </a:br>
            <a:r>
              <a:rPr lang="de-DE" sz="500" dirty="0"/>
              <a:t>      </a:t>
            </a:r>
            <a:r>
              <a:rPr lang="de-DE" sz="500" b="1" dirty="0" err="1"/>
              <a:t>ServerSideEncryptionConfiguration</a:t>
            </a:r>
            <a:r>
              <a:rPr lang="de-DE" sz="500" dirty="0"/>
              <a:t>:</a:t>
            </a:r>
            <a:br>
              <a:rPr lang="de-DE" sz="500" dirty="0"/>
            </a:br>
            <a:r>
              <a:rPr lang="de-DE" sz="500" dirty="0"/>
              <a:t>        - </a:t>
            </a:r>
            <a:r>
              <a:rPr lang="de-DE" sz="500" b="1" dirty="0" err="1"/>
              <a:t>ServerSideEncryptionByDefault</a:t>
            </a:r>
            <a:r>
              <a:rPr lang="de-DE" sz="500" dirty="0"/>
              <a:t>:</a:t>
            </a:r>
            <a:br>
              <a:rPr lang="de-DE" sz="500" dirty="0"/>
            </a:br>
            <a:r>
              <a:rPr lang="de-DE" sz="500" dirty="0"/>
              <a:t>            </a:t>
            </a:r>
            <a:r>
              <a:rPr lang="de-DE" sz="500" b="1" dirty="0" err="1"/>
              <a:t>KMSMasterKeyID</a:t>
            </a:r>
            <a:r>
              <a:rPr lang="de-DE" sz="500" dirty="0"/>
              <a:t>: !</a:t>
            </a:r>
            <a:r>
              <a:rPr lang="de-DE" sz="500" dirty="0" err="1"/>
              <a:t>Ref</a:t>
            </a:r>
            <a:r>
              <a:rPr lang="de-DE" sz="500" dirty="0"/>
              <a:t> </a:t>
            </a:r>
            <a:r>
              <a:rPr lang="de-DE" sz="500" dirty="0" err="1"/>
              <a:t>KMSKey</a:t>
            </a:r>
            <a:br>
              <a:rPr lang="de-DE" sz="500" dirty="0"/>
            </a:br>
            <a:r>
              <a:rPr lang="de-DE" sz="500" dirty="0"/>
              <a:t>            </a:t>
            </a:r>
            <a:r>
              <a:rPr lang="de-DE" sz="500" b="1" dirty="0" err="1"/>
              <a:t>SSEAlgorithm</a:t>
            </a:r>
            <a:r>
              <a:rPr lang="de-DE" sz="500" dirty="0"/>
              <a:t>: </a:t>
            </a:r>
            <a:r>
              <a:rPr lang="de-DE" sz="500" b="1" dirty="0"/>
              <a:t>'</a:t>
            </a:r>
            <a:r>
              <a:rPr lang="de-DE" sz="500" b="1" dirty="0" err="1"/>
              <a:t>aws:kms</a:t>
            </a:r>
            <a:r>
              <a:rPr lang="de-DE" sz="500" b="1" dirty="0"/>
              <a:t>'</a:t>
            </a:r>
            <a:endParaRPr lang="de-DE" sz="5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630266-8AEE-734E-8598-23EB7A5817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80171" y="626975"/>
            <a:ext cx="177802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de-DE" sz="1000" dirty="0"/>
              <a:t>AWS </a:t>
            </a:r>
            <a:r>
              <a:rPr lang="en-US" altLang="de-DE" sz="1000" dirty="0" err="1"/>
              <a:t>CodePipeline</a:t>
            </a:r>
            <a:br>
              <a:rPr lang="en-US" altLang="de-DE" sz="1000" dirty="0"/>
            </a:br>
            <a:r>
              <a:rPr lang="en-US" altLang="de-DE" sz="1000" dirty="0"/>
              <a:t>Base-Infrastructure</a:t>
            </a:r>
          </a:p>
        </p:txBody>
      </p:sp>
      <p:pic>
        <p:nvPicPr>
          <p:cNvPr id="10" name="Graphic 24">
            <a:extLst>
              <a:ext uri="{FF2B5EF4-FFF2-40B4-BE49-F238E27FC236}">
                <a16:creationId xmlns:a16="http://schemas.microsoft.com/office/drawing/2014/main" id="{037227F6-F874-214B-A2C0-19B2ABC01A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32854" y="182153"/>
            <a:ext cx="455327" cy="455327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5364C187-7DFE-324E-BB2B-AC81B2B9212D}"/>
              </a:ext>
            </a:extLst>
          </p:cNvPr>
          <p:cNvSpPr txBox="1"/>
          <p:nvPr/>
        </p:nvSpPr>
        <p:spPr>
          <a:xfrm>
            <a:off x="2632419" y="1812965"/>
            <a:ext cx="2317047" cy="4939814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de-DE" sz="500" b="1" dirty="0" err="1"/>
              <a:t>PipelineRole</a:t>
            </a:r>
            <a:r>
              <a:rPr lang="de-DE" sz="500" dirty="0"/>
              <a:t>:</a:t>
            </a:r>
            <a:br>
              <a:rPr lang="de-DE" sz="500" dirty="0"/>
            </a:br>
            <a:r>
              <a:rPr lang="de-DE" sz="500" dirty="0"/>
              <a:t>  </a:t>
            </a:r>
            <a:r>
              <a:rPr lang="de-DE" sz="500" b="1" dirty="0"/>
              <a:t>Type</a:t>
            </a:r>
            <a:r>
              <a:rPr lang="de-DE" sz="500" dirty="0"/>
              <a:t>: AWS::IAM::</a:t>
            </a:r>
            <a:r>
              <a:rPr lang="de-DE" sz="500" dirty="0" err="1"/>
              <a:t>Role</a:t>
            </a:r>
            <a:br>
              <a:rPr lang="de-DE" sz="500" dirty="0"/>
            </a:br>
            <a:r>
              <a:rPr lang="de-DE" sz="500" dirty="0"/>
              <a:t>  </a:t>
            </a:r>
            <a:r>
              <a:rPr lang="de-DE" sz="500" b="1" dirty="0"/>
              <a:t>Properties</a:t>
            </a:r>
            <a:r>
              <a:rPr lang="de-DE" sz="500" dirty="0"/>
              <a:t>:</a:t>
            </a:r>
            <a:br>
              <a:rPr lang="de-DE" sz="500" dirty="0"/>
            </a:br>
            <a:r>
              <a:rPr lang="de-DE" sz="500" dirty="0"/>
              <a:t>    </a:t>
            </a:r>
            <a:r>
              <a:rPr lang="de-DE" sz="500" b="1" dirty="0" err="1"/>
              <a:t>RoleName</a:t>
            </a:r>
            <a:r>
              <a:rPr lang="de-DE" sz="500" dirty="0"/>
              <a:t>: </a:t>
            </a:r>
            <a:r>
              <a:rPr lang="de-DE" sz="500" b="1" dirty="0"/>
              <a:t>"</a:t>
            </a:r>
            <a:r>
              <a:rPr lang="de-DE" sz="500" b="1" dirty="0" err="1"/>
              <a:t>pipelineCfBase-Role</a:t>
            </a:r>
            <a:r>
              <a:rPr lang="de-DE" sz="500" b="1" dirty="0"/>
              <a:t>"</a:t>
            </a:r>
            <a:br>
              <a:rPr lang="de-DE" sz="500" b="1" dirty="0"/>
            </a:br>
            <a:r>
              <a:rPr lang="de-DE" sz="500" b="1" dirty="0"/>
              <a:t>    </a:t>
            </a:r>
            <a:r>
              <a:rPr lang="de-DE" sz="500" b="1" dirty="0" err="1"/>
              <a:t>AssumeRolePolicyDocument</a:t>
            </a:r>
            <a:r>
              <a:rPr lang="de-DE" sz="500" dirty="0"/>
              <a:t>:</a:t>
            </a:r>
            <a:br>
              <a:rPr lang="de-DE" sz="500" dirty="0"/>
            </a:br>
            <a:r>
              <a:rPr lang="de-DE" sz="500" dirty="0"/>
              <a:t>      </a:t>
            </a:r>
            <a:r>
              <a:rPr lang="de-DE" sz="500" b="1" dirty="0"/>
              <a:t>Version</a:t>
            </a:r>
            <a:r>
              <a:rPr lang="de-DE" sz="500" dirty="0"/>
              <a:t>: 2012-10-17</a:t>
            </a:r>
            <a:br>
              <a:rPr lang="de-DE" sz="500" dirty="0"/>
            </a:br>
            <a:r>
              <a:rPr lang="de-DE" sz="500" dirty="0"/>
              <a:t>      </a:t>
            </a:r>
            <a:r>
              <a:rPr lang="de-DE" sz="500" b="1" dirty="0"/>
              <a:t>Statement</a:t>
            </a:r>
            <a:r>
              <a:rPr lang="de-DE" sz="500" dirty="0"/>
              <a:t>:</a:t>
            </a:r>
            <a:br>
              <a:rPr lang="de-DE" sz="500" dirty="0"/>
            </a:br>
            <a:r>
              <a:rPr lang="de-DE" sz="500" dirty="0"/>
              <a:t>        - </a:t>
            </a:r>
            <a:r>
              <a:rPr lang="de-DE" sz="500" b="1" dirty="0" err="1"/>
              <a:t>Effect</a:t>
            </a:r>
            <a:r>
              <a:rPr lang="de-DE" sz="500" dirty="0"/>
              <a:t>: </a:t>
            </a:r>
            <a:r>
              <a:rPr lang="de-DE" sz="500" dirty="0" err="1"/>
              <a:t>Allow</a:t>
            </a:r>
            <a:br>
              <a:rPr lang="de-DE" sz="500" dirty="0"/>
            </a:br>
            <a:r>
              <a:rPr lang="de-DE" sz="500" dirty="0"/>
              <a:t>          </a:t>
            </a:r>
            <a:r>
              <a:rPr lang="de-DE" sz="500" b="1" dirty="0" err="1"/>
              <a:t>Principal</a:t>
            </a:r>
            <a:r>
              <a:rPr lang="de-DE" sz="500" dirty="0"/>
              <a:t>:</a:t>
            </a:r>
            <a:br>
              <a:rPr lang="de-DE" sz="500" dirty="0"/>
            </a:br>
            <a:r>
              <a:rPr lang="de-DE" sz="500" dirty="0"/>
              <a:t>            </a:t>
            </a:r>
            <a:r>
              <a:rPr lang="de-DE" sz="500" b="1" dirty="0"/>
              <a:t>Service</a:t>
            </a:r>
            <a:r>
              <a:rPr lang="de-DE" sz="500" dirty="0"/>
              <a:t>:</a:t>
            </a:r>
            <a:br>
              <a:rPr lang="de-DE" sz="500" dirty="0"/>
            </a:br>
            <a:r>
              <a:rPr lang="de-DE" sz="500" dirty="0"/>
              <a:t>              - </a:t>
            </a:r>
            <a:r>
              <a:rPr lang="de-DE" sz="500" dirty="0" err="1"/>
              <a:t>codepipeline.amazonaws.com</a:t>
            </a:r>
            <a:br>
              <a:rPr lang="de-DE" sz="500" dirty="0"/>
            </a:br>
            <a:r>
              <a:rPr lang="de-DE" sz="500" dirty="0"/>
              <a:t>          </a:t>
            </a:r>
            <a:r>
              <a:rPr lang="de-DE" sz="500" b="1" dirty="0"/>
              <a:t>Action</a:t>
            </a:r>
            <a:r>
              <a:rPr lang="de-DE" sz="500" dirty="0"/>
              <a:t>:</a:t>
            </a:r>
            <a:br>
              <a:rPr lang="de-DE" sz="500" dirty="0"/>
            </a:br>
            <a:r>
              <a:rPr lang="de-DE" sz="500" dirty="0"/>
              <a:t>            - </a:t>
            </a:r>
            <a:r>
              <a:rPr lang="de-DE" sz="500" dirty="0" err="1"/>
              <a:t>sts:AssumeRole</a:t>
            </a:r>
            <a:br>
              <a:rPr lang="de-DE" sz="500" dirty="0"/>
            </a:br>
            <a:r>
              <a:rPr lang="de-DE" sz="500" dirty="0"/>
              <a:t>    </a:t>
            </a:r>
            <a:r>
              <a:rPr lang="de-DE" sz="500" b="1" dirty="0"/>
              <a:t>Path</a:t>
            </a:r>
            <a:r>
              <a:rPr lang="de-DE" sz="500" dirty="0"/>
              <a:t>: /</a:t>
            </a:r>
            <a:br>
              <a:rPr lang="de-DE" sz="500" dirty="0"/>
            </a:br>
            <a:r>
              <a:rPr lang="de-DE" sz="500" b="1" dirty="0" err="1"/>
              <a:t>PipelineRolePolicies</a:t>
            </a:r>
            <a:r>
              <a:rPr lang="de-DE" sz="500" dirty="0"/>
              <a:t>:</a:t>
            </a:r>
            <a:br>
              <a:rPr lang="de-DE" sz="500" dirty="0"/>
            </a:br>
            <a:r>
              <a:rPr lang="de-DE" sz="500" dirty="0"/>
              <a:t>  </a:t>
            </a:r>
            <a:r>
              <a:rPr lang="de-DE" sz="500" b="1" dirty="0"/>
              <a:t>Type</a:t>
            </a:r>
            <a:r>
              <a:rPr lang="de-DE" sz="500" dirty="0"/>
              <a:t>: AWS::IAM::</a:t>
            </a:r>
            <a:r>
              <a:rPr lang="de-DE" sz="500" dirty="0" err="1"/>
              <a:t>Policy</a:t>
            </a:r>
            <a:br>
              <a:rPr lang="de-DE" sz="500" dirty="0"/>
            </a:br>
            <a:r>
              <a:rPr lang="de-DE" sz="500" dirty="0"/>
              <a:t>  </a:t>
            </a:r>
            <a:r>
              <a:rPr lang="de-DE" sz="500" b="1" dirty="0" err="1"/>
              <a:t>DependsOn</a:t>
            </a:r>
            <a:r>
              <a:rPr lang="de-DE" sz="500" dirty="0"/>
              <a:t>: </a:t>
            </a:r>
            <a:r>
              <a:rPr lang="de-DE" sz="500" dirty="0" err="1"/>
              <a:t>PipelineRole</a:t>
            </a:r>
            <a:br>
              <a:rPr lang="de-DE" sz="500" dirty="0"/>
            </a:br>
            <a:r>
              <a:rPr lang="de-DE" sz="500" dirty="0"/>
              <a:t>  </a:t>
            </a:r>
            <a:r>
              <a:rPr lang="de-DE" sz="500" b="1" dirty="0"/>
              <a:t>Properties</a:t>
            </a:r>
            <a:r>
              <a:rPr lang="de-DE" sz="500" dirty="0"/>
              <a:t>:</a:t>
            </a:r>
            <a:br>
              <a:rPr lang="de-DE" sz="500" dirty="0"/>
            </a:br>
            <a:r>
              <a:rPr lang="de-DE" sz="500" dirty="0"/>
              <a:t>    </a:t>
            </a:r>
            <a:r>
              <a:rPr lang="de-DE" sz="500" b="1" dirty="0" err="1"/>
              <a:t>PolicyName</a:t>
            </a:r>
            <a:r>
              <a:rPr lang="de-DE" sz="500" dirty="0"/>
              <a:t>: </a:t>
            </a:r>
            <a:r>
              <a:rPr lang="de-DE" sz="500" b="1" dirty="0"/>
              <a:t>"</a:t>
            </a:r>
            <a:r>
              <a:rPr lang="de-DE" sz="500" b="1" dirty="0" err="1"/>
              <a:t>pipelineCfBase-Policies</a:t>
            </a:r>
            <a:r>
              <a:rPr lang="de-DE" sz="500" b="1" dirty="0"/>
              <a:t>"</a:t>
            </a:r>
            <a:br>
              <a:rPr lang="de-DE" sz="500" b="1" dirty="0"/>
            </a:br>
            <a:r>
              <a:rPr lang="de-DE" sz="500" b="1" dirty="0"/>
              <a:t>    </a:t>
            </a:r>
            <a:r>
              <a:rPr lang="de-DE" sz="500" b="1" dirty="0" err="1"/>
              <a:t>PolicyDocument</a:t>
            </a:r>
            <a:r>
              <a:rPr lang="de-DE" sz="500" dirty="0"/>
              <a:t>:</a:t>
            </a:r>
            <a:br>
              <a:rPr lang="de-DE" sz="500" dirty="0"/>
            </a:br>
            <a:r>
              <a:rPr lang="de-DE" sz="500" dirty="0"/>
              <a:t>      </a:t>
            </a:r>
            <a:r>
              <a:rPr lang="de-DE" sz="500" b="1" dirty="0"/>
              <a:t>Version</a:t>
            </a:r>
            <a:r>
              <a:rPr lang="de-DE" sz="500" dirty="0"/>
              <a:t>: 2012-10-17</a:t>
            </a:r>
            <a:br>
              <a:rPr lang="de-DE" sz="500" dirty="0"/>
            </a:br>
            <a:r>
              <a:rPr lang="de-DE" sz="500" dirty="0"/>
              <a:t>      </a:t>
            </a:r>
            <a:r>
              <a:rPr lang="de-DE" sz="500" b="1" dirty="0"/>
              <a:t>Statement</a:t>
            </a:r>
            <a:r>
              <a:rPr lang="de-DE" sz="500" dirty="0"/>
              <a:t>:</a:t>
            </a:r>
            <a:br>
              <a:rPr lang="de-DE" sz="500" dirty="0"/>
            </a:br>
            <a:r>
              <a:rPr lang="de-DE" sz="500" dirty="0"/>
              <a:t>        - </a:t>
            </a:r>
            <a:r>
              <a:rPr lang="de-DE" sz="500" b="1" dirty="0" err="1"/>
              <a:t>Effect</a:t>
            </a:r>
            <a:r>
              <a:rPr lang="de-DE" sz="500" dirty="0"/>
              <a:t>: </a:t>
            </a:r>
            <a:r>
              <a:rPr lang="de-DE" sz="500" dirty="0" err="1"/>
              <a:t>Allow</a:t>
            </a:r>
            <a:br>
              <a:rPr lang="de-DE" sz="500" dirty="0"/>
            </a:br>
            <a:r>
              <a:rPr lang="de-DE" sz="500" dirty="0"/>
              <a:t>          </a:t>
            </a:r>
            <a:r>
              <a:rPr lang="de-DE" sz="500" b="1" dirty="0"/>
              <a:t>Action</a:t>
            </a:r>
            <a:r>
              <a:rPr lang="de-DE" sz="500" dirty="0"/>
              <a:t>:</a:t>
            </a:r>
            <a:br>
              <a:rPr lang="de-DE" sz="500" dirty="0"/>
            </a:br>
            <a:r>
              <a:rPr lang="de-DE" sz="500" dirty="0"/>
              <a:t>            - </a:t>
            </a:r>
            <a:r>
              <a:rPr lang="de-DE" sz="500" dirty="0" err="1"/>
              <a:t>codepipeline</a:t>
            </a:r>
            <a:r>
              <a:rPr lang="de-DE" sz="500" dirty="0"/>
              <a:t>:*</a:t>
            </a:r>
            <a:br>
              <a:rPr lang="de-DE" sz="500" dirty="0"/>
            </a:br>
            <a:r>
              <a:rPr lang="de-DE" sz="500" dirty="0"/>
              <a:t>            - </a:t>
            </a:r>
            <a:r>
              <a:rPr lang="de-DE" sz="500" dirty="0" err="1"/>
              <a:t>iam:ListRoles</a:t>
            </a:r>
            <a:br>
              <a:rPr lang="de-DE" sz="500" dirty="0"/>
            </a:br>
            <a:r>
              <a:rPr lang="de-DE" sz="500" dirty="0"/>
              <a:t>            - </a:t>
            </a:r>
            <a:r>
              <a:rPr lang="de-DE" sz="500" dirty="0" err="1"/>
              <a:t>cloudformation</a:t>
            </a:r>
            <a:r>
              <a:rPr lang="de-DE" sz="500" dirty="0"/>
              <a:t>:*</a:t>
            </a:r>
            <a:br>
              <a:rPr lang="de-DE" sz="500" dirty="0"/>
            </a:br>
            <a:r>
              <a:rPr lang="de-DE" sz="500" dirty="0"/>
              <a:t>            - </a:t>
            </a:r>
            <a:r>
              <a:rPr lang="de-DE" sz="500" dirty="0" err="1"/>
              <a:t>iam:PassRole</a:t>
            </a:r>
            <a:br>
              <a:rPr lang="de-DE" sz="500" dirty="0"/>
            </a:br>
            <a:r>
              <a:rPr lang="de-DE" sz="500" dirty="0"/>
              <a:t>            - s3:ListAllMyBuckets</a:t>
            </a:r>
            <a:br>
              <a:rPr lang="de-DE" sz="500" dirty="0"/>
            </a:br>
            <a:r>
              <a:rPr lang="de-DE" sz="500" dirty="0"/>
              <a:t>            - s3:GetBucketLocation</a:t>
            </a:r>
            <a:br>
              <a:rPr lang="de-DE" sz="500" dirty="0"/>
            </a:br>
            <a:r>
              <a:rPr lang="de-DE" sz="500" dirty="0"/>
              <a:t>            - s3:*</a:t>
            </a:r>
            <a:br>
              <a:rPr lang="de-DE" sz="500" dirty="0"/>
            </a:br>
            <a:r>
              <a:rPr lang="de-DE" sz="500" dirty="0"/>
              <a:t>          </a:t>
            </a:r>
            <a:r>
              <a:rPr lang="de-DE" sz="500" b="1" dirty="0" err="1"/>
              <a:t>Resource</a:t>
            </a:r>
            <a:r>
              <a:rPr lang="de-DE" sz="500" dirty="0"/>
              <a:t>:</a:t>
            </a:r>
            <a:br>
              <a:rPr lang="de-DE" sz="500" dirty="0"/>
            </a:br>
            <a:r>
              <a:rPr lang="de-DE" sz="500" dirty="0"/>
              <a:t>            - </a:t>
            </a:r>
            <a:r>
              <a:rPr lang="de-DE" sz="500" b="1" dirty="0"/>
              <a:t>"*"</a:t>
            </a:r>
            <a:br>
              <a:rPr lang="de-DE" sz="500" b="1" dirty="0"/>
            </a:br>
            <a:r>
              <a:rPr lang="de-DE" sz="500" b="1" dirty="0"/>
              <a:t>        </a:t>
            </a:r>
            <a:r>
              <a:rPr lang="de-DE" sz="500" dirty="0"/>
              <a:t>- </a:t>
            </a:r>
            <a:r>
              <a:rPr lang="de-DE" sz="500" b="1" dirty="0" err="1"/>
              <a:t>Effect</a:t>
            </a:r>
            <a:r>
              <a:rPr lang="de-DE" sz="500" dirty="0"/>
              <a:t>: </a:t>
            </a:r>
            <a:r>
              <a:rPr lang="de-DE" sz="500" dirty="0" err="1"/>
              <a:t>Allow</a:t>
            </a:r>
            <a:br>
              <a:rPr lang="de-DE" sz="500" dirty="0"/>
            </a:br>
            <a:r>
              <a:rPr lang="de-DE" sz="500" dirty="0"/>
              <a:t>          </a:t>
            </a:r>
            <a:r>
              <a:rPr lang="de-DE" sz="500" b="1" dirty="0"/>
              <a:t>Action</a:t>
            </a:r>
            <a:r>
              <a:rPr lang="de-DE" sz="500" dirty="0"/>
              <a:t>:</a:t>
            </a:r>
            <a:br>
              <a:rPr lang="de-DE" sz="500" dirty="0"/>
            </a:br>
            <a:r>
              <a:rPr lang="de-DE" sz="500" dirty="0"/>
              <a:t>            - </a:t>
            </a:r>
            <a:r>
              <a:rPr lang="de-DE" sz="500" dirty="0" err="1"/>
              <a:t>kms:Decrypt</a:t>
            </a:r>
            <a:br>
              <a:rPr lang="de-DE" sz="500" dirty="0"/>
            </a:br>
            <a:r>
              <a:rPr lang="de-DE" sz="500" dirty="0"/>
              <a:t>          </a:t>
            </a:r>
            <a:r>
              <a:rPr lang="de-DE" sz="500" b="1" dirty="0" err="1"/>
              <a:t>Resource</a:t>
            </a:r>
            <a:r>
              <a:rPr lang="de-DE" sz="500" dirty="0"/>
              <a:t>:</a:t>
            </a:r>
            <a:br>
              <a:rPr lang="de-DE" sz="500" dirty="0"/>
            </a:br>
            <a:r>
              <a:rPr lang="de-DE" sz="500" dirty="0"/>
              <a:t>            </a:t>
            </a:r>
            <a:r>
              <a:rPr lang="de-DE" sz="500" b="1" dirty="0" err="1"/>
              <a:t>Fn</a:t>
            </a:r>
            <a:r>
              <a:rPr lang="de-DE" sz="500" b="1" dirty="0"/>
              <a:t>::</a:t>
            </a:r>
            <a:r>
              <a:rPr lang="de-DE" sz="500" b="1" dirty="0" err="1"/>
              <a:t>ImportValue</a:t>
            </a:r>
            <a:r>
              <a:rPr lang="de-DE" sz="500" dirty="0"/>
              <a:t>: !Sub </a:t>
            </a:r>
            <a:r>
              <a:rPr lang="de-DE" sz="500" b="1" dirty="0"/>
              <a:t>"${</a:t>
            </a:r>
            <a:r>
              <a:rPr lang="de-DE" sz="500" b="1" dirty="0" err="1"/>
              <a:t>PreReqStack</a:t>
            </a:r>
            <a:r>
              <a:rPr lang="de-DE" sz="500" b="1" dirty="0"/>
              <a:t>}:CMK-</a:t>
            </a:r>
            <a:r>
              <a:rPr lang="de-DE" sz="500" b="1" dirty="0" err="1"/>
              <a:t>Arn</a:t>
            </a:r>
            <a:r>
              <a:rPr lang="de-DE" sz="500" b="1" dirty="0"/>
              <a:t>"</a:t>
            </a:r>
            <a:br>
              <a:rPr lang="de-DE" sz="500" b="1" dirty="0"/>
            </a:br>
            <a:r>
              <a:rPr lang="de-DE" sz="500" b="1" dirty="0"/>
              <a:t>        </a:t>
            </a:r>
            <a:r>
              <a:rPr lang="de-DE" sz="500" dirty="0"/>
              <a:t>- </a:t>
            </a:r>
            <a:r>
              <a:rPr lang="de-DE" sz="500" b="1" dirty="0" err="1"/>
              <a:t>Effect</a:t>
            </a:r>
            <a:r>
              <a:rPr lang="de-DE" sz="500" dirty="0"/>
              <a:t>: </a:t>
            </a:r>
            <a:r>
              <a:rPr lang="de-DE" sz="500" dirty="0" err="1"/>
              <a:t>Allow</a:t>
            </a:r>
            <a:br>
              <a:rPr lang="de-DE" sz="500" dirty="0"/>
            </a:br>
            <a:r>
              <a:rPr lang="de-DE" sz="500" dirty="0"/>
              <a:t>          </a:t>
            </a:r>
            <a:r>
              <a:rPr lang="de-DE" sz="500" b="1" dirty="0"/>
              <a:t>Action</a:t>
            </a:r>
            <a:r>
              <a:rPr lang="de-DE" sz="500" dirty="0"/>
              <a:t>:</a:t>
            </a:r>
            <a:br>
              <a:rPr lang="de-DE" sz="500" dirty="0"/>
            </a:br>
            <a:r>
              <a:rPr lang="de-DE" sz="500" dirty="0"/>
              <a:t>            - s3:PutObject</a:t>
            </a:r>
            <a:br>
              <a:rPr lang="de-DE" sz="500" dirty="0"/>
            </a:br>
            <a:r>
              <a:rPr lang="de-DE" sz="500" dirty="0"/>
              <a:t>            - s3:GetBucketPolicy</a:t>
            </a:r>
            <a:br>
              <a:rPr lang="de-DE" sz="500" dirty="0"/>
            </a:br>
            <a:r>
              <a:rPr lang="de-DE" sz="500" dirty="0"/>
              <a:t>            - s3:GetObject</a:t>
            </a:r>
            <a:br>
              <a:rPr lang="de-DE" sz="500" dirty="0"/>
            </a:br>
            <a:r>
              <a:rPr lang="de-DE" sz="500" dirty="0"/>
              <a:t>            - s3:ListBucket</a:t>
            </a:r>
            <a:br>
              <a:rPr lang="de-DE" sz="500" dirty="0"/>
            </a:br>
            <a:r>
              <a:rPr lang="de-DE" sz="500" dirty="0"/>
              <a:t>          </a:t>
            </a:r>
            <a:r>
              <a:rPr lang="de-DE" sz="500" b="1" dirty="0" err="1"/>
              <a:t>Resource</a:t>
            </a:r>
            <a:r>
              <a:rPr lang="de-DE" sz="500" dirty="0"/>
              <a:t>:</a:t>
            </a:r>
            <a:br>
              <a:rPr lang="de-DE" sz="500" dirty="0"/>
            </a:br>
            <a:r>
              <a:rPr lang="de-DE" sz="500" dirty="0"/>
              <a:t>            - !</a:t>
            </a:r>
            <a:r>
              <a:rPr lang="de-DE" sz="500" dirty="0" err="1"/>
              <a:t>Join</a:t>
            </a:r>
            <a:br>
              <a:rPr lang="de-DE" sz="500" dirty="0"/>
            </a:br>
            <a:r>
              <a:rPr lang="de-DE" sz="500" dirty="0"/>
              <a:t>              - </a:t>
            </a:r>
            <a:r>
              <a:rPr lang="de-DE" sz="500" b="1" dirty="0"/>
              <a:t>''</a:t>
            </a:r>
            <a:br>
              <a:rPr lang="de-DE" sz="500" b="1" dirty="0"/>
            </a:br>
            <a:r>
              <a:rPr lang="de-DE" sz="500" b="1" dirty="0"/>
              <a:t>              </a:t>
            </a:r>
            <a:r>
              <a:rPr lang="de-DE" sz="500" dirty="0"/>
              <a:t>- - </a:t>
            </a:r>
            <a:r>
              <a:rPr lang="de-DE" sz="500" b="1" dirty="0"/>
              <a:t>'arn:aws:s3:::'</a:t>
            </a:r>
            <a:br>
              <a:rPr lang="de-DE" sz="500" b="1" dirty="0"/>
            </a:br>
            <a:r>
              <a:rPr lang="de-DE" sz="500" b="1" dirty="0"/>
              <a:t>                </a:t>
            </a:r>
            <a:r>
              <a:rPr lang="de-DE" sz="500" dirty="0"/>
              <a:t>- </a:t>
            </a:r>
            <a:r>
              <a:rPr lang="de-DE" sz="500" b="1" dirty="0" err="1"/>
              <a:t>Fn</a:t>
            </a:r>
            <a:r>
              <a:rPr lang="de-DE" sz="500" b="1" dirty="0"/>
              <a:t>::</a:t>
            </a:r>
            <a:r>
              <a:rPr lang="de-DE" sz="500" b="1" dirty="0" err="1"/>
              <a:t>ImportValue</a:t>
            </a:r>
            <a:r>
              <a:rPr lang="de-DE" sz="500" dirty="0"/>
              <a:t>: !Sub </a:t>
            </a:r>
            <a:r>
              <a:rPr lang="de-DE" sz="500" b="1" dirty="0"/>
              <a:t>"${</a:t>
            </a:r>
            <a:r>
              <a:rPr lang="de-DE" sz="500" b="1" dirty="0" err="1"/>
              <a:t>PreReqStack</a:t>
            </a:r>
            <a:r>
              <a:rPr lang="de-DE" sz="500" b="1" dirty="0"/>
              <a:t>}:S3ArtifactBucket"</a:t>
            </a:r>
            <a:br>
              <a:rPr lang="de-DE" sz="500" b="1" dirty="0"/>
            </a:br>
            <a:r>
              <a:rPr lang="de-DE" sz="500" b="1" dirty="0"/>
              <a:t>            </a:t>
            </a:r>
            <a:r>
              <a:rPr lang="de-DE" sz="500" dirty="0"/>
              <a:t>- !</a:t>
            </a:r>
            <a:r>
              <a:rPr lang="de-DE" sz="500" dirty="0" err="1"/>
              <a:t>Join</a:t>
            </a:r>
            <a:br>
              <a:rPr lang="de-DE" sz="500" dirty="0"/>
            </a:br>
            <a:r>
              <a:rPr lang="de-DE" sz="500" dirty="0"/>
              <a:t>                - </a:t>
            </a:r>
            <a:r>
              <a:rPr lang="de-DE" sz="500" b="1" dirty="0"/>
              <a:t>''</a:t>
            </a:r>
            <a:br>
              <a:rPr lang="de-DE" sz="500" b="1" dirty="0"/>
            </a:br>
            <a:r>
              <a:rPr lang="de-DE" sz="500" b="1" dirty="0"/>
              <a:t>                </a:t>
            </a:r>
            <a:r>
              <a:rPr lang="de-DE" sz="500" dirty="0"/>
              <a:t>- - </a:t>
            </a:r>
            <a:r>
              <a:rPr lang="de-DE" sz="500" b="1" dirty="0"/>
              <a:t>'arn:aws:s3:::'</a:t>
            </a:r>
            <a:br>
              <a:rPr lang="de-DE" sz="500" b="1" dirty="0"/>
            </a:br>
            <a:r>
              <a:rPr lang="de-DE" sz="500" b="1" dirty="0"/>
              <a:t>                  </a:t>
            </a:r>
            <a:r>
              <a:rPr lang="de-DE" sz="500" dirty="0"/>
              <a:t>- </a:t>
            </a:r>
            <a:r>
              <a:rPr lang="de-DE" sz="500" b="1" dirty="0" err="1"/>
              <a:t>Fn</a:t>
            </a:r>
            <a:r>
              <a:rPr lang="de-DE" sz="500" b="1" dirty="0"/>
              <a:t>::</a:t>
            </a:r>
            <a:r>
              <a:rPr lang="de-DE" sz="500" b="1" dirty="0" err="1"/>
              <a:t>ImportValue</a:t>
            </a:r>
            <a:r>
              <a:rPr lang="de-DE" sz="500" dirty="0"/>
              <a:t>: !Sub </a:t>
            </a:r>
            <a:r>
              <a:rPr lang="de-DE" sz="500" b="1" dirty="0"/>
              <a:t>"${</a:t>
            </a:r>
            <a:r>
              <a:rPr lang="de-DE" sz="500" b="1" dirty="0" err="1"/>
              <a:t>PreReqStack</a:t>
            </a:r>
            <a:r>
              <a:rPr lang="de-DE" sz="500" b="1" dirty="0"/>
              <a:t>}:S3ArtifactBucket"</a:t>
            </a:r>
            <a:br>
              <a:rPr lang="de-DE" sz="500" b="1" dirty="0"/>
            </a:br>
            <a:r>
              <a:rPr lang="de-DE" sz="500" b="1" dirty="0"/>
              <a:t>                  </a:t>
            </a:r>
            <a:r>
              <a:rPr lang="de-DE" sz="500" dirty="0"/>
              <a:t>- </a:t>
            </a:r>
            <a:r>
              <a:rPr lang="de-DE" sz="500" b="1" dirty="0"/>
              <a:t>'/*'</a:t>
            </a:r>
            <a:br>
              <a:rPr lang="de-DE" sz="500" b="1" dirty="0"/>
            </a:br>
            <a:r>
              <a:rPr lang="de-DE" sz="500" b="1" dirty="0"/>
              <a:t>        </a:t>
            </a:r>
            <a:r>
              <a:rPr lang="de-DE" sz="500" dirty="0"/>
              <a:t>- </a:t>
            </a:r>
            <a:r>
              <a:rPr lang="de-DE" sz="500" b="1" dirty="0" err="1"/>
              <a:t>Effect</a:t>
            </a:r>
            <a:r>
              <a:rPr lang="de-DE" sz="500" dirty="0"/>
              <a:t>: </a:t>
            </a:r>
            <a:r>
              <a:rPr lang="de-DE" sz="500" dirty="0" err="1"/>
              <a:t>Allow</a:t>
            </a:r>
            <a:br>
              <a:rPr lang="de-DE" sz="500" dirty="0"/>
            </a:br>
            <a:r>
              <a:rPr lang="de-DE" sz="500" dirty="0"/>
              <a:t>          </a:t>
            </a:r>
            <a:r>
              <a:rPr lang="de-DE" sz="500" b="1" dirty="0"/>
              <a:t>Action</a:t>
            </a:r>
            <a:r>
              <a:rPr lang="de-DE" sz="500" dirty="0"/>
              <a:t>:</a:t>
            </a:r>
            <a:br>
              <a:rPr lang="de-DE" sz="500" dirty="0"/>
            </a:br>
            <a:r>
              <a:rPr lang="de-DE" sz="500" dirty="0"/>
              <a:t>            - </a:t>
            </a:r>
            <a:r>
              <a:rPr lang="de-DE" sz="500" dirty="0" err="1"/>
              <a:t>sts:AssumeRole</a:t>
            </a:r>
            <a:br>
              <a:rPr lang="de-DE" sz="500" dirty="0"/>
            </a:br>
            <a:r>
              <a:rPr lang="de-DE" sz="500" dirty="0"/>
              <a:t>          </a:t>
            </a:r>
            <a:r>
              <a:rPr lang="de-DE" sz="500" b="1" dirty="0" err="1"/>
              <a:t>Resource</a:t>
            </a:r>
            <a:r>
              <a:rPr lang="de-DE" sz="500" dirty="0"/>
              <a:t>:</a:t>
            </a:r>
            <a:br>
              <a:rPr lang="de-DE" sz="500" dirty="0"/>
            </a:br>
            <a:r>
              <a:rPr lang="de-DE" sz="500" dirty="0"/>
              <a:t>            - !Sub </a:t>
            </a:r>
            <a:r>
              <a:rPr lang="de-DE" sz="500" b="1" dirty="0"/>
              <a:t>'</a:t>
            </a:r>
            <a:r>
              <a:rPr lang="de-DE" sz="500" b="1" dirty="0" err="1"/>
              <a:t>arn:aws:iam</a:t>
            </a:r>
            <a:r>
              <a:rPr lang="de-DE" sz="500" b="1" dirty="0"/>
              <a:t>::${</a:t>
            </a:r>
            <a:r>
              <a:rPr lang="de-DE" sz="500" b="1" dirty="0" err="1"/>
              <a:t>ProdAccount</a:t>
            </a:r>
            <a:r>
              <a:rPr lang="de-DE" sz="500" b="1" dirty="0"/>
              <a:t>}:</a:t>
            </a:r>
            <a:r>
              <a:rPr lang="de-DE" sz="500" b="1" dirty="0" err="1"/>
              <a:t>role</a:t>
            </a:r>
            <a:r>
              <a:rPr lang="de-DE" sz="500" b="1" dirty="0"/>
              <a:t>/</a:t>
            </a:r>
            <a:r>
              <a:rPr lang="de-DE" sz="500" b="1" dirty="0" err="1"/>
              <a:t>pipelineCfBase-ProdAcc-Role</a:t>
            </a:r>
            <a:r>
              <a:rPr lang="de-DE" sz="500" b="1" dirty="0"/>
              <a:t>'</a:t>
            </a:r>
            <a:br>
              <a:rPr lang="de-DE" sz="500" b="1" dirty="0"/>
            </a:br>
            <a:r>
              <a:rPr lang="de-DE" sz="500" b="1" dirty="0"/>
              <a:t>            </a:t>
            </a:r>
            <a:r>
              <a:rPr lang="de-DE" sz="500" dirty="0"/>
              <a:t>- </a:t>
            </a:r>
            <a:r>
              <a:rPr lang="de-DE" sz="500" b="1" dirty="0"/>
              <a:t>'</a:t>
            </a:r>
            <a:r>
              <a:rPr lang="de-DE" sz="500" b="1" dirty="0" err="1"/>
              <a:t>arn:aws:iam</a:t>
            </a:r>
            <a:r>
              <a:rPr lang="de-DE" sz="500" b="1" dirty="0"/>
              <a:t>::147376585776:role/</a:t>
            </a:r>
            <a:r>
              <a:rPr lang="de-DE" sz="500" b="1" dirty="0" err="1"/>
              <a:t>pipelineCfBase-Role</a:t>
            </a:r>
            <a:r>
              <a:rPr lang="de-DE" sz="500" b="1" dirty="0"/>
              <a:t>'</a:t>
            </a:r>
            <a:br>
              <a:rPr lang="de-DE" sz="500" b="1" dirty="0"/>
            </a:br>
            <a:r>
              <a:rPr lang="de-DE" sz="500" b="1" dirty="0"/>
              <a:t>    </a:t>
            </a:r>
            <a:r>
              <a:rPr lang="de-DE" sz="500" b="1" dirty="0" err="1"/>
              <a:t>Roles</a:t>
            </a:r>
            <a:r>
              <a:rPr lang="de-DE" sz="500" dirty="0"/>
              <a:t>:</a:t>
            </a:r>
            <a:br>
              <a:rPr lang="de-DE" sz="500" dirty="0"/>
            </a:br>
            <a:r>
              <a:rPr lang="de-DE" sz="500" dirty="0"/>
              <a:t>      - !</a:t>
            </a:r>
            <a:r>
              <a:rPr lang="de-DE" sz="500" dirty="0" err="1"/>
              <a:t>Ref</a:t>
            </a:r>
            <a:r>
              <a:rPr lang="de-DE" sz="500" dirty="0"/>
              <a:t> </a:t>
            </a:r>
            <a:r>
              <a:rPr lang="de-DE" sz="500" dirty="0" err="1"/>
              <a:t>PipelineRole</a:t>
            </a:r>
            <a:endParaRPr lang="de-DE" sz="500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1B21727C-982E-394A-A2F6-F9AD6464B9A1}"/>
              </a:ext>
            </a:extLst>
          </p:cNvPr>
          <p:cNvSpPr txBox="1"/>
          <p:nvPr/>
        </p:nvSpPr>
        <p:spPr>
          <a:xfrm>
            <a:off x="127597" y="785877"/>
            <a:ext cx="2354276" cy="5632311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de-DE" sz="400" b="1" dirty="0"/>
              <a:t>Pipeline</a:t>
            </a:r>
            <a:r>
              <a:rPr lang="de-DE" sz="400" dirty="0"/>
              <a:t>:</a:t>
            </a:r>
            <a:br>
              <a:rPr lang="de-DE" sz="400" dirty="0"/>
            </a:br>
            <a:r>
              <a:rPr lang="de-DE" sz="400" dirty="0"/>
              <a:t>  </a:t>
            </a:r>
            <a:r>
              <a:rPr lang="de-DE" sz="400" b="1" dirty="0"/>
              <a:t>Type</a:t>
            </a:r>
            <a:r>
              <a:rPr lang="de-DE" sz="400" dirty="0"/>
              <a:t>: AWS::</a:t>
            </a:r>
            <a:r>
              <a:rPr lang="de-DE" sz="400" dirty="0" err="1"/>
              <a:t>CodePipeline</a:t>
            </a:r>
            <a:r>
              <a:rPr lang="de-DE" sz="400" dirty="0"/>
              <a:t>::Pipeline</a:t>
            </a:r>
            <a:br>
              <a:rPr lang="de-DE" sz="400" dirty="0"/>
            </a:br>
            <a:r>
              <a:rPr lang="de-DE" sz="400" dirty="0"/>
              <a:t>  </a:t>
            </a:r>
            <a:r>
              <a:rPr lang="de-DE" sz="400" b="1" dirty="0" err="1"/>
              <a:t>DependsOn</a:t>
            </a:r>
            <a:r>
              <a:rPr lang="de-DE" sz="400" dirty="0"/>
              <a:t>:</a:t>
            </a:r>
            <a:br>
              <a:rPr lang="de-DE" sz="400" dirty="0"/>
            </a:br>
            <a:r>
              <a:rPr lang="de-DE" sz="400" dirty="0"/>
              <a:t>    - </a:t>
            </a:r>
            <a:r>
              <a:rPr lang="de-DE" sz="400" dirty="0" err="1"/>
              <a:t>PipelineRolePolicies</a:t>
            </a:r>
            <a:br>
              <a:rPr lang="de-DE" sz="400" dirty="0"/>
            </a:br>
            <a:r>
              <a:rPr lang="de-DE" sz="400" dirty="0"/>
              <a:t>    - S3BucketPolicy</a:t>
            </a:r>
            <a:br>
              <a:rPr lang="de-DE" sz="400" dirty="0"/>
            </a:br>
            <a:r>
              <a:rPr lang="de-DE" sz="400" dirty="0"/>
              <a:t>  </a:t>
            </a:r>
            <a:r>
              <a:rPr lang="de-DE" sz="400" b="1" dirty="0"/>
              <a:t>Properties</a:t>
            </a:r>
            <a:r>
              <a:rPr lang="de-DE" sz="400" dirty="0"/>
              <a:t>:</a:t>
            </a:r>
            <a:br>
              <a:rPr lang="de-DE" sz="400" dirty="0"/>
            </a:br>
            <a:r>
              <a:rPr lang="de-DE" sz="400" dirty="0"/>
              <a:t>    </a:t>
            </a:r>
            <a:r>
              <a:rPr lang="de-DE" sz="400" b="1" dirty="0" err="1"/>
              <a:t>ArtifactStore</a:t>
            </a:r>
            <a:r>
              <a:rPr lang="de-DE" sz="400" dirty="0"/>
              <a:t>:</a:t>
            </a:r>
            <a:br>
              <a:rPr lang="de-DE" sz="400" dirty="0"/>
            </a:br>
            <a:r>
              <a:rPr lang="de-DE" sz="400" dirty="0"/>
              <a:t>      </a:t>
            </a:r>
            <a:r>
              <a:rPr lang="de-DE" sz="400" b="1" dirty="0" err="1"/>
              <a:t>EncryptionKey</a:t>
            </a:r>
            <a:r>
              <a:rPr lang="de-DE" sz="400" dirty="0"/>
              <a:t>:</a:t>
            </a:r>
            <a:br>
              <a:rPr lang="de-DE" sz="400" dirty="0"/>
            </a:br>
            <a:r>
              <a:rPr lang="de-DE" sz="400" dirty="0"/>
              <a:t>        </a:t>
            </a:r>
            <a:r>
              <a:rPr lang="de-DE" sz="400" b="1" dirty="0" err="1"/>
              <a:t>Id</a:t>
            </a:r>
            <a:r>
              <a:rPr lang="de-DE" sz="400" dirty="0"/>
              <a:t>:</a:t>
            </a:r>
            <a:br>
              <a:rPr lang="de-DE" sz="400" dirty="0"/>
            </a:br>
            <a:r>
              <a:rPr lang="de-DE" sz="400" dirty="0"/>
              <a:t>          </a:t>
            </a:r>
            <a:r>
              <a:rPr lang="de-DE" sz="400" b="1" dirty="0" err="1"/>
              <a:t>Fn</a:t>
            </a:r>
            <a:r>
              <a:rPr lang="de-DE" sz="400" b="1" dirty="0"/>
              <a:t>::</a:t>
            </a:r>
            <a:r>
              <a:rPr lang="de-DE" sz="400" b="1" dirty="0" err="1"/>
              <a:t>ImportValue</a:t>
            </a:r>
            <a:r>
              <a:rPr lang="de-DE" sz="400" dirty="0"/>
              <a:t>: !Sub </a:t>
            </a:r>
            <a:r>
              <a:rPr lang="de-DE" sz="400" b="1" dirty="0"/>
              <a:t>"${</a:t>
            </a:r>
            <a:r>
              <a:rPr lang="de-DE" sz="400" b="1" dirty="0" err="1"/>
              <a:t>PreReqStack</a:t>
            </a:r>
            <a:r>
              <a:rPr lang="de-DE" sz="400" b="1" dirty="0"/>
              <a:t>}:CMK-</a:t>
            </a:r>
            <a:r>
              <a:rPr lang="de-DE" sz="400" b="1" dirty="0" err="1"/>
              <a:t>Arn</a:t>
            </a:r>
            <a:r>
              <a:rPr lang="de-DE" sz="400" b="1" dirty="0"/>
              <a:t>"</a:t>
            </a:r>
            <a:br>
              <a:rPr lang="de-DE" sz="400" b="1" dirty="0"/>
            </a:br>
            <a:r>
              <a:rPr lang="de-DE" sz="400" b="1" dirty="0"/>
              <a:t>        Type</a:t>
            </a:r>
            <a:r>
              <a:rPr lang="de-DE" sz="400" dirty="0"/>
              <a:t>: </a:t>
            </a:r>
            <a:r>
              <a:rPr lang="de-DE" sz="400" b="1" dirty="0"/>
              <a:t>"KMS"</a:t>
            </a:r>
            <a:br>
              <a:rPr lang="de-DE" sz="400" b="1" dirty="0"/>
            </a:br>
            <a:r>
              <a:rPr lang="de-DE" sz="400" b="1" dirty="0"/>
              <a:t>      Location</a:t>
            </a:r>
            <a:r>
              <a:rPr lang="de-DE" sz="400" dirty="0"/>
              <a:t>:</a:t>
            </a:r>
            <a:br>
              <a:rPr lang="de-DE" sz="400" dirty="0"/>
            </a:br>
            <a:r>
              <a:rPr lang="de-DE" sz="400" dirty="0"/>
              <a:t>        </a:t>
            </a:r>
            <a:r>
              <a:rPr lang="de-DE" sz="400" b="1" dirty="0" err="1"/>
              <a:t>Fn</a:t>
            </a:r>
            <a:r>
              <a:rPr lang="de-DE" sz="400" b="1" dirty="0"/>
              <a:t>::</a:t>
            </a:r>
            <a:r>
              <a:rPr lang="de-DE" sz="400" b="1" dirty="0" err="1"/>
              <a:t>ImportValue</a:t>
            </a:r>
            <a:r>
              <a:rPr lang="de-DE" sz="400" dirty="0"/>
              <a:t>: !Sub </a:t>
            </a:r>
            <a:r>
              <a:rPr lang="de-DE" sz="400" b="1" dirty="0"/>
              <a:t>"${</a:t>
            </a:r>
            <a:r>
              <a:rPr lang="de-DE" sz="400" b="1" dirty="0" err="1"/>
              <a:t>PreReqStack</a:t>
            </a:r>
            <a:r>
              <a:rPr lang="de-DE" sz="400" b="1" dirty="0"/>
              <a:t>}:S3ArtifactBucket"</a:t>
            </a:r>
            <a:br>
              <a:rPr lang="de-DE" sz="400" b="1" dirty="0"/>
            </a:br>
            <a:r>
              <a:rPr lang="de-DE" sz="400" b="1" dirty="0"/>
              <a:t>      Type</a:t>
            </a:r>
            <a:r>
              <a:rPr lang="de-DE" sz="400" dirty="0"/>
              <a:t>: </a:t>
            </a:r>
            <a:r>
              <a:rPr lang="de-DE" sz="400" b="1" dirty="0"/>
              <a:t>"S3"</a:t>
            </a:r>
            <a:br>
              <a:rPr lang="de-DE" sz="400" b="1" dirty="0"/>
            </a:br>
            <a:r>
              <a:rPr lang="de-DE" sz="400" b="1" dirty="0"/>
              <a:t>    Name</a:t>
            </a:r>
            <a:r>
              <a:rPr lang="de-DE" sz="400" dirty="0"/>
              <a:t>: </a:t>
            </a:r>
            <a:r>
              <a:rPr lang="de-DE" sz="400" b="1" dirty="0"/>
              <a:t>"</a:t>
            </a:r>
            <a:r>
              <a:rPr lang="de-DE" sz="400" b="1" dirty="0" err="1"/>
              <a:t>base-cfPipeline-dev</a:t>
            </a:r>
            <a:r>
              <a:rPr lang="de-DE" sz="400" b="1" dirty="0"/>
              <a:t>"</a:t>
            </a:r>
            <a:br>
              <a:rPr lang="de-DE" sz="400" b="1" dirty="0"/>
            </a:br>
            <a:r>
              <a:rPr lang="de-DE" sz="400" b="1" dirty="0"/>
              <a:t>    </a:t>
            </a:r>
            <a:r>
              <a:rPr lang="de-DE" sz="400" b="1" dirty="0" err="1"/>
              <a:t>RestartExecutionOnUpdate</a:t>
            </a:r>
            <a:r>
              <a:rPr lang="de-DE" sz="400" dirty="0"/>
              <a:t>: </a:t>
            </a:r>
            <a:r>
              <a:rPr lang="de-DE" sz="400" dirty="0" err="1"/>
              <a:t>False</a:t>
            </a:r>
            <a:br>
              <a:rPr lang="de-DE" sz="400" dirty="0"/>
            </a:br>
            <a:r>
              <a:rPr lang="de-DE" sz="400" dirty="0"/>
              <a:t>    </a:t>
            </a:r>
            <a:r>
              <a:rPr lang="de-DE" sz="400" b="1" dirty="0" err="1"/>
              <a:t>RoleArn</a:t>
            </a:r>
            <a:r>
              <a:rPr lang="de-DE" sz="400" dirty="0"/>
              <a:t>: !</a:t>
            </a:r>
            <a:r>
              <a:rPr lang="de-DE" sz="400" dirty="0" err="1"/>
              <a:t>GetAtt</a:t>
            </a:r>
            <a:r>
              <a:rPr lang="de-DE" sz="400" dirty="0"/>
              <a:t> </a:t>
            </a:r>
            <a:r>
              <a:rPr lang="de-DE" sz="400" dirty="0" err="1"/>
              <a:t>PipelineRole.Arn</a:t>
            </a:r>
            <a:br>
              <a:rPr lang="de-DE" sz="400" dirty="0"/>
            </a:br>
            <a:r>
              <a:rPr lang="de-DE" sz="400" dirty="0"/>
              <a:t>    </a:t>
            </a:r>
            <a:r>
              <a:rPr lang="de-DE" sz="400" b="1" dirty="0"/>
              <a:t>Stages</a:t>
            </a:r>
            <a:r>
              <a:rPr lang="de-DE" sz="400" dirty="0"/>
              <a:t>:</a:t>
            </a:r>
            <a:br>
              <a:rPr lang="de-DE" sz="400" dirty="0"/>
            </a:br>
            <a:r>
              <a:rPr lang="de-DE" sz="400" dirty="0"/>
              <a:t>      - </a:t>
            </a:r>
            <a:r>
              <a:rPr lang="de-DE" sz="400" b="1" dirty="0"/>
              <a:t>Name</a:t>
            </a:r>
            <a:r>
              <a:rPr lang="de-DE" sz="400" dirty="0"/>
              <a:t>: </a:t>
            </a:r>
            <a:r>
              <a:rPr lang="de-DE" sz="400" b="1" dirty="0"/>
              <a:t>"Checkout-</a:t>
            </a:r>
            <a:r>
              <a:rPr lang="de-DE" sz="400" b="1" dirty="0" err="1"/>
              <a:t>SourceCode</a:t>
            </a:r>
            <a:r>
              <a:rPr lang="de-DE" sz="400" b="1" dirty="0"/>
              <a:t>"</a:t>
            </a:r>
            <a:br>
              <a:rPr lang="de-DE" sz="400" b="1" dirty="0"/>
            </a:br>
            <a:r>
              <a:rPr lang="de-DE" sz="400" b="1" dirty="0"/>
              <a:t>        Actions</a:t>
            </a:r>
            <a:r>
              <a:rPr lang="de-DE" sz="400" dirty="0"/>
              <a:t>:</a:t>
            </a:r>
            <a:br>
              <a:rPr lang="de-DE" sz="400" dirty="0"/>
            </a:br>
            <a:r>
              <a:rPr lang="de-DE" sz="400" dirty="0"/>
              <a:t>          - </a:t>
            </a:r>
            <a:r>
              <a:rPr lang="de-DE" sz="400" b="1" dirty="0"/>
              <a:t>Name</a:t>
            </a:r>
            <a:r>
              <a:rPr lang="de-DE" sz="400" dirty="0"/>
              <a:t>: </a:t>
            </a:r>
            <a:r>
              <a:rPr lang="de-DE" sz="400" b="1" dirty="0"/>
              <a:t>"Checkout-</a:t>
            </a:r>
            <a:r>
              <a:rPr lang="de-DE" sz="400" b="1" dirty="0" err="1"/>
              <a:t>SourceCode</a:t>
            </a:r>
            <a:r>
              <a:rPr lang="de-DE" sz="400" b="1" dirty="0"/>
              <a:t>"</a:t>
            </a:r>
            <a:br>
              <a:rPr lang="de-DE" sz="400" b="1" dirty="0"/>
            </a:br>
            <a:r>
              <a:rPr lang="de-DE" sz="400" b="1" dirty="0"/>
              <a:t>            </a:t>
            </a:r>
            <a:r>
              <a:rPr lang="de-DE" sz="400" b="1" dirty="0" err="1"/>
              <a:t>ActionTypeId</a:t>
            </a:r>
            <a:r>
              <a:rPr lang="de-DE" sz="400" dirty="0"/>
              <a:t>:</a:t>
            </a:r>
            <a:br>
              <a:rPr lang="de-DE" sz="400" dirty="0"/>
            </a:br>
            <a:r>
              <a:rPr lang="de-DE" sz="400" dirty="0"/>
              <a:t>              </a:t>
            </a:r>
            <a:r>
              <a:rPr lang="de-DE" sz="400" b="1" dirty="0" err="1"/>
              <a:t>Category</a:t>
            </a:r>
            <a:r>
              <a:rPr lang="de-DE" sz="400" dirty="0"/>
              <a:t>: </a:t>
            </a:r>
            <a:r>
              <a:rPr lang="de-DE" sz="400" b="1" dirty="0"/>
              <a:t>"Source"</a:t>
            </a:r>
            <a:br>
              <a:rPr lang="de-DE" sz="400" b="1" dirty="0"/>
            </a:br>
            <a:r>
              <a:rPr lang="de-DE" sz="400" b="1" dirty="0"/>
              <a:t>              </a:t>
            </a:r>
            <a:r>
              <a:rPr lang="de-DE" sz="400" b="1" dirty="0" err="1"/>
              <a:t>Owner</a:t>
            </a:r>
            <a:r>
              <a:rPr lang="de-DE" sz="400" dirty="0"/>
              <a:t>: </a:t>
            </a:r>
            <a:r>
              <a:rPr lang="de-DE" sz="400" b="1" dirty="0"/>
              <a:t>"</a:t>
            </a:r>
            <a:r>
              <a:rPr lang="de-DE" sz="400" b="1" dirty="0" err="1"/>
              <a:t>ThirdParty</a:t>
            </a:r>
            <a:r>
              <a:rPr lang="de-DE" sz="400" b="1" dirty="0"/>
              <a:t>"</a:t>
            </a:r>
            <a:br>
              <a:rPr lang="de-DE" sz="400" b="1" dirty="0"/>
            </a:br>
            <a:r>
              <a:rPr lang="de-DE" sz="400" b="1" dirty="0"/>
              <a:t>              Provider</a:t>
            </a:r>
            <a:r>
              <a:rPr lang="de-DE" sz="400" dirty="0"/>
              <a:t>: </a:t>
            </a:r>
            <a:r>
              <a:rPr lang="de-DE" sz="400" b="1" dirty="0"/>
              <a:t>"</a:t>
            </a:r>
            <a:r>
              <a:rPr lang="de-DE" sz="400" b="1" dirty="0" err="1"/>
              <a:t>GitHub</a:t>
            </a:r>
            <a:r>
              <a:rPr lang="de-DE" sz="400" b="1" dirty="0"/>
              <a:t>"</a:t>
            </a:r>
            <a:br>
              <a:rPr lang="de-DE" sz="400" b="1" dirty="0"/>
            </a:br>
            <a:r>
              <a:rPr lang="de-DE" sz="400" b="1" dirty="0"/>
              <a:t>              Version</a:t>
            </a:r>
            <a:r>
              <a:rPr lang="de-DE" sz="400" dirty="0"/>
              <a:t>: </a:t>
            </a:r>
            <a:r>
              <a:rPr lang="de-DE" sz="400" b="1" dirty="0"/>
              <a:t>"1"</a:t>
            </a:r>
            <a:br>
              <a:rPr lang="de-DE" sz="400" b="1" dirty="0"/>
            </a:br>
            <a:r>
              <a:rPr lang="de-DE" sz="400" b="1" dirty="0"/>
              <a:t>            </a:t>
            </a:r>
            <a:r>
              <a:rPr lang="de-DE" sz="400" b="1" dirty="0" err="1"/>
              <a:t>Configuration</a:t>
            </a:r>
            <a:r>
              <a:rPr lang="de-DE" sz="400" dirty="0"/>
              <a:t>:</a:t>
            </a:r>
            <a:br>
              <a:rPr lang="de-DE" sz="400" dirty="0"/>
            </a:br>
            <a:r>
              <a:rPr lang="de-DE" sz="400" dirty="0"/>
              <a:t>              </a:t>
            </a:r>
            <a:r>
              <a:rPr lang="de-DE" sz="400" b="1" dirty="0" err="1"/>
              <a:t>Owner</a:t>
            </a:r>
            <a:r>
              <a:rPr lang="de-DE" sz="400" dirty="0"/>
              <a:t>: </a:t>
            </a:r>
            <a:r>
              <a:rPr lang="de-DE" sz="400" b="1" dirty="0"/>
              <a:t>"</a:t>
            </a:r>
            <a:r>
              <a:rPr lang="de-DE" sz="400" b="1" dirty="0" err="1"/>
              <a:t>smartoffice-cloudnative</a:t>
            </a:r>
            <a:r>
              <a:rPr lang="de-DE" sz="400" b="1" dirty="0"/>
              <a:t>"</a:t>
            </a:r>
            <a:br>
              <a:rPr lang="de-DE" sz="400" b="1" dirty="0"/>
            </a:br>
            <a:r>
              <a:rPr lang="de-DE" sz="400" b="1" dirty="0"/>
              <a:t>              </a:t>
            </a:r>
            <a:r>
              <a:rPr lang="de-DE" sz="400" b="1" dirty="0" err="1"/>
              <a:t>Repo</a:t>
            </a:r>
            <a:r>
              <a:rPr lang="de-DE" sz="400" dirty="0"/>
              <a:t>: </a:t>
            </a:r>
            <a:r>
              <a:rPr lang="de-DE" sz="400" b="1" dirty="0"/>
              <a:t>"</a:t>
            </a:r>
            <a:r>
              <a:rPr lang="de-DE" sz="400" b="1" dirty="0" err="1"/>
              <a:t>aws-infrastructure</a:t>
            </a:r>
            <a:r>
              <a:rPr lang="de-DE" sz="400" b="1" dirty="0"/>
              <a:t>"</a:t>
            </a:r>
            <a:br>
              <a:rPr lang="de-DE" sz="400" b="1" dirty="0"/>
            </a:br>
            <a:r>
              <a:rPr lang="de-DE" sz="400" b="1" dirty="0"/>
              <a:t>              </a:t>
            </a:r>
            <a:r>
              <a:rPr lang="de-DE" sz="400" b="1" dirty="0" err="1"/>
              <a:t>Branch</a:t>
            </a:r>
            <a:r>
              <a:rPr lang="de-DE" sz="400" dirty="0"/>
              <a:t>: </a:t>
            </a:r>
            <a:r>
              <a:rPr lang="de-DE" sz="400" b="1" dirty="0"/>
              <a:t>"</a:t>
            </a:r>
            <a:r>
              <a:rPr lang="de-DE" sz="400" b="1" dirty="0" err="1"/>
              <a:t>master</a:t>
            </a:r>
            <a:r>
              <a:rPr lang="de-DE" sz="400" b="1" dirty="0"/>
              <a:t>"</a:t>
            </a:r>
            <a:br>
              <a:rPr lang="de-DE" sz="400" b="1" dirty="0"/>
            </a:br>
            <a:r>
              <a:rPr lang="de-DE" sz="400" b="1" dirty="0"/>
              <a:t>              </a:t>
            </a:r>
            <a:r>
              <a:rPr lang="de-DE" sz="400" b="1" dirty="0" err="1"/>
              <a:t>PollForSourceChanges</a:t>
            </a:r>
            <a:r>
              <a:rPr lang="de-DE" sz="400" dirty="0"/>
              <a:t>: </a:t>
            </a:r>
            <a:r>
              <a:rPr lang="de-DE" sz="400" dirty="0" err="1"/>
              <a:t>False</a:t>
            </a:r>
            <a:br>
              <a:rPr lang="de-DE" sz="400" dirty="0"/>
            </a:br>
            <a:r>
              <a:rPr lang="de-DE" sz="400" dirty="0"/>
              <a:t>              </a:t>
            </a:r>
            <a:r>
              <a:rPr lang="de-DE" sz="400" b="1" dirty="0" err="1"/>
              <a:t>OAuthToken</a:t>
            </a:r>
            <a:r>
              <a:rPr lang="de-DE" sz="400" dirty="0"/>
              <a:t>: !</a:t>
            </a:r>
            <a:r>
              <a:rPr lang="de-DE" sz="400" dirty="0" err="1"/>
              <a:t>Ref</a:t>
            </a:r>
            <a:r>
              <a:rPr lang="de-DE" sz="400" dirty="0"/>
              <a:t> </a:t>
            </a:r>
            <a:r>
              <a:rPr lang="de-DE" sz="400" dirty="0" err="1"/>
              <a:t>gitHubOAuthToken</a:t>
            </a:r>
            <a:br>
              <a:rPr lang="de-DE" sz="400" dirty="0"/>
            </a:br>
            <a:r>
              <a:rPr lang="de-DE" sz="400" dirty="0"/>
              <a:t>            </a:t>
            </a:r>
            <a:r>
              <a:rPr lang="de-DE" sz="400" b="1" dirty="0" err="1"/>
              <a:t>OutputArtifacts</a:t>
            </a:r>
            <a:r>
              <a:rPr lang="de-DE" sz="400" dirty="0"/>
              <a:t>:</a:t>
            </a:r>
            <a:br>
              <a:rPr lang="de-DE" sz="400" dirty="0"/>
            </a:br>
            <a:r>
              <a:rPr lang="de-DE" sz="400" dirty="0"/>
              <a:t>              - </a:t>
            </a:r>
            <a:r>
              <a:rPr lang="de-DE" sz="400" b="1" dirty="0"/>
              <a:t>Name</a:t>
            </a:r>
            <a:r>
              <a:rPr lang="de-DE" sz="400" dirty="0"/>
              <a:t>: </a:t>
            </a:r>
            <a:r>
              <a:rPr lang="de-DE" sz="400" b="1" dirty="0"/>
              <a:t>"</a:t>
            </a:r>
            <a:r>
              <a:rPr lang="de-DE" sz="400" b="1" dirty="0" err="1"/>
              <a:t>SourceArtifact</a:t>
            </a:r>
            <a:r>
              <a:rPr lang="de-DE" sz="400" b="1" dirty="0"/>
              <a:t>"</a:t>
            </a:r>
            <a:br>
              <a:rPr lang="de-DE" sz="400" b="1" dirty="0"/>
            </a:br>
            <a:r>
              <a:rPr lang="de-DE" sz="400" b="1" dirty="0"/>
              <a:t>            </a:t>
            </a:r>
            <a:r>
              <a:rPr lang="de-DE" sz="400" b="1" dirty="0" err="1"/>
              <a:t>RunOrder</a:t>
            </a:r>
            <a:r>
              <a:rPr lang="de-DE" sz="400" dirty="0"/>
              <a:t>: 1</a:t>
            </a:r>
            <a:br>
              <a:rPr lang="de-DE" sz="400" dirty="0"/>
            </a:br>
            <a:r>
              <a:rPr lang="de-DE" sz="400" dirty="0"/>
              <a:t>      - </a:t>
            </a:r>
            <a:r>
              <a:rPr lang="de-DE" sz="400" b="1" dirty="0"/>
              <a:t>Name</a:t>
            </a:r>
            <a:r>
              <a:rPr lang="de-DE" sz="400" dirty="0"/>
              <a:t>: </a:t>
            </a:r>
            <a:r>
              <a:rPr lang="de-DE" sz="400" b="1" dirty="0"/>
              <a:t>"</a:t>
            </a:r>
            <a:r>
              <a:rPr lang="de-DE" sz="400" b="1" dirty="0" err="1"/>
              <a:t>Deploy-to-Production</a:t>
            </a:r>
            <a:r>
              <a:rPr lang="de-DE" sz="400" b="1" dirty="0"/>
              <a:t>"</a:t>
            </a:r>
            <a:br>
              <a:rPr lang="de-DE" sz="400" b="1" dirty="0"/>
            </a:br>
            <a:r>
              <a:rPr lang="de-DE" sz="400" b="1" dirty="0"/>
              <a:t>        Actions</a:t>
            </a:r>
            <a:r>
              <a:rPr lang="de-DE" sz="400" dirty="0"/>
              <a:t>:</a:t>
            </a:r>
            <a:br>
              <a:rPr lang="de-DE" sz="400" dirty="0"/>
            </a:br>
            <a:r>
              <a:rPr lang="de-DE" sz="400" dirty="0"/>
              <a:t>          - </a:t>
            </a:r>
            <a:r>
              <a:rPr lang="de-DE" sz="400" b="1" dirty="0"/>
              <a:t>Name</a:t>
            </a:r>
            <a:r>
              <a:rPr lang="de-DE" sz="400" dirty="0"/>
              <a:t>: </a:t>
            </a:r>
            <a:r>
              <a:rPr lang="de-DE" sz="400" b="1" dirty="0"/>
              <a:t>"</a:t>
            </a:r>
            <a:r>
              <a:rPr lang="de-DE" sz="400" b="1" dirty="0" err="1"/>
              <a:t>deploy</a:t>
            </a:r>
            <a:r>
              <a:rPr lang="de-DE" sz="400" b="1" dirty="0"/>
              <a:t>-base-</a:t>
            </a:r>
            <a:r>
              <a:rPr lang="de-DE" sz="400" b="1" dirty="0" err="1"/>
              <a:t>vpc</a:t>
            </a:r>
            <a:r>
              <a:rPr lang="de-DE" sz="400" b="1" dirty="0"/>
              <a:t>"</a:t>
            </a:r>
            <a:br>
              <a:rPr lang="de-DE" sz="400" b="1" dirty="0"/>
            </a:br>
            <a:r>
              <a:rPr lang="de-DE" sz="400" b="1" dirty="0"/>
              <a:t>            </a:t>
            </a:r>
            <a:r>
              <a:rPr lang="de-DE" sz="400" b="1" dirty="0" err="1"/>
              <a:t>ActionTypeId</a:t>
            </a:r>
            <a:r>
              <a:rPr lang="de-DE" sz="400" dirty="0"/>
              <a:t>:</a:t>
            </a:r>
            <a:br>
              <a:rPr lang="de-DE" sz="400" dirty="0"/>
            </a:br>
            <a:r>
              <a:rPr lang="de-DE" sz="400" dirty="0"/>
              <a:t>              </a:t>
            </a:r>
            <a:r>
              <a:rPr lang="de-DE" sz="400" b="1" dirty="0" err="1"/>
              <a:t>Category</a:t>
            </a:r>
            <a:r>
              <a:rPr lang="de-DE" sz="400" dirty="0"/>
              <a:t>: </a:t>
            </a:r>
            <a:r>
              <a:rPr lang="de-DE" sz="400" b="1" dirty="0"/>
              <a:t>"</a:t>
            </a:r>
            <a:r>
              <a:rPr lang="de-DE" sz="400" b="1" dirty="0" err="1"/>
              <a:t>Deploy</a:t>
            </a:r>
            <a:r>
              <a:rPr lang="de-DE" sz="400" b="1" dirty="0"/>
              <a:t>"</a:t>
            </a:r>
            <a:br>
              <a:rPr lang="de-DE" sz="400" b="1" dirty="0"/>
            </a:br>
            <a:r>
              <a:rPr lang="de-DE" sz="400" b="1" dirty="0"/>
              <a:t>              </a:t>
            </a:r>
            <a:r>
              <a:rPr lang="de-DE" sz="400" b="1" dirty="0" err="1"/>
              <a:t>Owner</a:t>
            </a:r>
            <a:r>
              <a:rPr lang="de-DE" sz="400" dirty="0"/>
              <a:t>: </a:t>
            </a:r>
            <a:r>
              <a:rPr lang="de-DE" sz="400" b="1" dirty="0"/>
              <a:t>"AWS"</a:t>
            </a:r>
            <a:br>
              <a:rPr lang="de-DE" sz="400" b="1" dirty="0"/>
            </a:br>
            <a:r>
              <a:rPr lang="de-DE" sz="400" b="1" dirty="0"/>
              <a:t>              Provider</a:t>
            </a:r>
            <a:r>
              <a:rPr lang="de-DE" sz="400" dirty="0"/>
              <a:t>: </a:t>
            </a:r>
            <a:r>
              <a:rPr lang="de-DE" sz="400" b="1" dirty="0"/>
              <a:t>"</a:t>
            </a:r>
            <a:r>
              <a:rPr lang="de-DE" sz="400" b="1" dirty="0" err="1"/>
              <a:t>CloudFormation</a:t>
            </a:r>
            <a:r>
              <a:rPr lang="de-DE" sz="400" b="1" dirty="0"/>
              <a:t>"</a:t>
            </a:r>
            <a:br>
              <a:rPr lang="de-DE" sz="400" b="1" dirty="0"/>
            </a:br>
            <a:r>
              <a:rPr lang="de-DE" sz="400" b="1" dirty="0"/>
              <a:t>              Version</a:t>
            </a:r>
            <a:r>
              <a:rPr lang="de-DE" sz="400" dirty="0"/>
              <a:t>: </a:t>
            </a:r>
            <a:r>
              <a:rPr lang="de-DE" sz="400" b="1" dirty="0"/>
              <a:t>"1"</a:t>
            </a:r>
            <a:br>
              <a:rPr lang="de-DE" sz="400" b="1" dirty="0"/>
            </a:br>
            <a:r>
              <a:rPr lang="de-DE" sz="400" b="1" dirty="0"/>
              <a:t>            </a:t>
            </a:r>
            <a:r>
              <a:rPr lang="de-DE" sz="400" b="1" dirty="0" err="1"/>
              <a:t>Configuration</a:t>
            </a:r>
            <a:r>
              <a:rPr lang="de-DE" sz="400" dirty="0"/>
              <a:t>:</a:t>
            </a:r>
            <a:br>
              <a:rPr lang="de-DE" sz="400" dirty="0"/>
            </a:br>
            <a:r>
              <a:rPr lang="de-DE" sz="400" dirty="0"/>
              <a:t>              </a:t>
            </a:r>
            <a:r>
              <a:rPr lang="de-DE" sz="400" b="1" dirty="0" err="1"/>
              <a:t>ActionMode</a:t>
            </a:r>
            <a:r>
              <a:rPr lang="de-DE" sz="400" dirty="0"/>
              <a:t>: </a:t>
            </a:r>
            <a:r>
              <a:rPr lang="de-DE" sz="400" b="1" dirty="0"/>
              <a:t>"CREATE_UPDATE"</a:t>
            </a:r>
            <a:br>
              <a:rPr lang="de-DE" sz="400" b="1" dirty="0"/>
            </a:br>
            <a:r>
              <a:rPr lang="de-DE" sz="400" b="1" dirty="0"/>
              <a:t>              </a:t>
            </a:r>
            <a:r>
              <a:rPr lang="de-DE" sz="400" b="1" dirty="0" err="1"/>
              <a:t>Capabilities</a:t>
            </a:r>
            <a:r>
              <a:rPr lang="de-DE" sz="400" dirty="0"/>
              <a:t>: </a:t>
            </a:r>
            <a:r>
              <a:rPr lang="de-DE" sz="400" b="1" dirty="0"/>
              <a:t>"CAPABILITY_NAMED_IAM,CAPABILITY_AUTO_EXPAND"</a:t>
            </a:r>
            <a:br>
              <a:rPr lang="de-DE" sz="400" b="1" dirty="0"/>
            </a:br>
            <a:r>
              <a:rPr lang="de-DE" sz="400" b="1" dirty="0"/>
              <a:t>              </a:t>
            </a:r>
            <a:r>
              <a:rPr lang="de-DE" sz="400" b="1" dirty="0" err="1"/>
              <a:t>StackName</a:t>
            </a:r>
            <a:r>
              <a:rPr lang="de-DE" sz="400" dirty="0"/>
              <a:t>: </a:t>
            </a:r>
            <a:r>
              <a:rPr lang="de-DE" sz="400" b="1" dirty="0"/>
              <a:t>"</a:t>
            </a:r>
            <a:r>
              <a:rPr lang="de-DE" sz="400" b="1" dirty="0" err="1"/>
              <a:t>base-vpc-dev</a:t>
            </a:r>
            <a:r>
              <a:rPr lang="de-DE" sz="400" b="1" dirty="0"/>
              <a:t>"</a:t>
            </a:r>
            <a:br>
              <a:rPr lang="de-DE" sz="400" b="1" dirty="0"/>
            </a:br>
            <a:r>
              <a:rPr lang="de-DE" sz="400" b="1" dirty="0"/>
              <a:t>              </a:t>
            </a:r>
            <a:r>
              <a:rPr lang="de-DE" sz="400" b="1" dirty="0" err="1"/>
              <a:t>RoleArn</a:t>
            </a:r>
            <a:r>
              <a:rPr lang="de-DE" sz="400" dirty="0"/>
              <a:t>: !Sub </a:t>
            </a:r>
            <a:r>
              <a:rPr lang="de-DE" sz="400" b="1" dirty="0"/>
              <a:t>"</a:t>
            </a:r>
            <a:r>
              <a:rPr lang="de-DE" sz="400" b="1" dirty="0" err="1"/>
              <a:t>arn:aws:iam</a:t>
            </a:r>
            <a:r>
              <a:rPr lang="de-DE" sz="400" b="1" dirty="0"/>
              <a:t>::${</a:t>
            </a:r>
            <a:r>
              <a:rPr lang="de-DE" sz="400" b="1" dirty="0" err="1"/>
              <a:t>ProdAccount</a:t>
            </a:r>
            <a:r>
              <a:rPr lang="de-DE" sz="400" b="1" dirty="0"/>
              <a:t>}:</a:t>
            </a:r>
            <a:r>
              <a:rPr lang="de-DE" sz="400" b="1" dirty="0" err="1"/>
              <a:t>role</a:t>
            </a:r>
            <a:r>
              <a:rPr lang="de-DE" sz="400" b="1" dirty="0"/>
              <a:t>/</a:t>
            </a:r>
            <a:r>
              <a:rPr lang="de-DE" sz="400" b="1" dirty="0" err="1"/>
              <a:t>cloudformationdeployer-role</a:t>
            </a:r>
            <a:r>
              <a:rPr lang="de-DE" sz="400" b="1" dirty="0"/>
              <a:t>"</a:t>
            </a:r>
            <a:br>
              <a:rPr lang="de-DE" sz="400" b="1" dirty="0"/>
            </a:br>
            <a:r>
              <a:rPr lang="de-DE" sz="400" b="1" dirty="0"/>
              <a:t>              </a:t>
            </a:r>
            <a:r>
              <a:rPr lang="de-DE" sz="400" b="1" dirty="0" err="1"/>
              <a:t>TemplateConfiguration</a:t>
            </a:r>
            <a:r>
              <a:rPr lang="de-DE" sz="400" dirty="0"/>
              <a:t>: </a:t>
            </a:r>
            <a:r>
              <a:rPr lang="de-DE" sz="400" b="1" dirty="0"/>
              <a:t>"</a:t>
            </a:r>
            <a:r>
              <a:rPr lang="de-DE" sz="400" b="1" dirty="0" err="1"/>
              <a:t>SourceArtifact</a:t>
            </a:r>
            <a:r>
              <a:rPr lang="de-DE" sz="400" b="1" dirty="0"/>
              <a:t>::</a:t>
            </a:r>
            <a:r>
              <a:rPr lang="de-DE" sz="400" b="1" dirty="0" err="1"/>
              <a:t>stacks</a:t>
            </a:r>
            <a:r>
              <a:rPr lang="de-DE" sz="400" b="1" dirty="0"/>
              <a:t>/</a:t>
            </a:r>
            <a:r>
              <a:rPr lang="de-DE" sz="400" b="1" dirty="0" err="1"/>
              <a:t>vpc</a:t>
            </a:r>
            <a:r>
              <a:rPr lang="de-DE" sz="400" b="1" dirty="0"/>
              <a:t>/</a:t>
            </a:r>
            <a:r>
              <a:rPr lang="de-DE" sz="400" b="1" dirty="0" err="1"/>
              <a:t>dev.json</a:t>
            </a:r>
            <a:r>
              <a:rPr lang="de-DE" sz="400" b="1" dirty="0"/>
              <a:t>"</a:t>
            </a:r>
            <a:br>
              <a:rPr lang="de-DE" sz="400" b="1" dirty="0"/>
            </a:br>
            <a:r>
              <a:rPr lang="de-DE" sz="400" b="1" dirty="0"/>
              <a:t>              </a:t>
            </a:r>
            <a:r>
              <a:rPr lang="de-DE" sz="400" b="1" dirty="0" err="1"/>
              <a:t>TemplatePath</a:t>
            </a:r>
            <a:r>
              <a:rPr lang="de-DE" sz="400" dirty="0"/>
              <a:t>: </a:t>
            </a:r>
            <a:r>
              <a:rPr lang="de-DE" sz="400" b="1" dirty="0"/>
              <a:t>"</a:t>
            </a:r>
            <a:r>
              <a:rPr lang="de-DE" sz="400" b="1" dirty="0" err="1"/>
              <a:t>SourceArtifact</a:t>
            </a:r>
            <a:r>
              <a:rPr lang="de-DE" sz="400" b="1" dirty="0"/>
              <a:t>::</a:t>
            </a:r>
            <a:r>
              <a:rPr lang="de-DE" sz="400" b="1" dirty="0" err="1"/>
              <a:t>stacks</a:t>
            </a:r>
            <a:r>
              <a:rPr lang="de-DE" sz="400" b="1" dirty="0"/>
              <a:t>/</a:t>
            </a:r>
            <a:r>
              <a:rPr lang="de-DE" sz="400" b="1" dirty="0" err="1"/>
              <a:t>vpc</a:t>
            </a:r>
            <a:r>
              <a:rPr lang="de-DE" sz="400" b="1" dirty="0"/>
              <a:t>/</a:t>
            </a:r>
            <a:r>
              <a:rPr lang="de-DE" sz="400" b="1" dirty="0" err="1"/>
              <a:t>template.yaml</a:t>
            </a:r>
            <a:r>
              <a:rPr lang="de-DE" sz="400" b="1" dirty="0"/>
              <a:t>"</a:t>
            </a:r>
            <a:br>
              <a:rPr lang="de-DE" sz="400" b="1" dirty="0"/>
            </a:br>
            <a:r>
              <a:rPr lang="de-DE" sz="400" b="1" dirty="0"/>
              <a:t>            </a:t>
            </a:r>
            <a:r>
              <a:rPr lang="de-DE" sz="400" b="1" dirty="0" err="1"/>
              <a:t>InputArtifacts</a:t>
            </a:r>
            <a:r>
              <a:rPr lang="de-DE" sz="400" dirty="0"/>
              <a:t>:</a:t>
            </a:r>
            <a:br>
              <a:rPr lang="de-DE" sz="400" dirty="0"/>
            </a:br>
            <a:r>
              <a:rPr lang="de-DE" sz="400" dirty="0"/>
              <a:t>              - </a:t>
            </a:r>
            <a:r>
              <a:rPr lang="de-DE" sz="400" b="1" dirty="0"/>
              <a:t>Name</a:t>
            </a:r>
            <a:r>
              <a:rPr lang="de-DE" sz="400" dirty="0"/>
              <a:t>: </a:t>
            </a:r>
            <a:r>
              <a:rPr lang="de-DE" sz="400" b="1" dirty="0"/>
              <a:t>"</a:t>
            </a:r>
            <a:r>
              <a:rPr lang="de-DE" sz="400" b="1" dirty="0" err="1"/>
              <a:t>SourceArtifact</a:t>
            </a:r>
            <a:r>
              <a:rPr lang="de-DE" sz="400" b="1" dirty="0"/>
              <a:t>"</a:t>
            </a:r>
            <a:br>
              <a:rPr lang="de-DE" sz="400" b="1" dirty="0"/>
            </a:br>
            <a:r>
              <a:rPr lang="de-DE" sz="400" b="1" dirty="0"/>
              <a:t>            </a:t>
            </a:r>
            <a:r>
              <a:rPr lang="de-DE" sz="400" b="1" dirty="0" err="1"/>
              <a:t>RoleArn</a:t>
            </a:r>
            <a:r>
              <a:rPr lang="de-DE" sz="400" dirty="0"/>
              <a:t>: !Sub </a:t>
            </a:r>
            <a:r>
              <a:rPr lang="de-DE" sz="400" b="1" dirty="0"/>
              <a:t>'</a:t>
            </a:r>
            <a:r>
              <a:rPr lang="de-DE" sz="400" b="1" dirty="0" err="1"/>
              <a:t>arn:aws:iam</a:t>
            </a:r>
            <a:r>
              <a:rPr lang="de-DE" sz="400" b="1" dirty="0"/>
              <a:t>::${</a:t>
            </a:r>
            <a:r>
              <a:rPr lang="de-DE" sz="400" b="1" dirty="0" err="1"/>
              <a:t>ProdAccount</a:t>
            </a:r>
            <a:r>
              <a:rPr lang="de-DE" sz="400" b="1" dirty="0"/>
              <a:t>}:</a:t>
            </a:r>
            <a:r>
              <a:rPr lang="de-DE" sz="400" b="1" dirty="0" err="1"/>
              <a:t>role</a:t>
            </a:r>
            <a:r>
              <a:rPr lang="de-DE" sz="400" b="1" dirty="0"/>
              <a:t>/</a:t>
            </a:r>
            <a:r>
              <a:rPr lang="de-DE" sz="400" b="1" dirty="0" err="1"/>
              <a:t>pipelineCfBase-ProdAcc-Role</a:t>
            </a:r>
            <a:r>
              <a:rPr lang="de-DE" sz="400" b="1" dirty="0"/>
              <a:t>'</a:t>
            </a:r>
            <a:br>
              <a:rPr lang="de-DE" sz="400" b="1" dirty="0"/>
            </a:br>
            <a:r>
              <a:rPr lang="de-DE" sz="400" b="1" dirty="0"/>
              <a:t>            </a:t>
            </a:r>
            <a:r>
              <a:rPr lang="de-DE" sz="400" b="1" dirty="0" err="1"/>
              <a:t>RunOrder</a:t>
            </a:r>
            <a:r>
              <a:rPr lang="de-DE" sz="400" dirty="0"/>
              <a:t>: 1</a:t>
            </a:r>
            <a:br>
              <a:rPr lang="de-DE" sz="400" dirty="0"/>
            </a:br>
            <a:br>
              <a:rPr lang="de-DE" sz="400" dirty="0"/>
            </a:br>
            <a:r>
              <a:rPr lang="de-DE" sz="400" dirty="0"/>
              <a:t>          - </a:t>
            </a:r>
            <a:r>
              <a:rPr lang="de-DE" sz="400" b="1" dirty="0"/>
              <a:t>Name</a:t>
            </a:r>
            <a:r>
              <a:rPr lang="de-DE" sz="400" dirty="0"/>
              <a:t>: </a:t>
            </a:r>
            <a:r>
              <a:rPr lang="de-DE" sz="400" b="1" dirty="0"/>
              <a:t>"</a:t>
            </a:r>
            <a:r>
              <a:rPr lang="de-DE" sz="400" b="1" dirty="0" err="1"/>
              <a:t>deploy</a:t>
            </a:r>
            <a:r>
              <a:rPr lang="de-DE" sz="400" b="1" dirty="0"/>
              <a:t>-base-</a:t>
            </a:r>
            <a:r>
              <a:rPr lang="de-DE" sz="400" b="1" dirty="0" err="1"/>
              <a:t>ecsCluster</a:t>
            </a:r>
            <a:r>
              <a:rPr lang="de-DE" sz="400" b="1" dirty="0"/>
              <a:t>"</a:t>
            </a:r>
            <a:br>
              <a:rPr lang="de-DE" sz="400" b="1" dirty="0"/>
            </a:br>
            <a:r>
              <a:rPr lang="de-DE" sz="400" b="1" dirty="0"/>
              <a:t>            </a:t>
            </a:r>
            <a:r>
              <a:rPr lang="de-DE" sz="400" b="1" dirty="0" err="1"/>
              <a:t>ActionTypeId</a:t>
            </a:r>
            <a:r>
              <a:rPr lang="de-DE" sz="400" dirty="0"/>
              <a:t>:</a:t>
            </a:r>
            <a:br>
              <a:rPr lang="de-DE" sz="400" dirty="0"/>
            </a:br>
            <a:r>
              <a:rPr lang="de-DE" sz="400" dirty="0"/>
              <a:t>              </a:t>
            </a:r>
            <a:r>
              <a:rPr lang="de-DE" sz="400" b="1" dirty="0" err="1"/>
              <a:t>Category</a:t>
            </a:r>
            <a:r>
              <a:rPr lang="de-DE" sz="400" dirty="0"/>
              <a:t>: </a:t>
            </a:r>
            <a:r>
              <a:rPr lang="de-DE" sz="400" b="1" dirty="0"/>
              <a:t>"</a:t>
            </a:r>
            <a:r>
              <a:rPr lang="de-DE" sz="400" b="1" dirty="0" err="1"/>
              <a:t>Deploy</a:t>
            </a:r>
            <a:r>
              <a:rPr lang="de-DE" sz="400" b="1" dirty="0"/>
              <a:t>"</a:t>
            </a:r>
            <a:br>
              <a:rPr lang="de-DE" sz="400" b="1" dirty="0"/>
            </a:br>
            <a:r>
              <a:rPr lang="de-DE" sz="400" b="1" dirty="0"/>
              <a:t>              </a:t>
            </a:r>
            <a:r>
              <a:rPr lang="de-DE" sz="400" b="1" dirty="0" err="1"/>
              <a:t>Owner</a:t>
            </a:r>
            <a:r>
              <a:rPr lang="de-DE" sz="400" dirty="0"/>
              <a:t>: </a:t>
            </a:r>
            <a:r>
              <a:rPr lang="de-DE" sz="400" b="1" dirty="0"/>
              <a:t>"AWS"</a:t>
            </a:r>
            <a:br>
              <a:rPr lang="de-DE" sz="400" b="1" dirty="0"/>
            </a:br>
            <a:r>
              <a:rPr lang="de-DE" sz="400" b="1" dirty="0"/>
              <a:t>              Provider</a:t>
            </a:r>
            <a:r>
              <a:rPr lang="de-DE" sz="400" dirty="0"/>
              <a:t>: </a:t>
            </a:r>
            <a:r>
              <a:rPr lang="de-DE" sz="400" b="1" dirty="0"/>
              <a:t>"</a:t>
            </a:r>
            <a:r>
              <a:rPr lang="de-DE" sz="400" b="1" dirty="0" err="1"/>
              <a:t>CloudFormation</a:t>
            </a:r>
            <a:r>
              <a:rPr lang="de-DE" sz="400" b="1" dirty="0"/>
              <a:t>"</a:t>
            </a:r>
            <a:br>
              <a:rPr lang="de-DE" sz="400" b="1" dirty="0"/>
            </a:br>
            <a:r>
              <a:rPr lang="de-DE" sz="400" b="1" dirty="0"/>
              <a:t>              Version</a:t>
            </a:r>
            <a:r>
              <a:rPr lang="de-DE" sz="400" dirty="0"/>
              <a:t>: </a:t>
            </a:r>
            <a:r>
              <a:rPr lang="de-DE" sz="400" b="1" dirty="0"/>
              <a:t>"1"</a:t>
            </a:r>
            <a:br>
              <a:rPr lang="de-DE" sz="400" b="1" dirty="0"/>
            </a:br>
            <a:r>
              <a:rPr lang="de-DE" sz="400" b="1" dirty="0"/>
              <a:t>            </a:t>
            </a:r>
            <a:r>
              <a:rPr lang="de-DE" sz="400" b="1" dirty="0" err="1"/>
              <a:t>Configuration</a:t>
            </a:r>
            <a:r>
              <a:rPr lang="de-DE" sz="400" dirty="0"/>
              <a:t>:</a:t>
            </a:r>
            <a:br>
              <a:rPr lang="de-DE" sz="400" dirty="0"/>
            </a:br>
            <a:r>
              <a:rPr lang="de-DE" sz="400" dirty="0"/>
              <a:t>              </a:t>
            </a:r>
            <a:r>
              <a:rPr lang="de-DE" sz="400" b="1" dirty="0" err="1"/>
              <a:t>ActionMode</a:t>
            </a:r>
            <a:r>
              <a:rPr lang="de-DE" sz="400" dirty="0"/>
              <a:t>: </a:t>
            </a:r>
            <a:r>
              <a:rPr lang="de-DE" sz="400" b="1" dirty="0"/>
              <a:t>"CREATE_UPDATE"</a:t>
            </a:r>
            <a:br>
              <a:rPr lang="de-DE" sz="400" b="1" dirty="0"/>
            </a:br>
            <a:r>
              <a:rPr lang="de-DE" sz="400" b="1" dirty="0"/>
              <a:t>              </a:t>
            </a:r>
            <a:r>
              <a:rPr lang="de-DE" sz="400" b="1" dirty="0" err="1"/>
              <a:t>Capabilities</a:t>
            </a:r>
            <a:r>
              <a:rPr lang="de-DE" sz="400" dirty="0"/>
              <a:t>: </a:t>
            </a:r>
            <a:r>
              <a:rPr lang="de-DE" sz="400" b="1" dirty="0"/>
              <a:t>"CAPABILITY_NAMED_IAM,CAPABILITY_AUTO_EXPAND"</a:t>
            </a:r>
            <a:br>
              <a:rPr lang="de-DE" sz="400" b="1" dirty="0"/>
            </a:br>
            <a:r>
              <a:rPr lang="de-DE" sz="400" b="1" dirty="0"/>
              <a:t>              </a:t>
            </a:r>
            <a:r>
              <a:rPr lang="de-DE" sz="400" b="1" dirty="0" err="1"/>
              <a:t>StackName</a:t>
            </a:r>
            <a:r>
              <a:rPr lang="de-DE" sz="400" dirty="0"/>
              <a:t>: </a:t>
            </a:r>
            <a:r>
              <a:rPr lang="de-DE" sz="400" b="1" dirty="0"/>
              <a:t>"</a:t>
            </a:r>
            <a:r>
              <a:rPr lang="de-DE" sz="400" b="1" dirty="0" err="1"/>
              <a:t>base-ecsCluster-dev</a:t>
            </a:r>
            <a:r>
              <a:rPr lang="de-DE" sz="400" b="1" dirty="0"/>
              <a:t>"</a:t>
            </a:r>
            <a:br>
              <a:rPr lang="de-DE" sz="400" b="1" dirty="0"/>
            </a:br>
            <a:r>
              <a:rPr lang="de-DE" sz="400" b="1" dirty="0"/>
              <a:t>              </a:t>
            </a:r>
            <a:r>
              <a:rPr lang="de-DE" sz="400" b="1" dirty="0" err="1"/>
              <a:t>RoleArn</a:t>
            </a:r>
            <a:r>
              <a:rPr lang="de-DE" sz="400" dirty="0"/>
              <a:t>: !Sub </a:t>
            </a:r>
            <a:r>
              <a:rPr lang="de-DE" sz="400" b="1" dirty="0"/>
              <a:t>"</a:t>
            </a:r>
            <a:r>
              <a:rPr lang="de-DE" sz="400" b="1" dirty="0" err="1"/>
              <a:t>arn:aws:iam</a:t>
            </a:r>
            <a:r>
              <a:rPr lang="de-DE" sz="400" b="1" dirty="0"/>
              <a:t>::${</a:t>
            </a:r>
            <a:r>
              <a:rPr lang="de-DE" sz="400" b="1" dirty="0" err="1"/>
              <a:t>ProdAccount</a:t>
            </a:r>
            <a:r>
              <a:rPr lang="de-DE" sz="400" b="1" dirty="0"/>
              <a:t>}:</a:t>
            </a:r>
            <a:r>
              <a:rPr lang="de-DE" sz="400" b="1" dirty="0" err="1"/>
              <a:t>role</a:t>
            </a:r>
            <a:r>
              <a:rPr lang="de-DE" sz="400" b="1" dirty="0"/>
              <a:t>/</a:t>
            </a:r>
            <a:r>
              <a:rPr lang="de-DE" sz="400" b="1" dirty="0" err="1"/>
              <a:t>cloudformationdeployer-role</a:t>
            </a:r>
            <a:r>
              <a:rPr lang="de-DE" sz="400" b="1" dirty="0"/>
              <a:t>"</a:t>
            </a:r>
            <a:br>
              <a:rPr lang="de-DE" sz="400" b="1" dirty="0"/>
            </a:br>
            <a:r>
              <a:rPr lang="de-DE" sz="400" b="1" dirty="0"/>
              <a:t>              </a:t>
            </a:r>
            <a:r>
              <a:rPr lang="de-DE" sz="400" b="1" dirty="0" err="1"/>
              <a:t>TemplateConfiguration</a:t>
            </a:r>
            <a:r>
              <a:rPr lang="de-DE" sz="400" dirty="0"/>
              <a:t>: </a:t>
            </a:r>
            <a:r>
              <a:rPr lang="de-DE" sz="400" b="1" dirty="0"/>
              <a:t>"</a:t>
            </a:r>
            <a:r>
              <a:rPr lang="de-DE" sz="400" b="1" dirty="0" err="1"/>
              <a:t>SourceArtifact</a:t>
            </a:r>
            <a:r>
              <a:rPr lang="de-DE" sz="400" b="1" dirty="0"/>
              <a:t>::</a:t>
            </a:r>
            <a:r>
              <a:rPr lang="de-DE" sz="400" b="1" dirty="0" err="1"/>
              <a:t>stacks</a:t>
            </a:r>
            <a:r>
              <a:rPr lang="de-DE" sz="400" b="1" dirty="0"/>
              <a:t>/</a:t>
            </a:r>
            <a:r>
              <a:rPr lang="de-DE" sz="400" b="1" dirty="0" err="1"/>
              <a:t>ecs</a:t>
            </a:r>
            <a:r>
              <a:rPr lang="de-DE" sz="400" b="1" dirty="0"/>
              <a:t>-cluster/</a:t>
            </a:r>
            <a:r>
              <a:rPr lang="de-DE" sz="400" b="1" dirty="0" err="1"/>
              <a:t>dev.json</a:t>
            </a:r>
            <a:r>
              <a:rPr lang="de-DE" sz="400" b="1" dirty="0"/>
              <a:t>"</a:t>
            </a:r>
            <a:br>
              <a:rPr lang="de-DE" sz="400" b="1" dirty="0"/>
            </a:br>
            <a:r>
              <a:rPr lang="de-DE" sz="400" b="1" dirty="0"/>
              <a:t>              </a:t>
            </a:r>
            <a:r>
              <a:rPr lang="de-DE" sz="400" b="1" dirty="0" err="1"/>
              <a:t>TemplatePath</a:t>
            </a:r>
            <a:r>
              <a:rPr lang="de-DE" sz="400" dirty="0"/>
              <a:t>: </a:t>
            </a:r>
            <a:r>
              <a:rPr lang="de-DE" sz="400" b="1" dirty="0"/>
              <a:t>"</a:t>
            </a:r>
            <a:r>
              <a:rPr lang="de-DE" sz="400" b="1" dirty="0" err="1"/>
              <a:t>SourceArtifact</a:t>
            </a:r>
            <a:r>
              <a:rPr lang="de-DE" sz="400" b="1" dirty="0"/>
              <a:t>::</a:t>
            </a:r>
            <a:r>
              <a:rPr lang="de-DE" sz="400" b="1" dirty="0" err="1"/>
              <a:t>stacks</a:t>
            </a:r>
            <a:r>
              <a:rPr lang="de-DE" sz="400" b="1" dirty="0"/>
              <a:t>/</a:t>
            </a:r>
            <a:r>
              <a:rPr lang="de-DE" sz="400" b="1" dirty="0" err="1"/>
              <a:t>ecs</a:t>
            </a:r>
            <a:r>
              <a:rPr lang="de-DE" sz="400" b="1" dirty="0"/>
              <a:t>-cluster/</a:t>
            </a:r>
            <a:r>
              <a:rPr lang="de-DE" sz="400" b="1" dirty="0" err="1"/>
              <a:t>template.yaml</a:t>
            </a:r>
            <a:r>
              <a:rPr lang="de-DE" sz="400" b="1" dirty="0"/>
              <a:t>"</a:t>
            </a:r>
            <a:br>
              <a:rPr lang="de-DE" sz="400" b="1" dirty="0"/>
            </a:br>
            <a:r>
              <a:rPr lang="de-DE" sz="400" b="1" dirty="0"/>
              <a:t>            </a:t>
            </a:r>
            <a:r>
              <a:rPr lang="de-DE" sz="400" b="1" dirty="0" err="1"/>
              <a:t>InputArtifacts</a:t>
            </a:r>
            <a:r>
              <a:rPr lang="de-DE" sz="400" dirty="0"/>
              <a:t>:</a:t>
            </a:r>
            <a:br>
              <a:rPr lang="de-DE" sz="400" dirty="0"/>
            </a:br>
            <a:r>
              <a:rPr lang="de-DE" sz="400" dirty="0"/>
              <a:t>              - </a:t>
            </a:r>
            <a:r>
              <a:rPr lang="de-DE" sz="400" b="1" dirty="0"/>
              <a:t>Name</a:t>
            </a:r>
            <a:r>
              <a:rPr lang="de-DE" sz="400" dirty="0"/>
              <a:t>: </a:t>
            </a:r>
            <a:r>
              <a:rPr lang="de-DE" sz="400" b="1" dirty="0"/>
              <a:t>"</a:t>
            </a:r>
            <a:r>
              <a:rPr lang="de-DE" sz="400" b="1" dirty="0" err="1"/>
              <a:t>SourceArtifact</a:t>
            </a:r>
            <a:r>
              <a:rPr lang="de-DE" sz="400" b="1" dirty="0"/>
              <a:t>"</a:t>
            </a:r>
            <a:br>
              <a:rPr lang="de-DE" sz="400" b="1" dirty="0"/>
            </a:br>
            <a:r>
              <a:rPr lang="de-DE" sz="400" b="1" dirty="0"/>
              <a:t>            </a:t>
            </a:r>
            <a:r>
              <a:rPr lang="de-DE" sz="400" b="1" dirty="0" err="1"/>
              <a:t>RoleArn</a:t>
            </a:r>
            <a:r>
              <a:rPr lang="de-DE" sz="400" dirty="0"/>
              <a:t>: !Sub </a:t>
            </a:r>
            <a:r>
              <a:rPr lang="de-DE" sz="400" b="1" dirty="0"/>
              <a:t>'</a:t>
            </a:r>
            <a:r>
              <a:rPr lang="de-DE" sz="400" b="1" dirty="0" err="1"/>
              <a:t>arn:aws:iam</a:t>
            </a:r>
            <a:r>
              <a:rPr lang="de-DE" sz="400" b="1" dirty="0"/>
              <a:t>::${</a:t>
            </a:r>
            <a:r>
              <a:rPr lang="de-DE" sz="400" b="1" dirty="0" err="1"/>
              <a:t>ProdAccount</a:t>
            </a:r>
            <a:r>
              <a:rPr lang="de-DE" sz="400" b="1" dirty="0"/>
              <a:t>}:</a:t>
            </a:r>
            <a:r>
              <a:rPr lang="de-DE" sz="400" b="1" dirty="0" err="1"/>
              <a:t>role</a:t>
            </a:r>
            <a:r>
              <a:rPr lang="de-DE" sz="400" b="1" dirty="0"/>
              <a:t>/</a:t>
            </a:r>
            <a:r>
              <a:rPr lang="de-DE" sz="400" b="1" dirty="0" err="1"/>
              <a:t>pipelineCfBase-ProdAcc-Role</a:t>
            </a:r>
            <a:r>
              <a:rPr lang="de-DE" sz="400" b="1" dirty="0"/>
              <a:t>'</a:t>
            </a:r>
            <a:br>
              <a:rPr lang="de-DE" sz="400" b="1" dirty="0"/>
            </a:br>
            <a:r>
              <a:rPr lang="de-DE" sz="400" b="1" dirty="0"/>
              <a:t>            </a:t>
            </a:r>
            <a:r>
              <a:rPr lang="de-DE" sz="400" b="1" dirty="0" err="1"/>
              <a:t>RunOrder</a:t>
            </a:r>
            <a:r>
              <a:rPr lang="de-DE" sz="400" dirty="0"/>
              <a:t>: 1</a:t>
            </a:r>
            <a:br>
              <a:rPr lang="de-DE" sz="400" dirty="0"/>
            </a:br>
            <a:br>
              <a:rPr lang="de-DE" sz="400" dirty="0"/>
            </a:br>
            <a:r>
              <a:rPr lang="de-DE" sz="400" dirty="0"/>
              <a:t>          - </a:t>
            </a:r>
            <a:r>
              <a:rPr lang="de-DE" sz="400" b="1" dirty="0"/>
              <a:t>Name</a:t>
            </a:r>
            <a:r>
              <a:rPr lang="de-DE" sz="400" dirty="0"/>
              <a:t>: </a:t>
            </a:r>
            <a:r>
              <a:rPr lang="de-DE" sz="400" b="1" dirty="0"/>
              <a:t>"</a:t>
            </a:r>
            <a:r>
              <a:rPr lang="de-DE" sz="400" b="1" dirty="0" err="1"/>
              <a:t>deploy</a:t>
            </a:r>
            <a:r>
              <a:rPr lang="de-DE" sz="400" b="1" dirty="0"/>
              <a:t>-base-</a:t>
            </a:r>
            <a:r>
              <a:rPr lang="de-DE" sz="400" b="1" dirty="0" err="1"/>
              <a:t>elb</a:t>
            </a:r>
            <a:r>
              <a:rPr lang="de-DE" sz="400" b="1" dirty="0"/>
              <a:t>"</a:t>
            </a:r>
            <a:br>
              <a:rPr lang="de-DE" sz="400" b="1" dirty="0"/>
            </a:br>
            <a:r>
              <a:rPr lang="de-DE" sz="400" b="1" dirty="0"/>
              <a:t>            </a:t>
            </a:r>
            <a:r>
              <a:rPr lang="de-DE" sz="400" b="1" dirty="0" err="1"/>
              <a:t>ActionTypeId</a:t>
            </a:r>
            <a:r>
              <a:rPr lang="de-DE" sz="400" dirty="0"/>
              <a:t>:</a:t>
            </a:r>
            <a:br>
              <a:rPr lang="de-DE" sz="400" dirty="0"/>
            </a:br>
            <a:r>
              <a:rPr lang="de-DE" sz="400" dirty="0"/>
              <a:t>              </a:t>
            </a:r>
            <a:r>
              <a:rPr lang="de-DE" sz="400" b="1" dirty="0" err="1"/>
              <a:t>Category</a:t>
            </a:r>
            <a:r>
              <a:rPr lang="de-DE" sz="400" dirty="0"/>
              <a:t>: </a:t>
            </a:r>
            <a:r>
              <a:rPr lang="de-DE" sz="400" b="1" dirty="0"/>
              <a:t>"</a:t>
            </a:r>
            <a:r>
              <a:rPr lang="de-DE" sz="400" b="1" dirty="0" err="1"/>
              <a:t>Deploy</a:t>
            </a:r>
            <a:r>
              <a:rPr lang="de-DE" sz="400" b="1" dirty="0"/>
              <a:t>"</a:t>
            </a:r>
            <a:br>
              <a:rPr lang="de-DE" sz="400" b="1" dirty="0"/>
            </a:br>
            <a:r>
              <a:rPr lang="de-DE" sz="400" b="1" dirty="0"/>
              <a:t>              </a:t>
            </a:r>
            <a:r>
              <a:rPr lang="de-DE" sz="400" b="1" dirty="0" err="1"/>
              <a:t>Owner</a:t>
            </a:r>
            <a:r>
              <a:rPr lang="de-DE" sz="400" dirty="0"/>
              <a:t>: </a:t>
            </a:r>
            <a:r>
              <a:rPr lang="de-DE" sz="400" b="1" dirty="0"/>
              <a:t>"AWS"</a:t>
            </a:r>
            <a:br>
              <a:rPr lang="de-DE" sz="400" b="1" dirty="0"/>
            </a:br>
            <a:r>
              <a:rPr lang="de-DE" sz="400" b="1" dirty="0"/>
              <a:t>              Provider</a:t>
            </a:r>
            <a:r>
              <a:rPr lang="de-DE" sz="400" dirty="0"/>
              <a:t>: </a:t>
            </a:r>
            <a:r>
              <a:rPr lang="de-DE" sz="400" b="1" dirty="0"/>
              <a:t>"</a:t>
            </a:r>
            <a:r>
              <a:rPr lang="de-DE" sz="400" b="1" dirty="0" err="1"/>
              <a:t>CloudFormation</a:t>
            </a:r>
            <a:r>
              <a:rPr lang="de-DE" sz="400" b="1" dirty="0"/>
              <a:t>"</a:t>
            </a:r>
            <a:br>
              <a:rPr lang="de-DE" sz="400" b="1" dirty="0"/>
            </a:br>
            <a:r>
              <a:rPr lang="de-DE" sz="400" b="1" dirty="0"/>
              <a:t>              Version</a:t>
            </a:r>
            <a:r>
              <a:rPr lang="de-DE" sz="400" dirty="0"/>
              <a:t>: </a:t>
            </a:r>
            <a:r>
              <a:rPr lang="de-DE" sz="400" b="1" dirty="0"/>
              <a:t>"1"</a:t>
            </a:r>
            <a:br>
              <a:rPr lang="de-DE" sz="400" b="1" dirty="0"/>
            </a:br>
            <a:r>
              <a:rPr lang="de-DE" sz="400" b="1" dirty="0"/>
              <a:t>            </a:t>
            </a:r>
            <a:r>
              <a:rPr lang="de-DE" sz="400" b="1" dirty="0" err="1"/>
              <a:t>Configuration</a:t>
            </a:r>
            <a:r>
              <a:rPr lang="de-DE" sz="400" dirty="0"/>
              <a:t>:</a:t>
            </a:r>
            <a:br>
              <a:rPr lang="de-DE" sz="400" dirty="0"/>
            </a:br>
            <a:r>
              <a:rPr lang="de-DE" sz="400" dirty="0"/>
              <a:t>              </a:t>
            </a:r>
            <a:r>
              <a:rPr lang="de-DE" sz="400" b="1" dirty="0" err="1"/>
              <a:t>ActionMode</a:t>
            </a:r>
            <a:r>
              <a:rPr lang="de-DE" sz="400" dirty="0"/>
              <a:t>: </a:t>
            </a:r>
            <a:r>
              <a:rPr lang="de-DE" sz="400" b="1" dirty="0"/>
              <a:t>"CREATE_UPDATE"</a:t>
            </a:r>
            <a:br>
              <a:rPr lang="de-DE" sz="400" b="1" dirty="0"/>
            </a:br>
            <a:r>
              <a:rPr lang="de-DE" sz="400" b="1" dirty="0"/>
              <a:t>              </a:t>
            </a:r>
            <a:r>
              <a:rPr lang="de-DE" sz="400" b="1" dirty="0" err="1"/>
              <a:t>Capabilities</a:t>
            </a:r>
            <a:r>
              <a:rPr lang="de-DE" sz="400" dirty="0"/>
              <a:t>: </a:t>
            </a:r>
            <a:r>
              <a:rPr lang="de-DE" sz="400" b="1" dirty="0"/>
              <a:t>"CAPABILITY_NAMED_IAM,CAPABILITY_AUTO_EXPAND"</a:t>
            </a:r>
            <a:br>
              <a:rPr lang="de-DE" sz="400" b="1" dirty="0"/>
            </a:br>
            <a:r>
              <a:rPr lang="de-DE" sz="400" b="1" dirty="0"/>
              <a:t>              </a:t>
            </a:r>
            <a:r>
              <a:rPr lang="de-DE" sz="400" b="1" dirty="0" err="1"/>
              <a:t>StackName</a:t>
            </a:r>
            <a:r>
              <a:rPr lang="de-DE" sz="400" dirty="0"/>
              <a:t>: </a:t>
            </a:r>
            <a:r>
              <a:rPr lang="de-DE" sz="400" b="1" dirty="0"/>
              <a:t>"</a:t>
            </a:r>
            <a:r>
              <a:rPr lang="de-DE" sz="400" b="1" dirty="0" err="1"/>
              <a:t>base</a:t>
            </a:r>
            <a:r>
              <a:rPr lang="de-DE" sz="400" b="1" dirty="0"/>
              <a:t>-elb-</a:t>
            </a:r>
            <a:r>
              <a:rPr lang="de-DE" sz="400" b="1" dirty="0" err="1"/>
              <a:t>dev</a:t>
            </a:r>
            <a:r>
              <a:rPr lang="de-DE" sz="400" b="1" dirty="0"/>
              <a:t>"</a:t>
            </a:r>
            <a:br>
              <a:rPr lang="de-DE" sz="400" b="1" dirty="0"/>
            </a:br>
            <a:r>
              <a:rPr lang="de-DE" sz="400" b="1" dirty="0"/>
              <a:t>              </a:t>
            </a:r>
            <a:r>
              <a:rPr lang="de-DE" sz="400" b="1" dirty="0" err="1"/>
              <a:t>RoleArn</a:t>
            </a:r>
            <a:r>
              <a:rPr lang="de-DE" sz="400" dirty="0"/>
              <a:t>: !Sub </a:t>
            </a:r>
            <a:r>
              <a:rPr lang="de-DE" sz="400" b="1" dirty="0"/>
              <a:t>"</a:t>
            </a:r>
            <a:r>
              <a:rPr lang="de-DE" sz="400" b="1" dirty="0" err="1"/>
              <a:t>arn:aws:iam</a:t>
            </a:r>
            <a:r>
              <a:rPr lang="de-DE" sz="400" b="1" dirty="0"/>
              <a:t>::${</a:t>
            </a:r>
            <a:r>
              <a:rPr lang="de-DE" sz="400" b="1" dirty="0" err="1"/>
              <a:t>ProdAccount</a:t>
            </a:r>
            <a:r>
              <a:rPr lang="de-DE" sz="400" b="1" dirty="0"/>
              <a:t>}:</a:t>
            </a:r>
            <a:r>
              <a:rPr lang="de-DE" sz="400" b="1" dirty="0" err="1"/>
              <a:t>role</a:t>
            </a:r>
            <a:r>
              <a:rPr lang="de-DE" sz="400" b="1" dirty="0"/>
              <a:t>/</a:t>
            </a:r>
            <a:r>
              <a:rPr lang="de-DE" sz="400" b="1" dirty="0" err="1"/>
              <a:t>cloudformationdeployer-role</a:t>
            </a:r>
            <a:r>
              <a:rPr lang="de-DE" sz="400" b="1" dirty="0"/>
              <a:t>"</a:t>
            </a:r>
            <a:br>
              <a:rPr lang="de-DE" sz="400" b="1" dirty="0"/>
            </a:br>
            <a:r>
              <a:rPr lang="de-DE" sz="400" b="1" dirty="0"/>
              <a:t>              </a:t>
            </a:r>
            <a:r>
              <a:rPr lang="de-DE" sz="400" b="1" dirty="0" err="1"/>
              <a:t>TemplatePath</a:t>
            </a:r>
            <a:r>
              <a:rPr lang="de-DE" sz="400" dirty="0"/>
              <a:t>: </a:t>
            </a:r>
            <a:r>
              <a:rPr lang="de-DE" sz="400" b="1" dirty="0"/>
              <a:t>"</a:t>
            </a:r>
            <a:r>
              <a:rPr lang="de-DE" sz="400" b="1" dirty="0" err="1"/>
              <a:t>SourceArtifact</a:t>
            </a:r>
            <a:r>
              <a:rPr lang="de-DE" sz="400" b="1" dirty="0"/>
              <a:t>::</a:t>
            </a:r>
            <a:r>
              <a:rPr lang="de-DE" sz="400" b="1" dirty="0" err="1"/>
              <a:t>stacks</a:t>
            </a:r>
            <a:r>
              <a:rPr lang="de-DE" sz="400" b="1" dirty="0"/>
              <a:t>/</a:t>
            </a:r>
            <a:r>
              <a:rPr lang="de-DE" sz="400" b="1" dirty="0" err="1"/>
              <a:t>elb</a:t>
            </a:r>
            <a:r>
              <a:rPr lang="de-DE" sz="400" b="1" dirty="0"/>
              <a:t>/</a:t>
            </a:r>
            <a:r>
              <a:rPr lang="de-DE" sz="400" b="1" dirty="0" err="1"/>
              <a:t>template.yaml</a:t>
            </a:r>
            <a:r>
              <a:rPr lang="de-DE" sz="400" b="1" dirty="0"/>
              <a:t>"</a:t>
            </a:r>
            <a:br>
              <a:rPr lang="de-DE" sz="400" b="1" dirty="0"/>
            </a:br>
            <a:r>
              <a:rPr lang="de-DE" sz="400" b="1" dirty="0"/>
              <a:t>              </a:t>
            </a:r>
            <a:r>
              <a:rPr lang="de-DE" sz="400" b="1" dirty="0" err="1"/>
              <a:t>TemplateConfiguration</a:t>
            </a:r>
            <a:r>
              <a:rPr lang="de-DE" sz="400" dirty="0"/>
              <a:t>: </a:t>
            </a:r>
            <a:r>
              <a:rPr lang="de-DE" sz="400" b="1" dirty="0"/>
              <a:t>"</a:t>
            </a:r>
            <a:r>
              <a:rPr lang="de-DE" sz="400" b="1" dirty="0" err="1"/>
              <a:t>SourceArtifact</a:t>
            </a:r>
            <a:r>
              <a:rPr lang="de-DE" sz="400" b="1" dirty="0"/>
              <a:t>::</a:t>
            </a:r>
            <a:r>
              <a:rPr lang="de-DE" sz="400" b="1" dirty="0" err="1"/>
              <a:t>stacks</a:t>
            </a:r>
            <a:r>
              <a:rPr lang="de-DE" sz="400" b="1" dirty="0"/>
              <a:t>/</a:t>
            </a:r>
            <a:r>
              <a:rPr lang="de-DE" sz="400" b="1" dirty="0" err="1"/>
              <a:t>elb</a:t>
            </a:r>
            <a:r>
              <a:rPr lang="de-DE" sz="400" b="1" dirty="0"/>
              <a:t>/</a:t>
            </a:r>
            <a:r>
              <a:rPr lang="de-DE" sz="400" b="1" dirty="0" err="1"/>
              <a:t>dev.json</a:t>
            </a:r>
            <a:r>
              <a:rPr lang="de-DE" sz="400" b="1" dirty="0"/>
              <a:t>"</a:t>
            </a:r>
            <a:br>
              <a:rPr lang="de-DE" sz="400" b="1" dirty="0"/>
            </a:br>
            <a:r>
              <a:rPr lang="de-DE" sz="400" b="1" dirty="0"/>
              <a:t>            </a:t>
            </a:r>
            <a:r>
              <a:rPr lang="de-DE" sz="400" b="1" dirty="0" err="1"/>
              <a:t>InputArtifacts</a:t>
            </a:r>
            <a:r>
              <a:rPr lang="de-DE" sz="400" dirty="0"/>
              <a:t>:</a:t>
            </a:r>
            <a:br>
              <a:rPr lang="de-DE" sz="400" dirty="0"/>
            </a:br>
            <a:r>
              <a:rPr lang="de-DE" sz="400" dirty="0"/>
              <a:t>              - </a:t>
            </a:r>
            <a:r>
              <a:rPr lang="de-DE" sz="400" b="1" dirty="0"/>
              <a:t>Name</a:t>
            </a:r>
            <a:r>
              <a:rPr lang="de-DE" sz="400" dirty="0"/>
              <a:t>: </a:t>
            </a:r>
            <a:r>
              <a:rPr lang="de-DE" sz="400" b="1" dirty="0"/>
              <a:t>"</a:t>
            </a:r>
            <a:r>
              <a:rPr lang="de-DE" sz="400" b="1" dirty="0" err="1"/>
              <a:t>SourceArtifact</a:t>
            </a:r>
            <a:r>
              <a:rPr lang="de-DE" sz="400" b="1" dirty="0"/>
              <a:t>"</a:t>
            </a:r>
            <a:br>
              <a:rPr lang="de-DE" sz="400" b="1" dirty="0"/>
            </a:br>
            <a:r>
              <a:rPr lang="de-DE" sz="400" b="1" dirty="0"/>
              <a:t>            </a:t>
            </a:r>
            <a:r>
              <a:rPr lang="de-DE" sz="400" b="1" dirty="0" err="1"/>
              <a:t>RoleArn</a:t>
            </a:r>
            <a:r>
              <a:rPr lang="de-DE" sz="400" dirty="0"/>
              <a:t>: !Sub </a:t>
            </a:r>
            <a:r>
              <a:rPr lang="de-DE" sz="400" b="1" dirty="0"/>
              <a:t>'</a:t>
            </a:r>
            <a:r>
              <a:rPr lang="de-DE" sz="400" b="1" dirty="0" err="1"/>
              <a:t>arn:aws:iam</a:t>
            </a:r>
            <a:r>
              <a:rPr lang="de-DE" sz="400" b="1" dirty="0"/>
              <a:t>::${</a:t>
            </a:r>
            <a:r>
              <a:rPr lang="de-DE" sz="400" b="1" dirty="0" err="1"/>
              <a:t>ProdAccount</a:t>
            </a:r>
            <a:r>
              <a:rPr lang="de-DE" sz="400" b="1" dirty="0"/>
              <a:t>}:</a:t>
            </a:r>
            <a:r>
              <a:rPr lang="de-DE" sz="400" b="1" dirty="0" err="1"/>
              <a:t>role</a:t>
            </a:r>
            <a:r>
              <a:rPr lang="de-DE" sz="400" b="1" dirty="0"/>
              <a:t>/</a:t>
            </a:r>
            <a:r>
              <a:rPr lang="de-DE" sz="400" b="1" dirty="0" err="1"/>
              <a:t>pipelineCfBase-ProdAcc-Role</a:t>
            </a:r>
            <a:r>
              <a:rPr lang="de-DE" sz="400" b="1" dirty="0"/>
              <a:t>'</a:t>
            </a:r>
            <a:br>
              <a:rPr lang="de-DE" sz="400" b="1" dirty="0"/>
            </a:br>
            <a:r>
              <a:rPr lang="de-DE" sz="400" b="1" dirty="0"/>
              <a:t>            </a:t>
            </a:r>
            <a:r>
              <a:rPr lang="de-DE" sz="400" b="1" dirty="0" err="1"/>
              <a:t>RunOrder</a:t>
            </a:r>
            <a:r>
              <a:rPr lang="de-DE" sz="400" dirty="0"/>
              <a:t>: 2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37AD1FFD-0A06-3D42-A432-308CEF07FF8C}"/>
              </a:ext>
            </a:extLst>
          </p:cNvPr>
          <p:cNvSpPr txBox="1"/>
          <p:nvPr/>
        </p:nvSpPr>
        <p:spPr>
          <a:xfrm>
            <a:off x="2632419" y="1527752"/>
            <a:ext cx="1186249" cy="24622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1000" b="1" dirty="0" err="1"/>
              <a:t>CodePipeline</a:t>
            </a:r>
            <a:r>
              <a:rPr lang="de-DE" sz="1000" b="1" dirty="0"/>
              <a:t> </a:t>
            </a:r>
            <a:r>
              <a:rPr lang="de-DE" sz="1000" b="1" dirty="0" err="1"/>
              <a:t>Role</a:t>
            </a:r>
            <a:endParaRPr lang="de-DE" sz="1000" b="1" dirty="0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99DA8022-A2DE-044C-A47B-DB8613D74F56}"/>
              </a:ext>
            </a:extLst>
          </p:cNvPr>
          <p:cNvSpPr txBox="1"/>
          <p:nvPr/>
        </p:nvSpPr>
        <p:spPr>
          <a:xfrm>
            <a:off x="127597" y="508023"/>
            <a:ext cx="1446324" cy="24622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de-DE" sz="1000" b="1" dirty="0" err="1"/>
              <a:t>CodePipeline</a:t>
            </a:r>
            <a:r>
              <a:rPr lang="de-DE" sz="1000" b="1" dirty="0"/>
              <a:t> Chain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36DA2D93-F7D3-264F-8822-7390369287F2}"/>
              </a:ext>
            </a:extLst>
          </p:cNvPr>
          <p:cNvSpPr/>
          <p:nvPr/>
        </p:nvSpPr>
        <p:spPr>
          <a:xfrm>
            <a:off x="2632419" y="3540420"/>
            <a:ext cx="2317046" cy="836216"/>
          </a:xfrm>
          <a:prstGeom prst="rect">
            <a:avLst/>
          </a:prstGeom>
          <a:solidFill>
            <a:schemeClr val="accent1">
              <a:alpha val="1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ACFF74DF-B659-034F-9F02-4E69274EB6F3}"/>
              </a:ext>
            </a:extLst>
          </p:cNvPr>
          <p:cNvSpPr/>
          <p:nvPr/>
        </p:nvSpPr>
        <p:spPr>
          <a:xfrm>
            <a:off x="2632419" y="4375205"/>
            <a:ext cx="2317046" cy="1578786"/>
          </a:xfrm>
          <a:prstGeom prst="rect">
            <a:avLst/>
          </a:prstGeom>
          <a:solidFill>
            <a:schemeClr val="accent1">
              <a:alpha val="1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FD317FC9-B288-8943-8485-6A80448792C1}"/>
              </a:ext>
            </a:extLst>
          </p:cNvPr>
          <p:cNvSpPr/>
          <p:nvPr/>
        </p:nvSpPr>
        <p:spPr>
          <a:xfrm>
            <a:off x="2632419" y="5953991"/>
            <a:ext cx="2317046" cy="798788"/>
          </a:xfrm>
          <a:prstGeom prst="rect">
            <a:avLst/>
          </a:prstGeom>
          <a:solidFill>
            <a:schemeClr val="accent1">
              <a:alpha val="1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8" name="Pfeil nach links 17">
            <a:extLst>
              <a:ext uri="{FF2B5EF4-FFF2-40B4-BE49-F238E27FC236}">
                <a16:creationId xmlns:a16="http://schemas.microsoft.com/office/drawing/2014/main" id="{FB686969-385F-564D-9902-F5E1A29E6B9C}"/>
              </a:ext>
            </a:extLst>
          </p:cNvPr>
          <p:cNvSpPr/>
          <p:nvPr/>
        </p:nvSpPr>
        <p:spPr>
          <a:xfrm>
            <a:off x="3818668" y="2576945"/>
            <a:ext cx="207809" cy="13508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F9838731-5986-9748-8C19-38DF260B01F6}"/>
              </a:ext>
            </a:extLst>
          </p:cNvPr>
          <p:cNvSpPr/>
          <p:nvPr/>
        </p:nvSpPr>
        <p:spPr>
          <a:xfrm>
            <a:off x="127595" y="3080904"/>
            <a:ext cx="2354275" cy="1059351"/>
          </a:xfrm>
          <a:prstGeom prst="rect">
            <a:avLst/>
          </a:prstGeom>
          <a:solidFill>
            <a:srgbClr val="FFFF00">
              <a:alpha val="10000"/>
            </a:srgbClr>
          </a:solidFill>
          <a:ln w="95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63481328-A8FE-2249-9072-36ADCBD568E7}"/>
              </a:ext>
            </a:extLst>
          </p:cNvPr>
          <p:cNvSpPr/>
          <p:nvPr/>
        </p:nvSpPr>
        <p:spPr>
          <a:xfrm>
            <a:off x="127595" y="4183482"/>
            <a:ext cx="2354275" cy="1059351"/>
          </a:xfrm>
          <a:prstGeom prst="rect">
            <a:avLst/>
          </a:prstGeom>
          <a:solidFill>
            <a:srgbClr val="FFFF00">
              <a:alpha val="10000"/>
            </a:srgbClr>
          </a:solidFill>
          <a:ln w="95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06DDB044-9A6A-0646-B6E4-C8A121D82100}"/>
              </a:ext>
            </a:extLst>
          </p:cNvPr>
          <p:cNvSpPr/>
          <p:nvPr/>
        </p:nvSpPr>
        <p:spPr>
          <a:xfrm>
            <a:off x="127595" y="5286060"/>
            <a:ext cx="2354275" cy="1059351"/>
          </a:xfrm>
          <a:prstGeom prst="rect">
            <a:avLst/>
          </a:prstGeom>
          <a:solidFill>
            <a:srgbClr val="FFFF00">
              <a:alpha val="10000"/>
            </a:srgbClr>
          </a:solidFill>
          <a:ln w="95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62269A09-4D93-0343-BF79-50536EB52089}"/>
              </a:ext>
            </a:extLst>
          </p:cNvPr>
          <p:cNvSpPr/>
          <p:nvPr/>
        </p:nvSpPr>
        <p:spPr>
          <a:xfrm>
            <a:off x="127594" y="1204325"/>
            <a:ext cx="2354275" cy="655650"/>
          </a:xfrm>
          <a:prstGeom prst="rect">
            <a:avLst/>
          </a:prstGeom>
          <a:solidFill>
            <a:srgbClr val="FFC000">
              <a:alpha val="10000"/>
            </a:srgbClr>
          </a:solidFill>
          <a:ln w="952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Rectangle 34">
            <a:extLst>
              <a:ext uri="{FF2B5EF4-FFF2-40B4-BE49-F238E27FC236}">
                <a16:creationId xmlns:a16="http://schemas.microsoft.com/office/drawing/2014/main" id="{BB25BC9F-F6B1-8841-B496-408D27AE7C2F}"/>
              </a:ext>
            </a:extLst>
          </p:cNvPr>
          <p:cNvSpPr/>
          <p:nvPr/>
        </p:nvSpPr>
        <p:spPr>
          <a:xfrm>
            <a:off x="6211657" y="78288"/>
            <a:ext cx="5852746" cy="317767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000" dirty="0">
                <a:solidFill>
                  <a:sysClr val="windowText" lastClr="000000"/>
                </a:solidFill>
              </a:rPr>
              <a:t>AWS Cloud</a:t>
            </a:r>
          </a:p>
        </p:txBody>
      </p:sp>
      <p:pic>
        <p:nvPicPr>
          <p:cNvPr id="24" name="Graphic 11">
            <a:extLst>
              <a:ext uri="{FF2B5EF4-FFF2-40B4-BE49-F238E27FC236}">
                <a16:creationId xmlns:a16="http://schemas.microsoft.com/office/drawing/2014/main" id="{F62DD169-4ACA-D54C-914D-D911CE9C79F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215670" y="76426"/>
            <a:ext cx="318122" cy="330200"/>
          </a:xfrm>
          <a:prstGeom prst="rect">
            <a:avLst/>
          </a:prstGeom>
        </p:spPr>
      </p:pic>
      <p:pic>
        <p:nvPicPr>
          <p:cNvPr id="25" name="Graphic 7">
            <a:extLst>
              <a:ext uri="{FF2B5EF4-FFF2-40B4-BE49-F238E27FC236}">
                <a16:creationId xmlns:a16="http://schemas.microsoft.com/office/drawing/2014/main" id="{ABF9EE4F-D85C-5A4A-AEA3-7310E578994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903492" y="116180"/>
            <a:ext cx="391843" cy="391843"/>
          </a:xfrm>
          <a:prstGeom prst="rect">
            <a:avLst/>
          </a:prstGeom>
        </p:spPr>
      </p:pic>
      <p:sp>
        <p:nvSpPr>
          <p:cNvPr id="40" name="Textfeld 39">
            <a:extLst>
              <a:ext uri="{FF2B5EF4-FFF2-40B4-BE49-F238E27FC236}">
                <a16:creationId xmlns:a16="http://schemas.microsoft.com/office/drawing/2014/main" id="{04D9E7E4-15D9-144A-87FB-A763ACF73FAC}"/>
              </a:ext>
            </a:extLst>
          </p:cNvPr>
          <p:cNvSpPr txBox="1"/>
          <p:nvPr/>
        </p:nvSpPr>
        <p:spPr>
          <a:xfrm>
            <a:off x="11248141" y="312101"/>
            <a:ext cx="85272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b="1" dirty="0" err="1">
                <a:solidFill>
                  <a:srgbClr val="FF2F92"/>
                </a:solidFill>
              </a:rPr>
              <a:t>Prod</a:t>
            </a:r>
            <a:r>
              <a:rPr lang="de-DE" sz="900" b="1" dirty="0">
                <a:solidFill>
                  <a:srgbClr val="FF2F92"/>
                </a:solidFill>
              </a:rPr>
              <a:t> Account</a:t>
            </a:r>
          </a:p>
        </p:txBody>
      </p:sp>
      <p:sp>
        <p:nvSpPr>
          <p:cNvPr id="41" name="Textfeld 40">
            <a:extLst>
              <a:ext uri="{FF2B5EF4-FFF2-40B4-BE49-F238E27FC236}">
                <a16:creationId xmlns:a16="http://schemas.microsoft.com/office/drawing/2014/main" id="{67B1BF6B-7223-B542-A2B2-4128CDF16D5F}"/>
              </a:ext>
            </a:extLst>
          </p:cNvPr>
          <p:cNvSpPr txBox="1"/>
          <p:nvPr/>
        </p:nvSpPr>
        <p:spPr>
          <a:xfrm>
            <a:off x="6428985" y="827030"/>
            <a:ext cx="1932210" cy="2123658"/>
          </a:xfrm>
          <a:prstGeom prst="rect">
            <a:avLst/>
          </a:prstGeom>
          <a:noFill/>
          <a:ln>
            <a:solidFill>
              <a:srgbClr val="FF2F92"/>
            </a:solidFill>
          </a:ln>
        </p:spPr>
        <p:txBody>
          <a:bodyPr wrap="square" rtlCol="0">
            <a:spAutoFit/>
          </a:bodyPr>
          <a:lstStyle/>
          <a:p>
            <a:r>
              <a:rPr lang="de-DE" sz="400" b="1" dirty="0" err="1"/>
              <a:t>CFRole</a:t>
            </a:r>
            <a:r>
              <a:rPr lang="de-DE" sz="400" dirty="0"/>
              <a:t>:</a:t>
            </a:r>
            <a:br>
              <a:rPr lang="de-DE" sz="400" dirty="0"/>
            </a:br>
            <a:r>
              <a:rPr lang="de-DE" sz="400" dirty="0"/>
              <a:t>  </a:t>
            </a:r>
            <a:r>
              <a:rPr lang="de-DE" sz="400" b="1" dirty="0"/>
              <a:t>Type</a:t>
            </a:r>
            <a:r>
              <a:rPr lang="de-DE" sz="400" dirty="0"/>
              <a:t>: AWS::IAM::</a:t>
            </a:r>
            <a:r>
              <a:rPr lang="de-DE" sz="400" dirty="0" err="1"/>
              <a:t>Role</a:t>
            </a:r>
            <a:br>
              <a:rPr lang="de-DE" sz="400" dirty="0"/>
            </a:br>
            <a:r>
              <a:rPr lang="de-DE" sz="400" dirty="0"/>
              <a:t>  </a:t>
            </a:r>
            <a:r>
              <a:rPr lang="de-DE" sz="400" b="1" dirty="0"/>
              <a:t>Properties</a:t>
            </a:r>
            <a:r>
              <a:rPr lang="de-DE" sz="400" dirty="0"/>
              <a:t>:</a:t>
            </a:r>
            <a:br>
              <a:rPr lang="de-DE" sz="400" dirty="0"/>
            </a:br>
            <a:r>
              <a:rPr lang="de-DE" sz="400" dirty="0"/>
              <a:t>    </a:t>
            </a:r>
            <a:r>
              <a:rPr lang="de-DE" sz="400" b="1" dirty="0" err="1"/>
              <a:t>RoleName</a:t>
            </a:r>
            <a:r>
              <a:rPr lang="de-DE" sz="400" dirty="0"/>
              <a:t>: </a:t>
            </a:r>
            <a:r>
              <a:rPr lang="de-DE" sz="400" b="1" dirty="0"/>
              <a:t>"</a:t>
            </a:r>
            <a:r>
              <a:rPr lang="de-DE" sz="400" b="1" dirty="0" err="1"/>
              <a:t>pipelineCfBase-ProdAcc-Role</a:t>
            </a:r>
            <a:r>
              <a:rPr lang="de-DE" sz="400" b="1" dirty="0"/>
              <a:t>"</a:t>
            </a:r>
            <a:br>
              <a:rPr lang="de-DE" sz="400" b="1" dirty="0"/>
            </a:br>
            <a:r>
              <a:rPr lang="de-DE" sz="400" b="1" dirty="0"/>
              <a:t>    </a:t>
            </a:r>
            <a:r>
              <a:rPr lang="de-DE" sz="400" b="1" dirty="0" err="1"/>
              <a:t>AssumeRolePolicyDocument</a:t>
            </a:r>
            <a:r>
              <a:rPr lang="de-DE" sz="400" dirty="0"/>
              <a:t>:</a:t>
            </a:r>
            <a:br>
              <a:rPr lang="de-DE" sz="400" dirty="0"/>
            </a:br>
            <a:r>
              <a:rPr lang="de-DE" sz="400" dirty="0"/>
              <a:t>      </a:t>
            </a:r>
            <a:r>
              <a:rPr lang="de-DE" sz="400" b="1" dirty="0"/>
              <a:t>Version</a:t>
            </a:r>
            <a:r>
              <a:rPr lang="de-DE" sz="400" dirty="0"/>
              <a:t>: 2012-10-17</a:t>
            </a:r>
            <a:br>
              <a:rPr lang="de-DE" sz="400" dirty="0"/>
            </a:br>
            <a:r>
              <a:rPr lang="de-DE" sz="400" dirty="0"/>
              <a:t>      </a:t>
            </a:r>
            <a:r>
              <a:rPr lang="de-DE" sz="400" b="1" dirty="0"/>
              <a:t>Statement</a:t>
            </a:r>
            <a:r>
              <a:rPr lang="de-DE" sz="400" dirty="0"/>
              <a:t>:</a:t>
            </a:r>
            <a:br>
              <a:rPr lang="de-DE" sz="400" dirty="0"/>
            </a:br>
            <a:r>
              <a:rPr lang="de-DE" sz="400" dirty="0"/>
              <a:t>        - </a:t>
            </a:r>
            <a:r>
              <a:rPr lang="de-DE" sz="400" b="1" dirty="0" err="1"/>
              <a:t>Effect</a:t>
            </a:r>
            <a:r>
              <a:rPr lang="de-DE" sz="400" dirty="0"/>
              <a:t>: </a:t>
            </a:r>
            <a:r>
              <a:rPr lang="de-DE" sz="400" dirty="0" err="1"/>
              <a:t>Allow</a:t>
            </a:r>
            <a:br>
              <a:rPr lang="de-DE" sz="400" dirty="0"/>
            </a:br>
            <a:r>
              <a:rPr lang="de-DE" sz="400" dirty="0"/>
              <a:t>          </a:t>
            </a:r>
            <a:r>
              <a:rPr lang="de-DE" sz="400" b="1" dirty="0" err="1"/>
              <a:t>Principal</a:t>
            </a:r>
            <a:r>
              <a:rPr lang="de-DE" sz="400" dirty="0"/>
              <a:t>:</a:t>
            </a:r>
            <a:br>
              <a:rPr lang="de-DE" sz="400" dirty="0"/>
            </a:br>
            <a:r>
              <a:rPr lang="de-DE" sz="400" dirty="0"/>
              <a:t>            </a:t>
            </a:r>
            <a:r>
              <a:rPr lang="de-DE" sz="400" b="1" dirty="0"/>
              <a:t>AWS</a:t>
            </a:r>
            <a:r>
              <a:rPr lang="de-DE" sz="400" dirty="0"/>
              <a:t>:</a:t>
            </a:r>
            <a:br>
              <a:rPr lang="de-DE" sz="400" dirty="0"/>
            </a:br>
            <a:r>
              <a:rPr lang="de-DE" sz="400" dirty="0"/>
              <a:t>              - !</a:t>
            </a:r>
            <a:r>
              <a:rPr lang="de-DE" sz="400" dirty="0" err="1"/>
              <a:t>Ref</a:t>
            </a:r>
            <a:r>
              <a:rPr lang="de-DE" sz="400" dirty="0"/>
              <a:t> </a:t>
            </a:r>
            <a:r>
              <a:rPr lang="de-DE" sz="400" dirty="0" err="1"/>
              <a:t>DevOpsAccount</a:t>
            </a:r>
            <a:br>
              <a:rPr lang="de-DE" sz="400" dirty="0"/>
            </a:br>
            <a:r>
              <a:rPr lang="de-DE" sz="400" dirty="0"/>
              <a:t>          </a:t>
            </a:r>
            <a:r>
              <a:rPr lang="de-DE" sz="400" b="1" dirty="0"/>
              <a:t>Action</a:t>
            </a:r>
            <a:r>
              <a:rPr lang="de-DE" sz="400" dirty="0"/>
              <a:t>:</a:t>
            </a:r>
            <a:br>
              <a:rPr lang="de-DE" sz="400" dirty="0"/>
            </a:br>
            <a:r>
              <a:rPr lang="de-DE" sz="400" dirty="0"/>
              <a:t>            - </a:t>
            </a:r>
            <a:r>
              <a:rPr lang="de-DE" sz="400" dirty="0" err="1"/>
              <a:t>sts:AssumeRole</a:t>
            </a:r>
            <a:br>
              <a:rPr lang="de-DE" sz="400" dirty="0"/>
            </a:br>
            <a:r>
              <a:rPr lang="de-DE" sz="400" dirty="0"/>
              <a:t>    </a:t>
            </a:r>
            <a:r>
              <a:rPr lang="de-DE" sz="400" b="1" dirty="0"/>
              <a:t>Path</a:t>
            </a:r>
            <a:r>
              <a:rPr lang="de-DE" sz="400" dirty="0"/>
              <a:t>: /</a:t>
            </a:r>
            <a:br>
              <a:rPr lang="de-DE" sz="400" dirty="0"/>
            </a:br>
            <a:r>
              <a:rPr lang="de-DE" sz="400" b="1" dirty="0" err="1"/>
              <a:t>CFPolicy</a:t>
            </a:r>
            <a:r>
              <a:rPr lang="de-DE" sz="400" dirty="0"/>
              <a:t>:</a:t>
            </a:r>
            <a:br>
              <a:rPr lang="de-DE" sz="400" dirty="0"/>
            </a:br>
            <a:r>
              <a:rPr lang="de-DE" sz="400" dirty="0"/>
              <a:t>  </a:t>
            </a:r>
            <a:r>
              <a:rPr lang="de-DE" sz="400" b="1" dirty="0"/>
              <a:t>Type</a:t>
            </a:r>
            <a:r>
              <a:rPr lang="de-DE" sz="400" dirty="0"/>
              <a:t>: AWS::IAM::</a:t>
            </a:r>
            <a:r>
              <a:rPr lang="de-DE" sz="400" dirty="0" err="1"/>
              <a:t>Policy</a:t>
            </a:r>
            <a:br>
              <a:rPr lang="de-DE" sz="400" dirty="0"/>
            </a:br>
            <a:r>
              <a:rPr lang="de-DE" sz="400" dirty="0"/>
              <a:t>  </a:t>
            </a:r>
            <a:r>
              <a:rPr lang="de-DE" sz="400" b="1" dirty="0"/>
              <a:t>Properties</a:t>
            </a:r>
            <a:r>
              <a:rPr lang="de-DE" sz="400" dirty="0"/>
              <a:t>:</a:t>
            </a:r>
            <a:br>
              <a:rPr lang="de-DE" sz="400" dirty="0"/>
            </a:br>
            <a:r>
              <a:rPr lang="de-DE" sz="400" dirty="0"/>
              <a:t>    </a:t>
            </a:r>
            <a:r>
              <a:rPr lang="de-DE" sz="400" b="1" dirty="0" err="1"/>
              <a:t>PolicyName</a:t>
            </a:r>
            <a:r>
              <a:rPr lang="de-DE" sz="400" dirty="0"/>
              <a:t>: </a:t>
            </a:r>
            <a:r>
              <a:rPr lang="de-DE" sz="400" b="1" dirty="0"/>
              <a:t>"</a:t>
            </a:r>
            <a:r>
              <a:rPr lang="de-DE" sz="400" b="1" dirty="0" err="1"/>
              <a:t>pipelineCfBase-ProdAcc-Policy</a:t>
            </a:r>
            <a:r>
              <a:rPr lang="de-DE" sz="400" b="1" dirty="0"/>
              <a:t>"</a:t>
            </a:r>
            <a:br>
              <a:rPr lang="de-DE" sz="400" b="1" dirty="0"/>
            </a:br>
            <a:r>
              <a:rPr lang="de-DE" sz="400" b="1" dirty="0"/>
              <a:t>    </a:t>
            </a:r>
            <a:r>
              <a:rPr lang="de-DE" sz="400" b="1" dirty="0" err="1"/>
              <a:t>PolicyDocument</a:t>
            </a:r>
            <a:r>
              <a:rPr lang="de-DE" sz="400" dirty="0"/>
              <a:t>:</a:t>
            </a:r>
            <a:br>
              <a:rPr lang="de-DE" sz="400" dirty="0"/>
            </a:br>
            <a:r>
              <a:rPr lang="de-DE" sz="400" dirty="0"/>
              <a:t>      </a:t>
            </a:r>
            <a:r>
              <a:rPr lang="de-DE" sz="400" b="1" dirty="0"/>
              <a:t>Version</a:t>
            </a:r>
            <a:r>
              <a:rPr lang="de-DE" sz="400" dirty="0"/>
              <a:t>: 2012-10-17</a:t>
            </a:r>
            <a:br>
              <a:rPr lang="de-DE" sz="400" dirty="0"/>
            </a:br>
            <a:r>
              <a:rPr lang="de-DE" sz="400" dirty="0"/>
              <a:t>      </a:t>
            </a:r>
            <a:r>
              <a:rPr lang="de-DE" sz="400" b="1" dirty="0"/>
              <a:t>Statement</a:t>
            </a:r>
            <a:r>
              <a:rPr lang="de-DE" sz="400" dirty="0"/>
              <a:t>:</a:t>
            </a:r>
            <a:br>
              <a:rPr lang="de-DE" sz="400" dirty="0"/>
            </a:br>
            <a:r>
              <a:rPr lang="de-DE" sz="400" dirty="0"/>
              <a:t>        - </a:t>
            </a:r>
            <a:r>
              <a:rPr lang="de-DE" sz="400" b="1" dirty="0" err="1"/>
              <a:t>Effect</a:t>
            </a:r>
            <a:r>
              <a:rPr lang="de-DE" sz="400" dirty="0"/>
              <a:t>: </a:t>
            </a:r>
            <a:r>
              <a:rPr lang="de-DE" sz="400" dirty="0" err="1"/>
              <a:t>Allow</a:t>
            </a:r>
            <a:br>
              <a:rPr lang="de-DE" sz="400" dirty="0"/>
            </a:br>
            <a:r>
              <a:rPr lang="de-DE" sz="400" dirty="0"/>
              <a:t>          </a:t>
            </a:r>
            <a:r>
              <a:rPr lang="de-DE" sz="400" b="1" dirty="0"/>
              <a:t>Action</a:t>
            </a:r>
            <a:r>
              <a:rPr lang="de-DE" sz="400" dirty="0"/>
              <a:t>:</a:t>
            </a:r>
            <a:br>
              <a:rPr lang="de-DE" sz="400" dirty="0"/>
            </a:br>
            <a:r>
              <a:rPr lang="de-DE" sz="400" dirty="0"/>
              <a:t>            - </a:t>
            </a:r>
            <a:r>
              <a:rPr lang="de-DE" sz="400" dirty="0" err="1"/>
              <a:t>cloudformation</a:t>
            </a:r>
            <a:r>
              <a:rPr lang="de-DE" sz="400" dirty="0"/>
              <a:t>:*</a:t>
            </a:r>
            <a:br>
              <a:rPr lang="de-DE" sz="400" dirty="0"/>
            </a:br>
            <a:r>
              <a:rPr lang="de-DE" sz="400" dirty="0"/>
              <a:t>            - s3:*</a:t>
            </a:r>
            <a:br>
              <a:rPr lang="de-DE" sz="400" dirty="0"/>
            </a:br>
            <a:r>
              <a:rPr lang="de-DE" sz="400" dirty="0"/>
              <a:t>            - </a:t>
            </a:r>
            <a:r>
              <a:rPr lang="de-DE" sz="400" dirty="0" err="1"/>
              <a:t>iam:PassRole</a:t>
            </a:r>
            <a:br>
              <a:rPr lang="de-DE" sz="400" dirty="0"/>
            </a:br>
            <a:r>
              <a:rPr lang="de-DE" sz="400" dirty="0"/>
              <a:t>          </a:t>
            </a:r>
            <a:r>
              <a:rPr lang="de-DE" sz="400" b="1" dirty="0" err="1"/>
              <a:t>Resource</a:t>
            </a:r>
            <a:r>
              <a:rPr lang="de-DE" sz="400" dirty="0"/>
              <a:t>: </a:t>
            </a:r>
            <a:r>
              <a:rPr lang="de-DE" sz="400" b="1" dirty="0"/>
              <a:t>"*"</a:t>
            </a:r>
            <a:br>
              <a:rPr lang="de-DE" sz="400" b="1" dirty="0"/>
            </a:br>
            <a:r>
              <a:rPr lang="de-DE" sz="400" b="1" dirty="0"/>
              <a:t>        </a:t>
            </a:r>
            <a:r>
              <a:rPr lang="de-DE" sz="400" dirty="0"/>
              <a:t>- </a:t>
            </a:r>
            <a:r>
              <a:rPr lang="de-DE" sz="400" b="1" dirty="0" err="1"/>
              <a:t>Effect</a:t>
            </a:r>
            <a:r>
              <a:rPr lang="de-DE" sz="400" dirty="0"/>
              <a:t>: </a:t>
            </a:r>
            <a:r>
              <a:rPr lang="de-DE" sz="400" dirty="0" err="1"/>
              <a:t>Allow</a:t>
            </a:r>
            <a:br>
              <a:rPr lang="de-DE" sz="400" dirty="0"/>
            </a:br>
            <a:r>
              <a:rPr lang="de-DE" sz="400" dirty="0"/>
              <a:t>          </a:t>
            </a:r>
            <a:r>
              <a:rPr lang="de-DE" sz="400" b="1" dirty="0"/>
              <a:t>Action</a:t>
            </a:r>
            <a:r>
              <a:rPr lang="de-DE" sz="400" dirty="0"/>
              <a:t>:</a:t>
            </a:r>
            <a:br>
              <a:rPr lang="de-DE" sz="400" dirty="0"/>
            </a:br>
            <a:r>
              <a:rPr lang="de-DE" sz="400" dirty="0"/>
              <a:t>            - </a:t>
            </a:r>
            <a:r>
              <a:rPr lang="de-DE" sz="400" dirty="0" err="1"/>
              <a:t>kms</a:t>
            </a:r>
            <a:r>
              <a:rPr lang="de-DE" sz="400" dirty="0"/>
              <a:t>:*</a:t>
            </a:r>
            <a:br>
              <a:rPr lang="de-DE" sz="400" dirty="0"/>
            </a:br>
            <a:r>
              <a:rPr lang="de-DE" sz="400" dirty="0"/>
              <a:t>          </a:t>
            </a:r>
            <a:r>
              <a:rPr lang="de-DE" sz="400" b="1" dirty="0" err="1"/>
              <a:t>Resource</a:t>
            </a:r>
            <a:r>
              <a:rPr lang="de-DE" sz="400" dirty="0"/>
              <a:t>: !</a:t>
            </a:r>
            <a:r>
              <a:rPr lang="de-DE" sz="400" dirty="0" err="1"/>
              <a:t>Ref</a:t>
            </a:r>
            <a:r>
              <a:rPr lang="de-DE" sz="400" dirty="0"/>
              <a:t> </a:t>
            </a:r>
            <a:r>
              <a:rPr lang="de-DE" sz="400" dirty="0" err="1"/>
              <a:t>CMKArn</a:t>
            </a:r>
            <a:br>
              <a:rPr lang="de-DE" sz="400" dirty="0"/>
            </a:br>
            <a:r>
              <a:rPr lang="de-DE" sz="400" dirty="0"/>
              <a:t>    </a:t>
            </a:r>
            <a:r>
              <a:rPr lang="de-DE" sz="400" b="1" dirty="0" err="1"/>
              <a:t>Roles</a:t>
            </a:r>
            <a:r>
              <a:rPr lang="de-DE" sz="400" dirty="0"/>
              <a:t>:</a:t>
            </a:r>
            <a:br>
              <a:rPr lang="de-DE" sz="400" dirty="0"/>
            </a:br>
            <a:r>
              <a:rPr lang="de-DE" sz="400" dirty="0"/>
              <a:t>      - !</a:t>
            </a:r>
            <a:r>
              <a:rPr lang="de-DE" sz="400" dirty="0" err="1"/>
              <a:t>Ref</a:t>
            </a:r>
            <a:r>
              <a:rPr lang="de-DE" sz="400" dirty="0"/>
              <a:t> </a:t>
            </a:r>
            <a:r>
              <a:rPr lang="de-DE" sz="400" dirty="0" err="1"/>
              <a:t>CFRole</a:t>
            </a:r>
            <a:endParaRPr lang="de-DE" sz="400" dirty="0"/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0384F510-547F-CC4F-8784-8FC483F424E4}"/>
              </a:ext>
            </a:extLst>
          </p:cNvPr>
          <p:cNvSpPr txBox="1"/>
          <p:nvPr/>
        </p:nvSpPr>
        <p:spPr>
          <a:xfrm>
            <a:off x="8821974" y="673554"/>
            <a:ext cx="1932210" cy="2369880"/>
          </a:xfrm>
          <a:prstGeom prst="rect">
            <a:avLst/>
          </a:prstGeom>
          <a:noFill/>
          <a:ln>
            <a:solidFill>
              <a:srgbClr val="FF40FF"/>
            </a:solidFill>
          </a:ln>
        </p:spPr>
        <p:txBody>
          <a:bodyPr wrap="square" rtlCol="0">
            <a:spAutoFit/>
          </a:bodyPr>
          <a:lstStyle/>
          <a:p>
            <a:r>
              <a:rPr lang="de-DE" sz="400" b="1" dirty="0" err="1"/>
              <a:t>CfDeployerRole</a:t>
            </a:r>
            <a:r>
              <a:rPr lang="de-DE" sz="400" dirty="0"/>
              <a:t>:</a:t>
            </a:r>
            <a:br>
              <a:rPr lang="de-DE" sz="400" dirty="0"/>
            </a:br>
            <a:r>
              <a:rPr lang="de-DE" sz="400" dirty="0"/>
              <a:t>  </a:t>
            </a:r>
            <a:r>
              <a:rPr lang="de-DE" sz="400" b="1" dirty="0"/>
              <a:t>Type</a:t>
            </a:r>
            <a:r>
              <a:rPr lang="de-DE" sz="400" dirty="0"/>
              <a:t>: AWS::IAM::</a:t>
            </a:r>
            <a:r>
              <a:rPr lang="de-DE" sz="400" dirty="0" err="1"/>
              <a:t>Role</a:t>
            </a:r>
            <a:br>
              <a:rPr lang="de-DE" sz="400" dirty="0"/>
            </a:br>
            <a:r>
              <a:rPr lang="de-DE" sz="400" dirty="0"/>
              <a:t>  </a:t>
            </a:r>
            <a:r>
              <a:rPr lang="de-DE" sz="400" b="1" dirty="0"/>
              <a:t>Properties</a:t>
            </a:r>
            <a:r>
              <a:rPr lang="de-DE" sz="400" dirty="0"/>
              <a:t>:</a:t>
            </a:r>
            <a:br>
              <a:rPr lang="de-DE" sz="400" dirty="0"/>
            </a:br>
            <a:r>
              <a:rPr lang="de-DE" sz="400" dirty="0"/>
              <a:t>    </a:t>
            </a:r>
            <a:r>
              <a:rPr lang="de-DE" sz="400" b="1" dirty="0" err="1"/>
              <a:t>RoleName</a:t>
            </a:r>
            <a:r>
              <a:rPr lang="de-DE" sz="400" dirty="0"/>
              <a:t>: </a:t>
            </a:r>
            <a:r>
              <a:rPr lang="de-DE" sz="400" b="1" dirty="0"/>
              <a:t>"</a:t>
            </a:r>
            <a:r>
              <a:rPr lang="de-DE" sz="400" b="1" dirty="0" err="1"/>
              <a:t>cloudformationdeployer-role</a:t>
            </a:r>
            <a:r>
              <a:rPr lang="de-DE" sz="400" b="1" dirty="0"/>
              <a:t>"</a:t>
            </a:r>
            <a:br>
              <a:rPr lang="de-DE" sz="400" b="1" dirty="0"/>
            </a:br>
            <a:r>
              <a:rPr lang="de-DE" sz="400" b="1" dirty="0"/>
              <a:t>    </a:t>
            </a:r>
            <a:r>
              <a:rPr lang="de-DE" sz="400" b="1" dirty="0" err="1"/>
              <a:t>AssumeRolePolicyDocument</a:t>
            </a:r>
            <a:r>
              <a:rPr lang="de-DE" sz="400" dirty="0"/>
              <a:t>:</a:t>
            </a:r>
            <a:br>
              <a:rPr lang="de-DE" sz="400" dirty="0"/>
            </a:br>
            <a:r>
              <a:rPr lang="de-DE" sz="400" dirty="0"/>
              <a:t>      </a:t>
            </a:r>
            <a:r>
              <a:rPr lang="de-DE" sz="400" b="1" dirty="0"/>
              <a:t>Version</a:t>
            </a:r>
            <a:r>
              <a:rPr lang="de-DE" sz="400" dirty="0"/>
              <a:t>: 2012-10-17</a:t>
            </a:r>
            <a:br>
              <a:rPr lang="de-DE" sz="400" dirty="0"/>
            </a:br>
            <a:r>
              <a:rPr lang="de-DE" sz="400" dirty="0"/>
              <a:t>      </a:t>
            </a:r>
            <a:r>
              <a:rPr lang="de-DE" sz="400" b="1" dirty="0"/>
              <a:t>Statement</a:t>
            </a:r>
            <a:r>
              <a:rPr lang="de-DE" sz="400" dirty="0"/>
              <a:t>:</a:t>
            </a:r>
            <a:br>
              <a:rPr lang="de-DE" sz="400" dirty="0"/>
            </a:br>
            <a:r>
              <a:rPr lang="de-DE" sz="400" dirty="0"/>
              <a:t>        - </a:t>
            </a:r>
            <a:r>
              <a:rPr lang="de-DE" sz="400" b="1" dirty="0" err="1"/>
              <a:t>Effect</a:t>
            </a:r>
            <a:r>
              <a:rPr lang="de-DE" sz="400" dirty="0"/>
              <a:t>: </a:t>
            </a:r>
            <a:r>
              <a:rPr lang="de-DE" sz="400" dirty="0" err="1"/>
              <a:t>Allow</a:t>
            </a:r>
            <a:br>
              <a:rPr lang="de-DE" sz="400" dirty="0"/>
            </a:br>
            <a:r>
              <a:rPr lang="de-DE" sz="400" dirty="0"/>
              <a:t>          </a:t>
            </a:r>
            <a:r>
              <a:rPr lang="de-DE" sz="400" b="1" dirty="0" err="1"/>
              <a:t>Principal</a:t>
            </a:r>
            <a:r>
              <a:rPr lang="de-DE" sz="400" dirty="0"/>
              <a:t>:</a:t>
            </a:r>
            <a:br>
              <a:rPr lang="de-DE" sz="400" dirty="0"/>
            </a:br>
            <a:r>
              <a:rPr lang="de-DE" sz="400" dirty="0"/>
              <a:t>            </a:t>
            </a:r>
            <a:r>
              <a:rPr lang="de-DE" sz="400" b="1" dirty="0"/>
              <a:t>Service</a:t>
            </a:r>
            <a:r>
              <a:rPr lang="de-DE" sz="400" dirty="0"/>
              <a:t>:</a:t>
            </a:r>
            <a:br>
              <a:rPr lang="de-DE" sz="400" dirty="0"/>
            </a:br>
            <a:r>
              <a:rPr lang="de-DE" sz="400" dirty="0"/>
              <a:t>              - </a:t>
            </a:r>
            <a:r>
              <a:rPr lang="de-DE" sz="400" dirty="0" err="1"/>
              <a:t>cloudformation.amazonaws.com</a:t>
            </a:r>
            <a:br>
              <a:rPr lang="de-DE" sz="400" dirty="0"/>
            </a:br>
            <a:r>
              <a:rPr lang="de-DE" sz="400" dirty="0"/>
              <a:t>          </a:t>
            </a:r>
            <a:r>
              <a:rPr lang="de-DE" sz="400" b="1" dirty="0"/>
              <a:t>Action</a:t>
            </a:r>
            <a:r>
              <a:rPr lang="de-DE" sz="400" dirty="0"/>
              <a:t>:</a:t>
            </a:r>
            <a:br>
              <a:rPr lang="de-DE" sz="400" dirty="0"/>
            </a:br>
            <a:r>
              <a:rPr lang="de-DE" sz="400" dirty="0"/>
              <a:t>            - </a:t>
            </a:r>
            <a:r>
              <a:rPr lang="de-DE" sz="400" dirty="0" err="1"/>
              <a:t>sts:AssumeRole</a:t>
            </a:r>
            <a:br>
              <a:rPr lang="de-DE" sz="400" dirty="0"/>
            </a:br>
            <a:r>
              <a:rPr lang="de-DE" sz="400" dirty="0"/>
              <a:t>    </a:t>
            </a:r>
            <a:r>
              <a:rPr lang="de-DE" sz="400" b="1" dirty="0"/>
              <a:t>Path</a:t>
            </a:r>
            <a:r>
              <a:rPr lang="de-DE" sz="400" dirty="0"/>
              <a:t>: /</a:t>
            </a:r>
            <a:br>
              <a:rPr lang="de-DE" sz="400" dirty="0"/>
            </a:br>
            <a:r>
              <a:rPr lang="de-DE" sz="400" b="1" dirty="0" err="1"/>
              <a:t>CfDeployerPolicy</a:t>
            </a:r>
            <a:r>
              <a:rPr lang="de-DE" sz="400" dirty="0"/>
              <a:t>:</a:t>
            </a:r>
            <a:br>
              <a:rPr lang="de-DE" sz="400" dirty="0"/>
            </a:br>
            <a:r>
              <a:rPr lang="de-DE" sz="400" dirty="0"/>
              <a:t>  </a:t>
            </a:r>
            <a:r>
              <a:rPr lang="de-DE" sz="400" b="1" dirty="0"/>
              <a:t>Type</a:t>
            </a:r>
            <a:r>
              <a:rPr lang="de-DE" sz="400" dirty="0"/>
              <a:t>: AWS::IAM::</a:t>
            </a:r>
            <a:r>
              <a:rPr lang="de-DE" sz="400" dirty="0" err="1"/>
              <a:t>Policy</a:t>
            </a:r>
            <a:br>
              <a:rPr lang="de-DE" sz="400" dirty="0"/>
            </a:br>
            <a:r>
              <a:rPr lang="de-DE" sz="400" dirty="0"/>
              <a:t>  </a:t>
            </a:r>
            <a:r>
              <a:rPr lang="de-DE" sz="400" b="1" dirty="0" err="1"/>
              <a:t>DependsOn</a:t>
            </a:r>
            <a:r>
              <a:rPr lang="de-DE" sz="400" dirty="0"/>
              <a:t>: </a:t>
            </a:r>
            <a:r>
              <a:rPr lang="de-DE" sz="400" dirty="0" err="1"/>
              <a:t>CfDeployerRole</a:t>
            </a:r>
            <a:br>
              <a:rPr lang="de-DE" sz="400" dirty="0"/>
            </a:br>
            <a:r>
              <a:rPr lang="de-DE" sz="400" dirty="0"/>
              <a:t>  </a:t>
            </a:r>
            <a:r>
              <a:rPr lang="de-DE" sz="400" b="1" dirty="0"/>
              <a:t>Properties</a:t>
            </a:r>
            <a:r>
              <a:rPr lang="de-DE" sz="400" dirty="0"/>
              <a:t>:</a:t>
            </a:r>
            <a:br>
              <a:rPr lang="de-DE" sz="400" dirty="0"/>
            </a:br>
            <a:r>
              <a:rPr lang="de-DE" sz="400" dirty="0"/>
              <a:t>    </a:t>
            </a:r>
            <a:r>
              <a:rPr lang="de-DE" sz="400" b="1" dirty="0" err="1"/>
              <a:t>PolicyName</a:t>
            </a:r>
            <a:r>
              <a:rPr lang="de-DE" sz="400" dirty="0"/>
              <a:t>: </a:t>
            </a:r>
            <a:r>
              <a:rPr lang="de-DE" sz="400" b="1" dirty="0"/>
              <a:t>"</a:t>
            </a:r>
            <a:r>
              <a:rPr lang="de-DE" sz="400" b="1" dirty="0" err="1"/>
              <a:t>cloudformationdeployer-policy</a:t>
            </a:r>
            <a:r>
              <a:rPr lang="de-DE" sz="400" b="1" dirty="0"/>
              <a:t>"</a:t>
            </a:r>
            <a:br>
              <a:rPr lang="de-DE" sz="400" b="1" dirty="0"/>
            </a:br>
            <a:r>
              <a:rPr lang="de-DE" sz="400" b="1" dirty="0"/>
              <a:t>    </a:t>
            </a:r>
            <a:r>
              <a:rPr lang="de-DE" sz="400" b="1" dirty="0" err="1"/>
              <a:t>PolicyDocument</a:t>
            </a:r>
            <a:r>
              <a:rPr lang="de-DE" sz="400" dirty="0"/>
              <a:t>:</a:t>
            </a:r>
            <a:br>
              <a:rPr lang="de-DE" sz="400" dirty="0"/>
            </a:br>
            <a:r>
              <a:rPr lang="de-DE" sz="400" dirty="0"/>
              <a:t>      </a:t>
            </a:r>
            <a:r>
              <a:rPr lang="de-DE" sz="400" b="1" dirty="0"/>
              <a:t>Version</a:t>
            </a:r>
            <a:r>
              <a:rPr lang="de-DE" sz="400" dirty="0"/>
              <a:t>: 2012-10-17</a:t>
            </a:r>
            <a:br>
              <a:rPr lang="de-DE" sz="400" dirty="0"/>
            </a:br>
            <a:r>
              <a:rPr lang="de-DE" sz="400" dirty="0"/>
              <a:t>      </a:t>
            </a:r>
            <a:r>
              <a:rPr lang="de-DE" sz="400" b="1" dirty="0"/>
              <a:t>Statement</a:t>
            </a:r>
            <a:r>
              <a:rPr lang="de-DE" sz="400" dirty="0"/>
              <a:t>:</a:t>
            </a:r>
            <a:br>
              <a:rPr lang="de-DE" sz="400" dirty="0"/>
            </a:br>
            <a:r>
              <a:rPr lang="de-DE" sz="400" dirty="0"/>
              <a:t>        - </a:t>
            </a:r>
            <a:r>
              <a:rPr lang="de-DE" sz="400" b="1" dirty="0" err="1"/>
              <a:t>Effect</a:t>
            </a:r>
            <a:r>
              <a:rPr lang="de-DE" sz="400" dirty="0"/>
              <a:t>: </a:t>
            </a:r>
            <a:r>
              <a:rPr lang="de-DE" sz="400" dirty="0" err="1"/>
              <a:t>Allow</a:t>
            </a:r>
            <a:br>
              <a:rPr lang="de-DE" sz="400" dirty="0"/>
            </a:br>
            <a:r>
              <a:rPr lang="de-DE" sz="400" dirty="0"/>
              <a:t>          </a:t>
            </a:r>
            <a:r>
              <a:rPr lang="de-DE" sz="400" b="1" dirty="0"/>
              <a:t>Action</a:t>
            </a:r>
            <a:r>
              <a:rPr lang="de-DE" sz="400" dirty="0"/>
              <a:t>:</a:t>
            </a:r>
            <a:br>
              <a:rPr lang="de-DE" sz="400" dirty="0"/>
            </a:br>
            <a:r>
              <a:rPr lang="de-DE" sz="400" dirty="0"/>
              <a:t>            - </a:t>
            </a:r>
            <a:r>
              <a:rPr lang="de-DE" sz="400" dirty="0" err="1"/>
              <a:t>cloudformation</a:t>
            </a:r>
            <a:r>
              <a:rPr lang="de-DE" sz="400" dirty="0"/>
              <a:t>:*</a:t>
            </a:r>
            <a:br>
              <a:rPr lang="de-DE" sz="400" dirty="0"/>
            </a:br>
            <a:r>
              <a:rPr lang="de-DE" sz="400" dirty="0"/>
              <a:t>            - s3:*</a:t>
            </a:r>
            <a:br>
              <a:rPr lang="de-DE" sz="400" dirty="0"/>
            </a:br>
            <a:r>
              <a:rPr lang="de-DE" sz="400" dirty="0"/>
              <a:t>            - </a:t>
            </a:r>
            <a:r>
              <a:rPr lang="de-DE" sz="400" dirty="0" err="1"/>
              <a:t>iam:PassRole</a:t>
            </a:r>
            <a:br>
              <a:rPr lang="de-DE" sz="400" dirty="0"/>
            </a:br>
            <a:r>
              <a:rPr lang="de-DE" sz="400" dirty="0"/>
              <a:t>            - ec2:*</a:t>
            </a:r>
            <a:br>
              <a:rPr lang="de-DE" sz="400" dirty="0"/>
            </a:br>
            <a:r>
              <a:rPr lang="de-DE" sz="400" dirty="0"/>
              <a:t>            - </a:t>
            </a:r>
            <a:r>
              <a:rPr lang="de-DE" sz="400" dirty="0" err="1"/>
              <a:t>ecs</a:t>
            </a:r>
            <a:r>
              <a:rPr lang="de-DE" sz="400" dirty="0"/>
              <a:t>:*</a:t>
            </a:r>
            <a:br>
              <a:rPr lang="de-DE" sz="400" dirty="0"/>
            </a:br>
            <a:r>
              <a:rPr lang="de-DE" sz="400" dirty="0"/>
              <a:t>            - </a:t>
            </a:r>
            <a:r>
              <a:rPr lang="de-DE" sz="400" dirty="0" err="1"/>
              <a:t>dynamodb</a:t>
            </a:r>
            <a:r>
              <a:rPr lang="de-DE" sz="400" dirty="0"/>
              <a:t>:*</a:t>
            </a:r>
            <a:br>
              <a:rPr lang="de-DE" sz="400" dirty="0"/>
            </a:br>
            <a:r>
              <a:rPr lang="de-DE" sz="400" dirty="0"/>
              <a:t>          </a:t>
            </a:r>
            <a:r>
              <a:rPr lang="de-DE" sz="400" b="1" dirty="0" err="1"/>
              <a:t>Resource</a:t>
            </a:r>
            <a:r>
              <a:rPr lang="de-DE" sz="400" dirty="0"/>
              <a:t>: </a:t>
            </a:r>
            <a:r>
              <a:rPr lang="de-DE" sz="400" b="1" dirty="0"/>
              <a:t>"*"</a:t>
            </a:r>
            <a:br>
              <a:rPr lang="de-DE" sz="400" b="1" dirty="0"/>
            </a:br>
            <a:r>
              <a:rPr lang="de-DE" sz="400" b="1" dirty="0"/>
              <a:t>        </a:t>
            </a:r>
            <a:r>
              <a:rPr lang="de-DE" sz="400" dirty="0"/>
              <a:t>- </a:t>
            </a:r>
            <a:r>
              <a:rPr lang="de-DE" sz="400" b="1" dirty="0" err="1"/>
              <a:t>Effect</a:t>
            </a:r>
            <a:r>
              <a:rPr lang="de-DE" sz="400" dirty="0"/>
              <a:t>: </a:t>
            </a:r>
            <a:r>
              <a:rPr lang="de-DE" sz="400" dirty="0" err="1"/>
              <a:t>Allow</a:t>
            </a:r>
            <a:br>
              <a:rPr lang="de-DE" sz="400" dirty="0"/>
            </a:br>
            <a:r>
              <a:rPr lang="de-DE" sz="400" dirty="0"/>
              <a:t>          </a:t>
            </a:r>
            <a:r>
              <a:rPr lang="de-DE" sz="400" b="1" dirty="0"/>
              <a:t>Action</a:t>
            </a:r>
            <a:r>
              <a:rPr lang="de-DE" sz="400" dirty="0"/>
              <a:t>:</a:t>
            </a:r>
            <a:br>
              <a:rPr lang="de-DE" sz="400" dirty="0"/>
            </a:br>
            <a:r>
              <a:rPr lang="de-DE" sz="400" dirty="0"/>
              <a:t>            - s3:*</a:t>
            </a:r>
            <a:br>
              <a:rPr lang="de-DE" sz="400" dirty="0"/>
            </a:br>
            <a:r>
              <a:rPr lang="de-DE" sz="400" dirty="0"/>
              <a:t>          </a:t>
            </a:r>
            <a:r>
              <a:rPr lang="de-DE" sz="400" b="1" dirty="0" err="1"/>
              <a:t>Resource</a:t>
            </a:r>
            <a:r>
              <a:rPr lang="de-DE" sz="400" dirty="0"/>
              <a:t>:</a:t>
            </a:r>
            <a:br>
              <a:rPr lang="de-DE" sz="400" dirty="0"/>
            </a:br>
            <a:r>
              <a:rPr lang="de-DE" sz="400" dirty="0"/>
              <a:t>            - </a:t>
            </a:r>
            <a:r>
              <a:rPr lang="de-DE" sz="400" b="1" dirty="0"/>
              <a:t>'arn:aws:s3:::</a:t>
            </a:r>
            <a:r>
              <a:rPr lang="de-DE" sz="400" b="1" dirty="0" err="1"/>
              <a:t>artifactbucket</a:t>
            </a:r>
            <a:r>
              <a:rPr lang="de-DE" sz="400" b="1" dirty="0"/>
              <a:t>-</a:t>
            </a:r>
            <a:r>
              <a:rPr lang="de-DE" sz="400" b="1" dirty="0" err="1"/>
              <a:t>smartoffice</a:t>
            </a:r>
            <a:r>
              <a:rPr lang="de-DE" sz="400" b="1" dirty="0"/>
              <a:t>-cf-</a:t>
            </a:r>
            <a:r>
              <a:rPr lang="de-DE" sz="400" b="1" dirty="0" err="1"/>
              <a:t>sourcecode</a:t>
            </a:r>
            <a:r>
              <a:rPr lang="de-DE" sz="400" b="1" dirty="0"/>
              <a:t>'</a:t>
            </a:r>
            <a:br>
              <a:rPr lang="de-DE" sz="400" b="1" dirty="0"/>
            </a:br>
            <a:r>
              <a:rPr lang="de-DE" sz="400" b="1" dirty="0"/>
              <a:t>            </a:t>
            </a:r>
            <a:r>
              <a:rPr lang="de-DE" sz="400" dirty="0"/>
              <a:t>- </a:t>
            </a:r>
            <a:r>
              <a:rPr lang="de-DE" sz="400" b="1" dirty="0"/>
              <a:t>'arn:aws:s3:::</a:t>
            </a:r>
            <a:r>
              <a:rPr lang="de-DE" sz="400" b="1" dirty="0" err="1"/>
              <a:t>artifactbucket</a:t>
            </a:r>
            <a:r>
              <a:rPr lang="de-DE" sz="400" b="1" dirty="0"/>
              <a:t>-</a:t>
            </a:r>
            <a:r>
              <a:rPr lang="de-DE" sz="400" b="1" dirty="0" err="1"/>
              <a:t>smartoffice</a:t>
            </a:r>
            <a:r>
              <a:rPr lang="de-DE" sz="400" b="1" dirty="0"/>
              <a:t>-cf-</a:t>
            </a:r>
            <a:r>
              <a:rPr lang="de-DE" sz="400" b="1" dirty="0" err="1"/>
              <a:t>sourcecode</a:t>
            </a:r>
            <a:r>
              <a:rPr lang="de-DE" sz="400" b="1" dirty="0"/>
              <a:t>/*'</a:t>
            </a:r>
            <a:endParaRPr lang="de-DE" sz="400" dirty="0"/>
          </a:p>
        </p:txBody>
      </p:sp>
      <p:sp>
        <p:nvSpPr>
          <p:cNvPr id="43" name="Textfeld 42">
            <a:extLst>
              <a:ext uri="{FF2B5EF4-FFF2-40B4-BE49-F238E27FC236}">
                <a16:creationId xmlns:a16="http://schemas.microsoft.com/office/drawing/2014/main" id="{744DDF8F-62BB-7247-9F58-7106E0B10E4F}"/>
              </a:ext>
            </a:extLst>
          </p:cNvPr>
          <p:cNvSpPr txBox="1"/>
          <p:nvPr/>
        </p:nvSpPr>
        <p:spPr>
          <a:xfrm>
            <a:off x="6346531" y="596806"/>
            <a:ext cx="16375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b="1" dirty="0" err="1"/>
              <a:t>PipelineCfBase-ProdAcc-Role</a:t>
            </a:r>
            <a:endParaRPr lang="de-DE" sz="800" b="1" dirty="0"/>
          </a:p>
        </p:txBody>
      </p:sp>
      <p:sp>
        <p:nvSpPr>
          <p:cNvPr id="44" name="Textfeld 43">
            <a:extLst>
              <a:ext uri="{FF2B5EF4-FFF2-40B4-BE49-F238E27FC236}">
                <a16:creationId xmlns:a16="http://schemas.microsoft.com/office/drawing/2014/main" id="{24423D09-D589-AB47-B21A-20B61D3D8897}"/>
              </a:ext>
            </a:extLst>
          </p:cNvPr>
          <p:cNvSpPr txBox="1"/>
          <p:nvPr/>
        </p:nvSpPr>
        <p:spPr>
          <a:xfrm>
            <a:off x="8752694" y="476440"/>
            <a:ext cx="16375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b="1" dirty="0" err="1"/>
              <a:t>cloudformationDeployer-Role</a:t>
            </a:r>
            <a:endParaRPr lang="de-DE" sz="800" b="1" dirty="0"/>
          </a:p>
        </p:txBody>
      </p:sp>
    </p:spTree>
    <p:extLst>
      <p:ext uri="{BB962C8B-B14F-4D97-AF65-F5344CB8AC3E}">
        <p14:creationId xmlns:p14="http://schemas.microsoft.com/office/powerpoint/2010/main" val="370508392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Rechteck 118">
            <a:extLst>
              <a:ext uri="{FF2B5EF4-FFF2-40B4-BE49-F238E27FC236}">
                <a16:creationId xmlns:a16="http://schemas.microsoft.com/office/drawing/2014/main" id="{4A5F5BF8-C818-944C-A684-9BEC4220E4ED}"/>
              </a:ext>
            </a:extLst>
          </p:cNvPr>
          <p:cNvSpPr/>
          <p:nvPr/>
        </p:nvSpPr>
        <p:spPr>
          <a:xfrm>
            <a:off x="70040" y="92311"/>
            <a:ext cx="3625349" cy="4607706"/>
          </a:xfrm>
          <a:prstGeom prst="rect">
            <a:avLst/>
          </a:prstGeom>
          <a:solidFill>
            <a:srgbClr val="FFC000">
              <a:alpha val="11000"/>
            </a:srgbClr>
          </a:solidFill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0" name="Rechteck 199">
            <a:extLst>
              <a:ext uri="{FF2B5EF4-FFF2-40B4-BE49-F238E27FC236}">
                <a16:creationId xmlns:a16="http://schemas.microsoft.com/office/drawing/2014/main" id="{9725A321-019C-114B-97D6-F4C8B8E458A2}"/>
              </a:ext>
            </a:extLst>
          </p:cNvPr>
          <p:cNvSpPr/>
          <p:nvPr/>
        </p:nvSpPr>
        <p:spPr>
          <a:xfrm>
            <a:off x="4581145" y="585329"/>
            <a:ext cx="3044952" cy="1751504"/>
          </a:xfrm>
          <a:prstGeom prst="rect">
            <a:avLst/>
          </a:prstGeom>
          <a:noFill/>
          <a:ln w="9525">
            <a:solidFill>
              <a:srgbClr val="FF2F9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8" name="Rechteck 97">
            <a:extLst>
              <a:ext uri="{FF2B5EF4-FFF2-40B4-BE49-F238E27FC236}">
                <a16:creationId xmlns:a16="http://schemas.microsoft.com/office/drawing/2014/main" id="{3BC9BC46-E594-C340-92CE-BA4331AC8DC9}"/>
              </a:ext>
            </a:extLst>
          </p:cNvPr>
          <p:cNvSpPr/>
          <p:nvPr/>
        </p:nvSpPr>
        <p:spPr>
          <a:xfrm>
            <a:off x="680994" y="2545326"/>
            <a:ext cx="2572698" cy="2064861"/>
          </a:xfrm>
          <a:prstGeom prst="rect">
            <a:avLst/>
          </a:prstGeom>
          <a:solidFill>
            <a:srgbClr val="FFC000">
              <a:alpha val="11000"/>
            </a:srgbClr>
          </a:solidFill>
          <a:ln>
            <a:solidFill>
              <a:schemeClr val="accent2">
                <a:lumMod val="75000"/>
                <a:alpha val="28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396C7526-76E3-C14A-BE34-70974AA175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5108" y="147917"/>
            <a:ext cx="373703" cy="373703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B5334D5B-EFC7-3143-9CF9-2C718276CFED}"/>
              </a:ext>
            </a:extLst>
          </p:cNvPr>
          <p:cNvSpPr txBox="1"/>
          <p:nvPr/>
        </p:nvSpPr>
        <p:spPr>
          <a:xfrm>
            <a:off x="2652341" y="477224"/>
            <a:ext cx="1177159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800" b="1" dirty="0">
                <a:solidFill>
                  <a:srgbClr val="C00000"/>
                </a:solidFill>
              </a:rPr>
              <a:t>Base-</a:t>
            </a:r>
            <a:r>
              <a:rPr lang="de-DE" sz="800" b="1" dirty="0" err="1">
                <a:solidFill>
                  <a:srgbClr val="C00000"/>
                </a:solidFill>
              </a:rPr>
              <a:t>infrastructure</a:t>
            </a:r>
            <a:endParaRPr lang="de-DE" sz="800" b="1" dirty="0">
              <a:solidFill>
                <a:srgbClr val="C00000"/>
              </a:solidFill>
            </a:endParaRPr>
          </a:p>
        </p:txBody>
      </p:sp>
      <p:sp>
        <p:nvSpPr>
          <p:cNvPr id="4" name="Rectangle 34">
            <a:extLst>
              <a:ext uri="{FF2B5EF4-FFF2-40B4-BE49-F238E27FC236}">
                <a16:creationId xmlns:a16="http://schemas.microsoft.com/office/drawing/2014/main" id="{732E21A4-0FEC-D248-A4A6-DCACB1DAFDAF}"/>
              </a:ext>
            </a:extLst>
          </p:cNvPr>
          <p:cNvSpPr/>
          <p:nvPr/>
        </p:nvSpPr>
        <p:spPr>
          <a:xfrm>
            <a:off x="4485570" y="76829"/>
            <a:ext cx="7636390" cy="316421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ysClr val="windowText" lastClr="000000"/>
                </a:solidFill>
              </a:rPr>
              <a:t>AWS Cloud</a:t>
            </a:r>
          </a:p>
        </p:txBody>
      </p:sp>
      <p:pic>
        <p:nvPicPr>
          <p:cNvPr id="5" name="Graphic 11">
            <a:extLst>
              <a:ext uri="{FF2B5EF4-FFF2-40B4-BE49-F238E27FC236}">
                <a16:creationId xmlns:a16="http://schemas.microsoft.com/office/drawing/2014/main" id="{9F9B057B-FB13-8246-AF86-E44D976B22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82835" y="83167"/>
            <a:ext cx="318122" cy="330200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425C22CD-03F5-BC41-B9AD-44C72818FE41}"/>
              </a:ext>
            </a:extLst>
          </p:cNvPr>
          <p:cNvSpPr txBox="1"/>
          <p:nvPr/>
        </p:nvSpPr>
        <p:spPr>
          <a:xfrm>
            <a:off x="185469" y="167079"/>
            <a:ext cx="767255" cy="26161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1100" b="1" dirty="0" err="1"/>
              <a:t>stacks</a:t>
            </a:r>
            <a:endParaRPr lang="de-DE" sz="1100" b="1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536E74B6-8AB8-8241-AD68-ABE2DFB0A079}"/>
              </a:ext>
            </a:extLst>
          </p:cNvPr>
          <p:cNvSpPr txBox="1"/>
          <p:nvPr/>
        </p:nvSpPr>
        <p:spPr>
          <a:xfrm>
            <a:off x="921861" y="2578157"/>
            <a:ext cx="881551" cy="2308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900" b="1" dirty="0" err="1"/>
              <a:t>ecs</a:t>
            </a:r>
            <a:r>
              <a:rPr lang="de-DE" sz="900" b="1" dirty="0"/>
              <a:t>-cluster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B048A309-11DF-BF42-BD3E-B89C6CDE69FD}"/>
              </a:ext>
            </a:extLst>
          </p:cNvPr>
          <p:cNvSpPr txBox="1"/>
          <p:nvPr/>
        </p:nvSpPr>
        <p:spPr>
          <a:xfrm>
            <a:off x="921860" y="3281898"/>
            <a:ext cx="881551" cy="2308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900" b="1" dirty="0" err="1"/>
              <a:t>elb</a:t>
            </a:r>
            <a:endParaRPr lang="de-DE" sz="900" b="1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43F93851-B4F6-AB42-A531-0B19B100CA7A}"/>
              </a:ext>
            </a:extLst>
          </p:cNvPr>
          <p:cNvSpPr txBox="1"/>
          <p:nvPr/>
        </p:nvSpPr>
        <p:spPr>
          <a:xfrm>
            <a:off x="921861" y="3996388"/>
            <a:ext cx="881551" cy="2308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900" b="1" dirty="0" err="1"/>
              <a:t>vpc</a:t>
            </a:r>
            <a:endParaRPr lang="de-DE" sz="900" b="1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1FDEC65E-370A-D940-ADC8-0165EA13442B}"/>
              </a:ext>
            </a:extLst>
          </p:cNvPr>
          <p:cNvSpPr txBox="1"/>
          <p:nvPr/>
        </p:nvSpPr>
        <p:spPr>
          <a:xfrm>
            <a:off x="888251" y="930313"/>
            <a:ext cx="537444" cy="2308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900" b="1" dirty="0"/>
              <a:t>ci / cd</a:t>
            </a:r>
          </a:p>
        </p:txBody>
      </p:sp>
      <p:cxnSp>
        <p:nvCxnSpPr>
          <p:cNvPr id="12" name="Gewinkelte Verbindung 11">
            <a:extLst>
              <a:ext uri="{FF2B5EF4-FFF2-40B4-BE49-F238E27FC236}">
                <a16:creationId xmlns:a16="http://schemas.microsoft.com/office/drawing/2014/main" id="{26E33F06-5F49-E748-B1DB-8FE90BFB9945}"/>
              </a:ext>
            </a:extLst>
          </p:cNvPr>
          <p:cNvCxnSpPr>
            <a:cxnSpLocks/>
            <a:stCxn id="6" idx="2"/>
            <a:endCxn id="10" idx="1"/>
          </p:cNvCxnSpPr>
          <p:nvPr/>
        </p:nvCxnSpPr>
        <p:spPr>
          <a:xfrm rot="16200000" flipH="1">
            <a:off x="420154" y="577632"/>
            <a:ext cx="617040" cy="31915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winkelte Verbindung 12">
            <a:extLst>
              <a:ext uri="{FF2B5EF4-FFF2-40B4-BE49-F238E27FC236}">
                <a16:creationId xmlns:a16="http://schemas.microsoft.com/office/drawing/2014/main" id="{00DA263F-95F2-D248-A68C-EB5AE2E627ED}"/>
              </a:ext>
            </a:extLst>
          </p:cNvPr>
          <p:cNvCxnSpPr>
            <a:cxnSpLocks/>
            <a:stCxn id="6" idx="2"/>
            <a:endCxn id="7" idx="1"/>
          </p:cNvCxnSpPr>
          <p:nvPr/>
        </p:nvCxnSpPr>
        <p:spPr>
          <a:xfrm rot="16200000" flipH="1">
            <a:off x="-386963" y="1384749"/>
            <a:ext cx="2264884" cy="35276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winkelte Verbindung 15">
            <a:extLst>
              <a:ext uri="{FF2B5EF4-FFF2-40B4-BE49-F238E27FC236}">
                <a16:creationId xmlns:a16="http://schemas.microsoft.com/office/drawing/2014/main" id="{9C348B6A-BB64-D144-8AE1-E4B4643A5537}"/>
              </a:ext>
            </a:extLst>
          </p:cNvPr>
          <p:cNvCxnSpPr>
            <a:cxnSpLocks/>
            <a:stCxn id="6" idx="2"/>
            <a:endCxn id="8" idx="1"/>
          </p:cNvCxnSpPr>
          <p:nvPr/>
        </p:nvCxnSpPr>
        <p:spPr>
          <a:xfrm rot="16200000" flipH="1">
            <a:off x="-738834" y="1736619"/>
            <a:ext cx="2968625" cy="35276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feld 21">
            <a:extLst>
              <a:ext uri="{FF2B5EF4-FFF2-40B4-BE49-F238E27FC236}">
                <a16:creationId xmlns:a16="http://schemas.microsoft.com/office/drawing/2014/main" id="{850BDCA5-B5F9-AC41-AD6F-A295BDAE60B0}"/>
              </a:ext>
            </a:extLst>
          </p:cNvPr>
          <p:cNvSpPr txBox="1"/>
          <p:nvPr/>
        </p:nvSpPr>
        <p:spPr>
          <a:xfrm>
            <a:off x="891923" y="585329"/>
            <a:ext cx="682622" cy="21544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8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Makefile</a:t>
            </a:r>
            <a:endParaRPr lang="de-DE" sz="8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26" name="Gewinkelte Verbindung 25">
            <a:extLst>
              <a:ext uri="{FF2B5EF4-FFF2-40B4-BE49-F238E27FC236}">
                <a16:creationId xmlns:a16="http://schemas.microsoft.com/office/drawing/2014/main" id="{EFE26FCB-33A4-E946-9996-8B0AF72D6954}"/>
              </a:ext>
            </a:extLst>
          </p:cNvPr>
          <p:cNvCxnSpPr>
            <a:cxnSpLocks/>
            <a:stCxn id="6" idx="2"/>
            <a:endCxn id="22" idx="1"/>
          </p:cNvCxnSpPr>
          <p:nvPr/>
        </p:nvCxnSpPr>
        <p:spPr>
          <a:xfrm rot="16200000" flipH="1">
            <a:off x="598329" y="399457"/>
            <a:ext cx="264362" cy="32282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8">
            <a:extLst>
              <a:ext uri="{FF2B5EF4-FFF2-40B4-BE49-F238E27FC236}">
                <a16:creationId xmlns:a16="http://schemas.microsoft.com/office/drawing/2014/main" id="{30C91DAB-7CC6-3C4E-82F0-69CB2B802B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55409" y="1100589"/>
            <a:ext cx="177802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de-DE" sz="1000" dirty="0"/>
              <a:t>AWS </a:t>
            </a:r>
            <a:r>
              <a:rPr lang="en-US" altLang="de-DE" sz="1000" dirty="0" err="1"/>
              <a:t>CodePipeline</a:t>
            </a:r>
            <a:endParaRPr lang="en-US" altLang="de-DE" sz="1000" dirty="0"/>
          </a:p>
        </p:txBody>
      </p:sp>
      <p:pic>
        <p:nvPicPr>
          <p:cNvPr id="38" name="Graphic 24">
            <a:extLst>
              <a:ext uri="{FF2B5EF4-FFF2-40B4-BE49-F238E27FC236}">
                <a16:creationId xmlns:a16="http://schemas.microsoft.com/office/drawing/2014/main" id="{3B30B77C-DF69-2C42-A18E-F596B146C8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08092" y="655767"/>
            <a:ext cx="455327" cy="455327"/>
          </a:xfrm>
          <a:prstGeom prst="rect">
            <a:avLst/>
          </a:prstGeom>
        </p:spPr>
      </p:pic>
      <p:sp>
        <p:nvSpPr>
          <p:cNvPr id="59" name="Textfeld 58">
            <a:extLst>
              <a:ext uri="{FF2B5EF4-FFF2-40B4-BE49-F238E27FC236}">
                <a16:creationId xmlns:a16="http://schemas.microsoft.com/office/drawing/2014/main" id="{5B6AE807-1159-944A-BDA5-5A0D684415EC}"/>
              </a:ext>
            </a:extLst>
          </p:cNvPr>
          <p:cNvSpPr txBox="1"/>
          <p:nvPr/>
        </p:nvSpPr>
        <p:spPr>
          <a:xfrm>
            <a:off x="1812778" y="1283188"/>
            <a:ext cx="525988" cy="2308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900" b="1" dirty="0" err="1"/>
              <a:t>base</a:t>
            </a:r>
            <a:endParaRPr lang="de-DE" sz="900" b="1" dirty="0"/>
          </a:p>
        </p:txBody>
      </p:sp>
      <p:sp>
        <p:nvSpPr>
          <p:cNvPr id="68" name="Textfeld 67">
            <a:extLst>
              <a:ext uri="{FF2B5EF4-FFF2-40B4-BE49-F238E27FC236}">
                <a16:creationId xmlns:a16="http://schemas.microsoft.com/office/drawing/2014/main" id="{C0779F20-BF5E-0A40-B28D-6458077CC1EB}"/>
              </a:ext>
            </a:extLst>
          </p:cNvPr>
          <p:cNvSpPr txBox="1"/>
          <p:nvPr/>
        </p:nvSpPr>
        <p:spPr>
          <a:xfrm>
            <a:off x="987337" y="2864007"/>
            <a:ext cx="816075" cy="2154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800" b="1" dirty="0" err="1"/>
              <a:t>template.yaml</a:t>
            </a:r>
            <a:endParaRPr lang="de-DE" sz="800" b="1" dirty="0"/>
          </a:p>
        </p:txBody>
      </p:sp>
      <p:sp>
        <p:nvSpPr>
          <p:cNvPr id="69" name="Textfeld 68">
            <a:extLst>
              <a:ext uri="{FF2B5EF4-FFF2-40B4-BE49-F238E27FC236}">
                <a16:creationId xmlns:a16="http://schemas.microsoft.com/office/drawing/2014/main" id="{326C3059-234E-6540-AD6A-0AED941DFC31}"/>
              </a:ext>
            </a:extLst>
          </p:cNvPr>
          <p:cNvSpPr txBox="1"/>
          <p:nvPr/>
        </p:nvSpPr>
        <p:spPr>
          <a:xfrm>
            <a:off x="1868888" y="2754800"/>
            <a:ext cx="539517" cy="20005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700" b="1" dirty="0" err="1"/>
              <a:t>dev.json</a:t>
            </a:r>
            <a:endParaRPr lang="de-DE" sz="700" b="1" dirty="0"/>
          </a:p>
        </p:txBody>
      </p:sp>
      <p:sp>
        <p:nvSpPr>
          <p:cNvPr id="70" name="Textfeld 69">
            <a:extLst>
              <a:ext uri="{FF2B5EF4-FFF2-40B4-BE49-F238E27FC236}">
                <a16:creationId xmlns:a16="http://schemas.microsoft.com/office/drawing/2014/main" id="{D7BAF6FA-305B-214F-93C8-EC9222C8741D}"/>
              </a:ext>
            </a:extLst>
          </p:cNvPr>
          <p:cNvSpPr txBox="1"/>
          <p:nvPr/>
        </p:nvSpPr>
        <p:spPr>
          <a:xfrm>
            <a:off x="1868887" y="2979423"/>
            <a:ext cx="539517" cy="20005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700" b="1" dirty="0" err="1"/>
              <a:t>prod.json</a:t>
            </a:r>
            <a:endParaRPr lang="de-DE" sz="700" b="1" dirty="0"/>
          </a:p>
        </p:txBody>
      </p:sp>
      <p:cxnSp>
        <p:nvCxnSpPr>
          <p:cNvPr id="88" name="Gewinkelte Verbindung 87">
            <a:extLst>
              <a:ext uri="{FF2B5EF4-FFF2-40B4-BE49-F238E27FC236}">
                <a16:creationId xmlns:a16="http://schemas.microsoft.com/office/drawing/2014/main" id="{E960CEBC-7E9D-AF44-960A-A62FC5FB6B12}"/>
              </a:ext>
            </a:extLst>
          </p:cNvPr>
          <p:cNvCxnSpPr>
            <a:cxnSpLocks/>
            <a:stCxn id="22" idx="3"/>
            <a:endCxn id="111" idx="1"/>
          </p:cNvCxnSpPr>
          <p:nvPr/>
        </p:nvCxnSpPr>
        <p:spPr>
          <a:xfrm>
            <a:off x="1574545" y="693051"/>
            <a:ext cx="287615" cy="904402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feld 101">
            <a:extLst>
              <a:ext uri="{FF2B5EF4-FFF2-40B4-BE49-F238E27FC236}">
                <a16:creationId xmlns:a16="http://schemas.microsoft.com/office/drawing/2014/main" id="{8D1BA214-1422-C242-BF1D-0BE659DCE2FB}"/>
              </a:ext>
            </a:extLst>
          </p:cNvPr>
          <p:cNvSpPr txBox="1"/>
          <p:nvPr/>
        </p:nvSpPr>
        <p:spPr>
          <a:xfrm>
            <a:off x="987334" y="3557384"/>
            <a:ext cx="816075" cy="2154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800" b="1" dirty="0" err="1"/>
              <a:t>template.yaml</a:t>
            </a:r>
            <a:endParaRPr lang="de-DE" sz="800" b="1" dirty="0"/>
          </a:p>
        </p:txBody>
      </p:sp>
      <p:sp>
        <p:nvSpPr>
          <p:cNvPr id="106" name="Textfeld 105">
            <a:extLst>
              <a:ext uri="{FF2B5EF4-FFF2-40B4-BE49-F238E27FC236}">
                <a16:creationId xmlns:a16="http://schemas.microsoft.com/office/drawing/2014/main" id="{DBB9266E-9ADC-4A46-BEA8-74F6BFB6D0FB}"/>
              </a:ext>
            </a:extLst>
          </p:cNvPr>
          <p:cNvSpPr txBox="1"/>
          <p:nvPr/>
        </p:nvSpPr>
        <p:spPr>
          <a:xfrm>
            <a:off x="987336" y="4264998"/>
            <a:ext cx="816075" cy="2154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800" b="1" dirty="0" err="1"/>
              <a:t>template.yaml</a:t>
            </a:r>
            <a:endParaRPr lang="de-DE" sz="800" b="1" dirty="0"/>
          </a:p>
        </p:txBody>
      </p:sp>
      <p:sp>
        <p:nvSpPr>
          <p:cNvPr id="110" name="Textfeld 109">
            <a:extLst>
              <a:ext uri="{FF2B5EF4-FFF2-40B4-BE49-F238E27FC236}">
                <a16:creationId xmlns:a16="http://schemas.microsoft.com/office/drawing/2014/main" id="{F2E223AD-B52E-0749-A385-97AAC658FD06}"/>
              </a:ext>
            </a:extLst>
          </p:cNvPr>
          <p:cNvSpPr txBox="1"/>
          <p:nvPr/>
        </p:nvSpPr>
        <p:spPr>
          <a:xfrm>
            <a:off x="2483908" y="1586681"/>
            <a:ext cx="816075" cy="2154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800" b="1" dirty="0" err="1"/>
              <a:t>template.yaml</a:t>
            </a:r>
            <a:endParaRPr lang="de-DE" sz="800" b="1" dirty="0"/>
          </a:p>
        </p:txBody>
      </p:sp>
      <p:sp>
        <p:nvSpPr>
          <p:cNvPr id="111" name="Textfeld 110">
            <a:extLst>
              <a:ext uri="{FF2B5EF4-FFF2-40B4-BE49-F238E27FC236}">
                <a16:creationId xmlns:a16="http://schemas.microsoft.com/office/drawing/2014/main" id="{6B04C556-4F6D-CC47-AD29-16E89C82CE89}"/>
              </a:ext>
            </a:extLst>
          </p:cNvPr>
          <p:cNvSpPr txBox="1"/>
          <p:nvPr/>
        </p:nvSpPr>
        <p:spPr>
          <a:xfrm>
            <a:off x="1862160" y="1543592"/>
            <a:ext cx="546243" cy="1077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tIns="0" rIns="108000" bIns="0" rtlCol="0">
            <a:spAutoFit/>
          </a:bodyPr>
          <a:lstStyle/>
          <a:p>
            <a:pPr algn="ctr"/>
            <a:r>
              <a:rPr lang="de-DE" sz="700" b="1" dirty="0" err="1"/>
              <a:t>dev.json</a:t>
            </a:r>
            <a:endParaRPr lang="de-DE" sz="700" b="1" dirty="0"/>
          </a:p>
        </p:txBody>
      </p:sp>
      <p:sp>
        <p:nvSpPr>
          <p:cNvPr id="112" name="Textfeld 111">
            <a:extLst>
              <a:ext uri="{FF2B5EF4-FFF2-40B4-BE49-F238E27FC236}">
                <a16:creationId xmlns:a16="http://schemas.microsoft.com/office/drawing/2014/main" id="{9F4862A0-3483-744E-863A-AD5223D51122}"/>
              </a:ext>
            </a:extLst>
          </p:cNvPr>
          <p:cNvSpPr txBox="1"/>
          <p:nvPr/>
        </p:nvSpPr>
        <p:spPr>
          <a:xfrm>
            <a:off x="1862161" y="1736027"/>
            <a:ext cx="549004" cy="1077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tIns="0" rIns="72000" bIns="0" rtlCol="0">
            <a:spAutoFit/>
          </a:bodyPr>
          <a:lstStyle/>
          <a:p>
            <a:pPr algn="ctr"/>
            <a:r>
              <a:rPr lang="de-DE" sz="700" b="1" dirty="0" err="1"/>
              <a:t>prod.json</a:t>
            </a:r>
            <a:endParaRPr lang="de-DE" sz="700" b="1" dirty="0"/>
          </a:p>
        </p:txBody>
      </p:sp>
      <p:sp>
        <p:nvSpPr>
          <p:cNvPr id="117" name="Eingebuchteter Richtungspfeil 116">
            <a:extLst>
              <a:ext uri="{FF2B5EF4-FFF2-40B4-BE49-F238E27FC236}">
                <a16:creationId xmlns:a16="http://schemas.microsoft.com/office/drawing/2014/main" id="{29DC9846-0024-9445-8F6A-F16518FD3CA4}"/>
              </a:ext>
            </a:extLst>
          </p:cNvPr>
          <p:cNvSpPr/>
          <p:nvPr/>
        </p:nvSpPr>
        <p:spPr>
          <a:xfrm>
            <a:off x="8336595" y="1432550"/>
            <a:ext cx="921927" cy="275079"/>
          </a:xfrm>
          <a:prstGeom prst="chevron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" dirty="0" err="1">
                <a:solidFill>
                  <a:schemeClr val="tx1"/>
                </a:solidFill>
              </a:rPr>
              <a:t>Git</a:t>
            </a:r>
            <a:r>
              <a:rPr lang="de-DE" sz="800" dirty="0">
                <a:solidFill>
                  <a:schemeClr val="tx1"/>
                </a:solidFill>
              </a:rPr>
              <a:t> </a:t>
            </a:r>
            <a:r>
              <a:rPr lang="de-DE" sz="800" dirty="0" err="1">
                <a:solidFill>
                  <a:schemeClr val="tx1"/>
                </a:solidFill>
              </a:rPr>
              <a:t>checkout</a:t>
            </a:r>
            <a:endParaRPr lang="de-DE" sz="800" dirty="0">
              <a:solidFill>
                <a:schemeClr val="tx1"/>
              </a:solidFill>
            </a:endParaRPr>
          </a:p>
        </p:txBody>
      </p:sp>
      <p:sp>
        <p:nvSpPr>
          <p:cNvPr id="122" name="Eingebuchteter Richtungspfeil 121">
            <a:extLst>
              <a:ext uri="{FF2B5EF4-FFF2-40B4-BE49-F238E27FC236}">
                <a16:creationId xmlns:a16="http://schemas.microsoft.com/office/drawing/2014/main" id="{C64B9DBB-D196-6A46-B302-3C558AB71F11}"/>
              </a:ext>
            </a:extLst>
          </p:cNvPr>
          <p:cNvSpPr/>
          <p:nvPr/>
        </p:nvSpPr>
        <p:spPr>
          <a:xfrm>
            <a:off x="10815907" y="1436449"/>
            <a:ext cx="969066" cy="275079"/>
          </a:xfrm>
          <a:prstGeom prst="chevron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" dirty="0">
                <a:solidFill>
                  <a:schemeClr val="tx1"/>
                </a:solidFill>
              </a:rPr>
              <a:t>cf </a:t>
            </a:r>
            <a:r>
              <a:rPr lang="de-DE" sz="800" dirty="0" err="1">
                <a:solidFill>
                  <a:schemeClr val="tx1"/>
                </a:solidFill>
              </a:rPr>
              <a:t>create</a:t>
            </a:r>
            <a:r>
              <a:rPr lang="de-DE" sz="800" dirty="0">
                <a:solidFill>
                  <a:schemeClr val="tx1"/>
                </a:solidFill>
              </a:rPr>
              <a:t> </a:t>
            </a:r>
            <a:r>
              <a:rPr lang="de-DE" sz="800" dirty="0" err="1">
                <a:solidFill>
                  <a:schemeClr val="tx1"/>
                </a:solidFill>
              </a:rPr>
              <a:t>ecs</a:t>
            </a:r>
            <a:r>
              <a:rPr lang="de-DE" sz="800" dirty="0">
                <a:solidFill>
                  <a:schemeClr val="tx1"/>
                </a:solidFill>
              </a:rPr>
              <a:t>-cluster</a:t>
            </a:r>
          </a:p>
        </p:txBody>
      </p:sp>
      <p:sp>
        <p:nvSpPr>
          <p:cNvPr id="123" name="Eingebuchteter Richtungspfeil 122">
            <a:extLst>
              <a:ext uri="{FF2B5EF4-FFF2-40B4-BE49-F238E27FC236}">
                <a16:creationId xmlns:a16="http://schemas.microsoft.com/office/drawing/2014/main" id="{9028DB9F-6B22-A74A-ACB8-0FF92605F42A}"/>
              </a:ext>
            </a:extLst>
          </p:cNvPr>
          <p:cNvSpPr/>
          <p:nvPr/>
        </p:nvSpPr>
        <p:spPr>
          <a:xfrm>
            <a:off x="10056747" y="1432550"/>
            <a:ext cx="847611" cy="275079"/>
          </a:xfrm>
          <a:prstGeom prst="chevron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" dirty="0">
                <a:solidFill>
                  <a:schemeClr val="tx1"/>
                </a:solidFill>
              </a:rPr>
              <a:t>cf </a:t>
            </a:r>
            <a:r>
              <a:rPr lang="de-DE" sz="800" dirty="0" err="1">
                <a:solidFill>
                  <a:schemeClr val="tx1"/>
                </a:solidFill>
              </a:rPr>
              <a:t>create</a:t>
            </a:r>
            <a:r>
              <a:rPr lang="de-DE" sz="800" dirty="0">
                <a:solidFill>
                  <a:schemeClr val="tx1"/>
                </a:solidFill>
              </a:rPr>
              <a:t> </a:t>
            </a:r>
            <a:r>
              <a:rPr lang="de-DE" sz="800" dirty="0" err="1">
                <a:solidFill>
                  <a:schemeClr val="tx1"/>
                </a:solidFill>
              </a:rPr>
              <a:t>elb</a:t>
            </a:r>
            <a:endParaRPr lang="de-DE" sz="800" dirty="0">
              <a:solidFill>
                <a:schemeClr val="tx1"/>
              </a:solidFill>
            </a:endParaRPr>
          </a:p>
        </p:txBody>
      </p:sp>
      <p:sp>
        <p:nvSpPr>
          <p:cNvPr id="124" name="Eingebuchteter Richtungspfeil 123">
            <a:extLst>
              <a:ext uri="{FF2B5EF4-FFF2-40B4-BE49-F238E27FC236}">
                <a16:creationId xmlns:a16="http://schemas.microsoft.com/office/drawing/2014/main" id="{FEEAC3E8-47BD-854C-B141-CEE02A1A2F2C}"/>
              </a:ext>
            </a:extLst>
          </p:cNvPr>
          <p:cNvSpPr/>
          <p:nvPr/>
        </p:nvSpPr>
        <p:spPr>
          <a:xfrm>
            <a:off x="9177202" y="1436450"/>
            <a:ext cx="969066" cy="275079"/>
          </a:xfrm>
          <a:prstGeom prst="chevron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" dirty="0">
                <a:solidFill>
                  <a:schemeClr val="tx1"/>
                </a:solidFill>
              </a:rPr>
              <a:t>cf </a:t>
            </a:r>
            <a:r>
              <a:rPr lang="de-DE" sz="800" dirty="0" err="1">
                <a:solidFill>
                  <a:schemeClr val="tx1"/>
                </a:solidFill>
              </a:rPr>
              <a:t>create</a:t>
            </a:r>
            <a:r>
              <a:rPr lang="de-DE" sz="800" dirty="0">
                <a:solidFill>
                  <a:schemeClr val="tx1"/>
                </a:solidFill>
              </a:rPr>
              <a:t> </a:t>
            </a:r>
            <a:r>
              <a:rPr lang="de-DE" sz="800" dirty="0" err="1">
                <a:solidFill>
                  <a:schemeClr val="tx1"/>
                </a:solidFill>
              </a:rPr>
              <a:t>vpc</a:t>
            </a:r>
            <a:endParaRPr lang="de-DE" sz="800" dirty="0">
              <a:solidFill>
                <a:schemeClr val="tx1"/>
              </a:solidFill>
            </a:endParaRPr>
          </a:p>
        </p:txBody>
      </p:sp>
      <p:pic>
        <p:nvPicPr>
          <p:cNvPr id="125" name="Graphic 7">
            <a:extLst>
              <a:ext uri="{FF2B5EF4-FFF2-40B4-BE49-F238E27FC236}">
                <a16:creationId xmlns:a16="http://schemas.microsoft.com/office/drawing/2014/main" id="{AC0D5831-4700-1346-9A67-2DA3B093F0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93450" y="2606050"/>
            <a:ext cx="368206" cy="368206"/>
          </a:xfrm>
          <a:prstGeom prst="rect">
            <a:avLst/>
          </a:prstGeom>
        </p:spPr>
      </p:pic>
      <p:pic>
        <p:nvPicPr>
          <p:cNvPr id="126" name="Graphic 52">
            <a:extLst>
              <a:ext uri="{FF2B5EF4-FFF2-40B4-BE49-F238E27FC236}">
                <a16:creationId xmlns:a16="http://schemas.microsoft.com/office/drawing/2014/main" id="{188A015A-AD71-3B4A-B9AF-D113F7F1BF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27933" y="2586797"/>
            <a:ext cx="377942" cy="377942"/>
          </a:xfrm>
          <a:prstGeom prst="rect">
            <a:avLst/>
          </a:prstGeom>
        </p:spPr>
      </p:pic>
      <p:pic>
        <p:nvPicPr>
          <p:cNvPr id="127" name="Graphic 30">
            <a:extLst>
              <a:ext uri="{FF2B5EF4-FFF2-40B4-BE49-F238E27FC236}">
                <a16:creationId xmlns:a16="http://schemas.microsoft.com/office/drawing/2014/main" id="{52910932-DD25-1F48-9187-67D599481C4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21560" y="2606050"/>
            <a:ext cx="368206" cy="368206"/>
          </a:xfrm>
          <a:prstGeom prst="rect">
            <a:avLst/>
          </a:prstGeom>
        </p:spPr>
      </p:pic>
      <p:sp>
        <p:nvSpPr>
          <p:cNvPr id="153" name="Textfeld 152">
            <a:extLst>
              <a:ext uri="{FF2B5EF4-FFF2-40B4-BE49-F238E27FC236}">
                <a16:creationId xmlns:a16="http://schemas.microsoft.com/office/drawing/2014/main" id="{FC56D47B-650F-F540-ADE1-7EC563446B71}"/>
              </a:ext>
            </a:extLst>
          </p:cNvPr>
          <p:cNvSpPr txBox="1"/>
          <p:nvPr/>
        </p:nvSpPr>
        <p:spPr>
          <a:xfrm>
            <a:off x="1812777" y="1935921"/>
            <a:ext cx="671825" cy="2308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900" b="1" dirty="0" err="1"/>
              <a:t>climiate</a:t>
            </a:r>
            <a:endParaRPr lang="de-DE" sz="900" b="1" dirty="0"/>
          </a:p>
        </p:txBody>
      </p:sp>
      <p:sp>
        <p:nvSpPr>
          <p:cNvPr id="155" name="Textfeld 154">
            <a:extLst>
              <a:ext uri="{FF2B5EF4-FFF2-40B4-BE49-F238E27FC236}">
                <a16:creationId xmlns:a16="http://schemas.microsoft.com/office/drawing/2014/main" id="{B848DD62-0543-154D-B432-442FAA091A4F}"/>
              </a:ext>
            </a:extLst>
          </p:cNvPr>
          <p:cNvSpPr txBox="1"/>
          <p:nvPr/>
        </p:nvSpPr>
        <p:spPr>
          <a:xfrm>
            <a:off x="1868888" y="3468427"/>
            <a:ext cx="539517" cy="20005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700" b="1" dirty="0" err="1"/>
              <a:t>dev.json</a:t>
            </a:r>
            <a:endParaRPr lang="de-DE" sz="700" b="1" dirty="0"/>
          </a:p>
        </p:txBody>
      </p:sp>
      <p:sp>
        <p:nvSpPr>
          <p:cNvPr id="156" name="Textfeld 155">
            <a:extLst>
              <a:ext uri="{FF2B5EF4-FFF2-40B4-BE49-F238E27FC236}">
                <a16:creationId xmlns:a16="http://schemas.microsoft.com/office/drawing/2014/main" id="{BB2BBFC9-E0CD-E147-BBFB-1C0ED3F86A85}"/>
              </a:ext>
            </a:extLst>
          </p:cNvPr>
          <p:cNvSpPr txBox="1"/>
          <p:nvPr/>
        </p:nvSpPr>
        <p:spPr>
          <a:xfrm>
            <a:off x="1868887" y="3693050"/>
            <a:ext cx="539517" cy="20005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700" b="1" dirty="0" err="1"/>
              <a:t>prod.json</a:t>
            </a:r>
            <a:endParaRPr lang="de-DE" sz="700" b="1" dirty="0"/>
          </a:p>
        </p:txBody>
      </p:sp>
      <p:sp>
        <p:nvSpPr>
          <p:cNvPr id="157" name="Textfeld 156">
            <a:extLst>
              <a:ext uri="{FF2B5EF4-FFF2-40B4-BE49-F238E27FC236}">
                <a16:creationId xmlns:a16="http://schemas.microsoft.com/office/drawing/2014/main" id="{7AB29A4B-9E29-B646-8FAA-48E899156F8C}"/>
              </a:ext>
            </a:extLst>
          </p:cNvPr>
          <p:cNvSpPr txBox="1"/>
          <p:nvPr/>
        </p:nvSpPr>
        <p:spPr>
          <a:xfrm>
            <a:off x="1868888" y="4098390"/>
            <a:ext cx="539517" cy="20005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700" b="1" dirty="0" err="1"/>
              <a:t>dev.json</a:t>
            </a:r>
            <a:endParaRPr lang="de-DE" sz="700" b="1" dirty="0"/>
          </a:p>
        </p:txBody>
      </p:sp>
      <p:sp>
        <p:nvSpPr>
          <p:cNvPr id="158" name="Textfeld 157">
            <a:extLst>
              <a:ext uri="{FF2B5EF4-FFF2-40B4-BE49-F238E27FC236}">
                <a16:creationId xmlns:a16="http://schemas.microsoft.com/office/drawing/2014/main" id="{3451CFAF-55EE-1141-9DAE-653382322268}"/>
              </a:ext>
            </a:extLst>
          </p:cNvPr>
          <p:cNvSpPr txBox="1"/>
          <p:nvPr/>
        </p:nvSpPr>
        <p:spPr>
          <a:xfrm>
            <a:off x="1868887" y="4323013"/>
            <a:ext cx="539517" cy="20005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700" b="1" dirty="0" err="1"/>
              <a:t>prod.json</a:t>
            </a:r>
            <a:endParaRPr lang="de-DE" sz="700" b="1" dirty="0"/>
          </a:p>
        </p:txBody>
      </p:sp>
      <p:sp>
        <p:nvSpPr>
          <p:cNvPr id="172" name="Textfeld 171">
            <a:extLst>
              <a:ext uri="{FF2B5EF4-FFF2-40B4-BE49-F238E27FC236}">
                <a16:creationId xmlns:a16="http://schemas.microsoft.com/office/drawing/2014/main" id="{12A6A49E-1395-4740-BAD4-9B3047BF206D}"/>
              </a:ext>
            </a:extLst>
          </p:cNvPr>
          <p:cNvSpPr txBox="1"/>
          <p:nvPr/>
        </p:nvSpPr>
        <p:spPr>
          <a:xfrm>
            <a:off x="1714569" y="784840"/>
            <a:ext cx="1334631" cy="128685"/>
          </a:xfrm>
          <a:prstGeom prst="rect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txBody>
          <a:bodyPr wrap="square" lIns="36000" tIns="0" rIns="72000" bIns="36000" rtlCol="0">
            <a:spAutoFit/>
          </a:bodyPr>
          <a:lstStyle/>
          <a:p>
            <a:pPr algn="ctr"/>
            <a:r>
              <a:rPr lang="de-DE" sz="6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make</a:t>
            </a:r>
            <a:r>
              <a:rPr lang="de-DE" sz="600" b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6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deployBaseDPipelineOnDev</a:t>
            </a:r>
            <a:endParaRPr lang="de-DE" sz="6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191" name="Graphic 47">
            <a:extLst>
              <a:ext uri="{FF2B5EF4-FFF2-40B4-BE49-F238E27FC236}">
                <a16:creationId xmlns:a16="http://schemas.microsoft.com/office/drawing/2014/main" id="{2536AE4C-15DA-DC48-8096-06BA430FF33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76006" y="587784"/>
            <a:ext cx="438429" cy="438429"/>
          </a:xfrm>
          <a:prstGeom prst="rect">
            <a:avLst/>
          </a:prstGeom>
        </p:spPr>
      </p:pic>
      <p:sp>
        <p:nvSpPr>
          <p:cNvPr id="199" name="TextBox 14">
            <a:extLst>
              <a:ext uri="{FF2B5EF4-FFF2-40B4-BE49-F238E27FC236}">
                <a16:creationId xmlns:a16="http://schemas.microsoft.com/office/drawing/2014/main" id="{1C17BCA9-2C1E-6147-AB61-6D2271946E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35543" y="801103"/>
            <a:ext cx="1197987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de-DE" sz="800" dirty="0"/>
              <a:t>AWS </a:t>
            </a:r>
            <a:r>
              <a:rPr lang="en-US" altLang="de-DE" sz="800" dirty="0" err="1"/>
              <a:t>Cloudformation</a:t>
            </a:r>
            <a:endParaRPr lang="en-US" altLang="de-DE" sz="800" dirty="0"/>
          </a:p>
        </p:txBody>
      </p:sp>
      <p:sp>
        <p:nvSpPr>
          <p:cNvPr id="202" name="Rechteck 201">
            <a:extLst>
              <a:ext uri="{FF2B5EF4-FFF2-40B4-BE49-F238E27FC236}">
                <a16:creationId xmlns:a16="http://schemas.microsoft.com/office/drawing/2014/main" id="{23FF3EB6-7DE5-0E44-AC3B-182ECA822A1C}"/>
              </a:ext>
            </a:extLst>
          </p:cNvPr>
          <p:cNvSpPr/>
          <p:nvPr/>
        </p:nvSpPr>
        <p:spPr>
          <a:xfrm>
            <a:off x="8246344" y="569496"/>
            <a:ext cx="3595136" cy="1751504"/>
          </a:xfrm>
          <a:prstGeom prst="rect">
            <a:avLst/>
          </a:prstGeom>
          <a:noFill/>
          <a:ln w="9525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03" name="Graphic 47">
            <a:extLst>
              <a:ext uri="{FF2B5EF4-FFF2-40B4-BE49-F238E27FC236}">
                <a16:creationId xmlns:a16="http://schemas.microsoft.com/office/drawing/2014/main" id="{1FEC7E8F-BFD9-2147-96E4-06C4443929C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44237" y="966889"/>
            <a:ext cx="261725" cy="261725"/>
          </a:xfrm>
          <a:prstGeom prst="rect">
            <a:avLst/>
          </a:prstGeom>
        </p:spPr>
      </p:pic>
      <p:sp>
        <p:nvSpPr>
          <p:cNvPr id="204" name="Textfeld 203">
            <a:extLst>
              <a:ext uri="{FF2B5EF4-FFF2-40B4-BE49-F238E27FC236}">
                <a16:creationId xmlns:a16="http://schemas.microsoft.com/office/drawing/2014/main" id="{FBA47316-10EF-5248-BEBD-B615CFC0C940}"/>
              </a:ext>
            </a:extLst>
          </p:cNvPr>
          <p:cNvSpPr txBox="1"/>
          <p:nvPr/>
        </p:nvSpPr>
        <p:spPr>
          <a:xfrm>
            <a:off x="6293294" y="1190263"/>
            <a:ext cx="11979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700" dirty="0"/>
              <a:t>Cloudformation</a:t>
            </a:r>
            <a:br>
              <a:rPr lang="de-DE" sz="700" dirty="0"/>
            </a:br>
            <a:r>
              <a:rPr lang="de-DE" sz="700" b="1" dirty="0"/>
              <a:t>Stack </a:t>
            </a:r>
            <a:r>
              <a:rPr lang="de-DE" sz="700" b="1" dirty="0" err="1"/>
              <a:t>basePipelineDev</a:t>
            </a:r>
            <a:endParaRPr lang="de-DE" sz="700" b="1" dirty="0"/>
          </a:p>
        </p:txBody>
      </p:sp>
      <p:pic>
        <p:nvPicPr>
          <p:cNvPr id="205" name="Graphic 47">
            <a:extLst>
              <a:ext uri="{FF2B5EF4-FFF2-40B4-BE49-F238E27FC236}">
                <a16:creationId xmlns:a16="http://schemas.microsoft.com/office/drawing/2014/main" id="{BEE67644-EB68-C24A-8911-7D0ED978BBB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21314" y="1669267"/>
            <a:ext cx="261725" cy="261725"/>
          </a:xfrm>
          <a:prstGeom prst="rect">
            <a:avLst/>
          </a:prstGeom>
        </p:spPr>
      </p:pic>
      <p:sp>
        <p:nvSpPr>
          <p:cNvPr id="206" name="Textfeld 205">
            <a:extLst>
              <a:ext uri="{FF2B5EF4-FFF2-40B4-BE49-F238E27FC236}">
                <a16:creationId xmlns:a16="http://schemas.microsoft.com/office/drawing/2014/main" id="{D4BC46E2-9331-F04F-80C7-88E1C6C030DA}"/>
              </a:ext>
            </a:extLst>
          </p:cNvPr>
          <p:cNvSpPr txBox="1"/>
          <p:nvPr/>
        </p:nvSpPr>
        <p:spPr>
          <a:xfrm>
            <a:off x="5350373" y="1891241"/>
            <a:ext cx="8055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700" dirty="0"/>
              <a:t>Cloudformation</a:t>
            </a:r>
            <a:br>
              <a:rPr lang="de-DE" sz="700" dirty="0"/>
            </a:br>
            <a:r>
              <a:rPr lang="de-DE" sz="700" b="1" dirty="0"/>
              <a:t>Stack </a:t>
            </a:r>
            <a:r>
              <a:rPr lang="de-DE" sz="700" b="1" dirty="0" err="1"/>
              <a:t>vpc</a:t>
            </a:r>
            <a:endParaRPr lang="de-DE" sz="700" b="1" dirty="0"/>
          </a:p>
        </p:txBody>
      </p:sp>
      <p:pic>
        <p:nvPicPr>
          <p:cNvPr id="207" name="Graphic 47">
            <a:extLst>
              <a:ext uri="{FF2B5EF4-FFF2-40B4-BE49-F238E27FC236}">
                <a16:creationId xmlns:a16="http://schemas.microsoft.com/office/drawing/2014/main" id="{31671955-C702-5D46-87ED-10D84038365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30026" y="1669018"/>
            <a:ext cx="261725" cy="261725"/>
          </a:xfrm>
          <a:prstGeom prst="rect">
            <a:avLst/>
          </a:prstGeom>
        </p:spPr>
      </p:pic>
      <p:sp>
        <p:nvSpPr>
          <p:cNvPr id="208" name="Textfeld 207">
            <a:extLst>
              <a:ext uri="{FF2B5EF4-FFF2-40B4-BE49-F238E27FC236}">
                <a16:creationId xmlns:a16="http://schemas.microsoft.com/office/drawing/2014/main" id="{E8D7C978-25CD-7644-B15C-9FC49994356C}"/>
              </a:ext>
            </a:extLst>
          </p:cNvPr>
          <p:cNvSpPr txBox="1"/>
          <p:nvPr/>
        </p:nvSpPr>
        <p:spPr>
          <a:xfrm>
            <a:off x="6070908" y="1890992"/>
            <a:ext cx="8055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700" dirty="0"/>
              <a:t>Cloudformation</a:t>
            </a:r>
            <a:br>
              <a:rPr lang="de-DE" sz="700" dirty="0"/>
            </a:br>
            <a:r>
              <a:rPr lang="de-DE" sz="700" b="1" dirty="0"/>
              <a:t>Stack </a:t>
            </a:r>
            <a:r>
              <a:rPr lang="de-DE" sz="700" b="1" dirty="0" err="1"/>
              <a:t>ecs</a:t>
            </a:r>
            <a:r>
              <a:rPr lang="de-DE" sz="700" b="1" dirty="0"/>
              <a:t>-cl.</a:t>
            </a:r>
          </a:p>
        </p:txBody>
      </p:sp>
      <p:pic>
        <p:nvPicPr>
          <p:cNvPr id="209" name="Graphic 47">
            <a:extLst>
              <a:ext uri="{FF2B5EF4-FFF2-40B4-BE49-F238E27FC236}">
                <a16:creationId xmlns:a16="http://schemas.microsoft.com/office/drawing/2014/main" id="{A6DC25D3-8D1F-9243-A23C-861D6C0304A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76424" y="1670152"/>
            <a:ext cx="261725" cy="261725"/>
          </a:xfrm>
          <a:prstGeom prst="rect">
            <a:avLst/>
          </a:prstGeom>
        </p:spPr>
      </p:pic>
      <p:sp>
        <p:nvSpPr>
          <p:cNvPr id="210" name="Textfeld 209">
            <a:extLst>
              <a:ext uri="{FF2B5EF4-FFF2-40B4-BE49-F238E27FC236}">
                <a16:creationId xmlns:a16="http://schemas.microsoft.com/office/drawing/2014/main" id="{74075454-D790-E64B-ADEB-51186C259CB8}"/>
              </a:ext>
            </a:extLst>
          </p:cNvPr>
          <p:cNvSpPr txBox="1"/>
          <p:nvPr/>
        </p:nvSpPr>
        <p:spPr>
          <a:xfrm>
            <a:off x="6817306" y="1892126"/>
            <a:ext cx="8055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700" dirty="0"/>
              <a:t>Cloudformation</a:t>
            </a:r>
            <a:br>
              <a:rPr lang="de-DE" sz="700" dirty="0"/>
            </a:br>
            <a:r>
              <a:rPr lang="de-DE" sz="700" b="1" dirty="0"/>
              <a:t>Stack </a:t>
            </a:r>
            <a:r>
              <a:rPr lang="de-DE" sz="700" b="1" dirty="0" err="1"/>
              <a:t>elb</a:t>
            </a:r>
            <a:endParaRPr lang="de-DE" sz="700" b="1" dirty="0"/>
          </a:p>
        </p:txBody>
      </p:sp>
      <p:cxnSp>
        <p:nvCxnSpPr>
          <p:cNvPr id="213" name="Gerade Verbindung mit Pfeil 212">
            <a:extLst>
              <a:ext uri="{FF2B5EF4-FFF2-40B4-BE49-F238E27FC236}">
                <a16:creationId xmlns:a16="http://schemas.microsoft.com/office/drawing/2014/main" id="{CC3885C5-6D71-1540-A8F9-7FCC7B7D95F6}"/>
              </a:ext>
            </a:extLst>
          </p:cNvPr>
          <p:cNvCxnSpPr>
            <a:cxnSpLocks/>
            <a:stCxn id="203" idx="3"/>
          </p:cNvCxnSpPr>
          <p:nvPr/>
        </p:nvCxnSpPr>
        <p:spPr>
          <a:xfrm>
            <a:off x="7005962" y="1097752"/>
            <a:ext cx="1660623" cy="72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Gewinkelte Verbindung 218">
            <a:extLst>
              <a:ext uri="{FF2B5EF4-FFF2-40B4-BE49-F238E27FC236}">
                <a16:creationId xmlns:a16="http://schemas.microsoft.com/office/drawing/2014/main" id="{5273D9D2-5F87-8F46-BC01-F39127675A10}"/>
              </a:ext>
            </a:extLst>
          </p:cNvPr>
          <p:cNvCxnSpPr>
            <a:cxnSpLocks/>
            <a:stCxn id="122" idx="3"/>
            <a:endCxn id="226" idx="3"/>
          </p:cNvCxnSpPr>
          <p:nvPr/>
        </p:nvCxnSpPr>
        <p:spPr>
          <a:xfrm flipH="1">
            <a:off x="7560312" y="1573989"/>
            <a:ext cx="4224661" cy="315988"/>
          </a:xfrm>
          <a:prstGeom prst="bentConnector3">
            <a:avLst>
              <a:gd name="adj1" fmla="val -541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5" name="Grafik 224">
            <a:extLst>
              <a:ext uri="{FF2B5EF4-FFF2-40B4-BE49-F238E27FC236}">
                <a16:creationId xmlns:a16="http://schemas.microsoft.com/office/drawing/2014/main" id="{5BD72072-1CEF-274E-848E-B44506D64E9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783666" y="895287"/>
            <a:ext cx="331777" cy="331777"/>
          </a:xfrm>
          <a:prstGeom prst="rect">
            <a:avLst/>
          </a:prstGeom>
        </p:spPr>
      </p:pic>
      <p:sp>
        <p:nvSpPr>
          <p:cNvPr id="226" name="Rechteck 225">
            <a:extLst>
              <a:ext uri="{FF2B5EF4-FFF2-40B4-BE49-F238E27FC236}">
                <a16:creationId xmlns:a16="http://schemas.microsoft.com/office/drawing/2014/main" id="{85AA7F99-110A-4E4A-920E-6BF393FDDEA8}"/>
              </a:ext>
            </a:extLst>
          </p:cNvPr>
          <p:cNvSpPr/>
          <p:nvPr/>
        </p:nvSpPr>
        <p:spPr>
          <a:xfrm>
            <a:off x="5374695" y="1570089"/>
            <a:ext cx="2185617" cy="639775"/>
          </a:xfrm>
          <a:prstGeom prst="rect">
            <a:avLst/>
          </a:prstGeom>
          <a:solidFill>
            <a:srgbClr val="FF2F92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37" name="Gewinkelte Verbindung 236">
            <a:extLst>
              <a:ext uri="{FF2B5EF4-FFF2-40B4-BE49-F238E27FC236}">
                <a16:creationId xmlns:a16="http://schemas.microsoft.com/office/drawing/2014/main" id="{05B698EA-4CAD-2343-BBAB-1FD7ADC9C339}"/>
              </a:ext>
            </a:extLst>
          </p:cNvPr>
          <p:cNvCxnSpPr>
            <a:cxnSpLocks/>
            <a:stCxn id="110" idx="3"/>
            <a:endCxn id="203" idx="1"/>
          </p:cNvCxnSpPr>
          <p:nvPr/>
        </p:nvCxnSpPr>
        <p:spPr>
          <a:xfrm flipV="1">
            <a:off x="3299983" y="1097752"/>
            <a:ext cx="3444254" cy="59665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4" name="Textfeld 243">
            <a:extLst>
              <a:ext uri="{FF2B5EF4-FFF2-40B4-BE49-F238E27FC236}">
                <a16:creationId xmlns:a16="http://schemas.microsoft.com/office/drawing/2014/main" id="{5B79417B-1869-5C47-ACF1-B9138105A35B}"/>
              </a:ext>
            </a:extLst>
          </p:cNvPr>
          <p:cNvSpPr txBox="1"/>
          <p:nvPr/>
        </p:nvSpPr>
        <p:spPr>
          <a:xfrm>
            <a:off x="2483907" y="2257578"/>
            <a:ext cx="816075" cy="2154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800" b="1" dirty="0" err="1"/>
              <a:t>template.yaml</a:t>
            </a:r>
            <a:endParaRPr lang="de-DE" sz="800" b="1" dirty="0"/>
          </a:p>
        </p:txBody>
      </p:sp>
      <p:pic>
        <p:nvPicPr>
          <p:cNvPr id="245" name="Graphic 39">
            <a:extLst>
              <a:ext uri="{FF2B5EF4-FFF2-40B4-BE49-F238E27FC236}">
                <a16:creationId xmlns:a16="http://schemas.microsoft.com/office/drawing/2014/main" id="{D2F1359B-98A4-FD41-B55A-393EFA2CF00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514875" y="2499993"/>
            <a:ext cx="451644" cy="451644"/>
          </a:xfrm>
          <a:prstGeom prst="rect">
            <a:avLst/>
          </a:prstGeom>
        </p:spPr>
      </p:pic>
      <p:sp>
        <p:nvSpPr>
          <p:cNvPr id="246" name="TextBox 42">
            <a:extLst>
              <a:ext uri="{FF2B5EF4-FFF2-40B4-BE49-F238E27FC236}">
                <a16:creationId xmlns:a16="http://schemas.microsoft.com/office/drawing/2014/main" id="{67EBE408-6CDD-6345-B95B-BFB48E2CA8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6812" y="2936041"/>
            <a:ext cx="748340" cy="2208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de-DE" sz="800" dirty="0"/>
              <a:t>AWS S3</a:t>
            </a:r>
          </a:p>
        </p:txBody>
      </p:sp>
      <p:cxnSp>
        <p:nvCxnSpPr>
          <p:cNvPr id="248" name="Gerade Verbindung mit Pfeil 247">
            <a:extLst>
              <a:ext uri="{FF2B5EF4-FFF2-40B4-BE49-F238E27FC236}">
                <a16:creationId xmlns:a16="http://schemas.microsoft.com/office/drawing/2014/main" id="{1422F260-191B-5946-873A-E3F50934DBC5}"/>
              </a:ext>
            </a:extLst>
          </p:cNvPr>
          <p:cNvCxnSpPr>
            <a:stCxn id="117" idx="2"/>
            <a:endCxn id="245" idx="0"/>
          </p:cNvCxnSpPr>
          <p:nvPr/>
        </p:nvCxnSpPr>
        <p:spPr>
          <a:xfrm>
            <a:off x="8728789" y="1707629"/>
            <a:ext cx="11908" cy="792364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Gerade Verbindung mit Pfeil 249">
            <a:extLst>
              <a:ext uri="{FF2B5EF4-FFF2-40B4-BE49-F238E27FC236}">
                <a16:creationId xmlns:a16="http://schemas.microsoft.com/office/drawing/2014/main" id="{C2D09B4B-F78F-BC4A-AF7D-B284C80E63E6}"/>
              </a:ext>
            </a:extLst>
          </p:cNvPr>
          <p:cNvCxnSpPr>
            <a:endCxn id="126" idx="0"/>
          </p:cNvCxnSpPr>
          <p:nvPr/>
        </p:nvCxnSpPr>
        <p:spPr>
          <a:xfrm>
            <a:off x="5716904" y="2198769"/>
            <a:ext cx="0" cy="3880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Gerade Verbindung mit Pfeil 250">
            <a:extLst>
              <a:ext uri="{FF2B5EF4-FFF2-40B4-BE49-F238E27FC236}">
                <a16:creationId xmlns:a16="http://schemas.microsoft.com/office/drawing/2014/main" id="{DF5F1066-CE92-1342-B152-761C62916AE1}"/>
              </a:ext>
            </a:extLst>
          </p:cNvPr>
          <p:cNvCxnSpPr/>
          <p:nvPr/>
        </p:nvCxnSpPr>
        <p:spPr>
          <a:xfrm>
            <a:off x="6475503" y="2198769"/>
            <a:ext cx="0" cy="3880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2" name="Gerade Verbindung mit Pfeil 251">
            <a:extLst>
              <a:ext uri="{FF2B5EF4-FFF2-40B4-BE49-F238E27FC236}">
                <a16:creationId xmlns:a16="http://schemas.microsoft.com/office/drawing/2014/main" id="{1EA1346E-637F-F846-8E76-431BCF4EF040}"/>
              </a:ext>
            </a:extLst>
          </p:cNvPr>
          <p:cNvCxnSpPr/>
          <p:nvPr/>
        </p:nvCxnSpPr>
        <p:spPr>
          <a:xfrm>
            <a:off x="7187501" y="2218022"/>
            <a:ext cx="0" cy="3880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027880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4">
            <a:extLst>
              <a:ext uri="{FF2B5EF4-FFF2-40B4-BE49-F238E27FC236}">
                <a16:creationId xmlns:a16="http://schemas.microsoft.com/office/drawing/2014/main" id="{26683B56-41E7-9747-9945-6CC93813AF58}"/>
              </a:ext>
            </a:extLst>
          </p:cNvPr>
          <p:cNvSpPr/>
          <p:nvPr/>
        </p:nvSpPr>
        <p:spPr>
          <a:xfrm>
            <a:off x="3477717" y="1229193"/>
            <a:ext cx="8455083" cy="534459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ysClr val="windowText" lastClr="000000"/>
                </a:solidFill>
              </a:rPr>
              <a:t>AWS Cloud</a:t>
            </a:r>
          </a:p>
        </p:txBody>
      </p:sp>
      <p:pic>
        <p:nvPicPr>
          <p:cNvPr id="4" name="Graphic 11">
            <a:extLst>
              <a:ext uri="{FF2B5EF4-FFF2-40B4-BE49-F238E27FC236}">
                <a16:creationId xmlns:a16="http://schemas.microsoft.com/office/drawing/2014/main" id="{95919261-8DBF-3A46-854B-2223ECD86B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74945" y="1226925"/>
            <a:ext cx="318122" cy="33020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3A713053-AC8A-A840-9D71-7EB68BECA5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267" y="3040227"/>
            <a:ext cx="541173" cy="541173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49BC9687-D522-9349-90C6-EA290CBD97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9118" y="3119256"/>
            <a:ext cx="1388991" cy="462141"/>
          </a:xfrm>
          <a:prstGeom prst="rect">
            <a:avLst/>
          </a:prstGeom>
        </p:spPr>
      </p:pic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CD022800-5BB3-8C4B-AA55-881FAB903CA3}"/>
              </a:ext>
            </a:extLst>
          </p:cNvPr>
          <p:cNvCxnSpPr>
            <a:cxnSpLocks/>
            <a:stCxn id="5" idx="3"/>
          </p:cNvCxnSpPr>
          <p:nvPr/>
        </p:nvCxnSpPr>
        <p:spPr>
          <a:xfrm flipV="1">
            <a:off x="727440" y="3310813"/>
            <a:ext cx="87929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8">
            <a:extLst>
              <a:ext uri="{FF2B5EF4-FFF2-40B4-BE49-F238E27FC236}">
                <a16:creationId xmlns:a16="http://schemas.microsoft.com/office/drawing/2014/main" id="{012BDD31-A737-5F47-8146-A85F9AE08E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8948" y="3580943"/>
            <a:ext cx="177802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de-DE" sz="1000" dirty="0"/>
              <a:t>AWS </a:t>
            </a:r>
            <a:r>
              <a:rPr lang="en-US" altLang="de-DE" sz="1000" dirty="0" err="1"/>
              <a:t>CodePipeline</a:t>
            </a:r>
            <a:endParaRPr lang="en-US" altLang="de-DE" sz="1000" dirty="0"/>
          </a:p>
        </p:txBody>
      </p:sp>
      <p:pic>
        <p:nvPicPr>
          <p:cNvPr id="11" name="Graphic 24">
            <a:extLst>
              <a:ext uri="{FF2B5EF4-FFF2-40B4-BE49-F238E27FC236}">
                <a16:creationId xmlns:a16="http://schemas.microsoft.com/office/drawing/2014/main" id="{F9DFCE4C-49F8-6C40-8D51-712047EDFA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21089" y="2831643"/>
            <a:ext cx="711200" cy="711200"/>
          </a:xfrm>
          <a:prstGeom prst="rect">
            <a:avLst/>
          </a:prstGeom>
        </p:spPr>
      </p:pic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9CB20653-8C27-1B4D-9D27-9C7217C2B4C8}"/>
              </a:ext>
            </a:extLst>
          </p:cNvPr>
          <p:cNvCxnSpPr>
            <a:cxnSpLocks/>
          </p:cNvCxnSpPr>
          <p:nvPr/>
        </p:nvCxnSpPr>
        <p:spPr>
          <a:xfrm flipV="1">
            <a:off x="3255648" y="3310812"/>
            <a:ext cx="87929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9">
            <a:extLst>
              <a:ext uri="{FF2B5EF4-FFF2-40B4-BE49-F238E27FC236}">
                <a16:creationId xmlns:a16="http://schemas.microsoft.com/office/drawing/2014/main" id="{9EC46968-C129-CA49-BD4A-4647A49263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17606" y="2312775"/>
            <a:ext cx="1233399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de-DE" sz="1000" dirty="0"/>
              <a:t>AWS </a:t>
            </a:r>
            <a:r>
              <a:rPr lang="en-US" altLang="de-DE" sz="1000" dirty="0" err="1"/>
              <a:t>CodeBuild</a:t>
            </a:r>
            <a:endParaRPr lang="en-US" altLang="de-DE" sz="1000" dirty="0"/>
          </a:p>
        </p:txBody>
      </p:sp>
      <p:pic>
        <p:nvPicPr>
          <p:cNvPr id="14" name="Graphic 58">
            <a:extLst>
              <a:ext uri="{FF2B5EF4-FFF2-40B4-BE49-F238E27FC236}">
                <a16:creationId xmlns:a16="http://schemas.microsoft.com/office/drawing/2014/main" id="{9B30734A-90A9-3446-852F-631672E425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32173" y="1557125"/>
            <a:ext cx="711200" cy="711200"/>
          </a:xfrm>
          <a:prstGeom prst="rect">
            <a:avLst/>
          </a:prstGeom>
        </p:spPr>
      </p:pic>
      <p:cxnSp>
        <p:nvCxnSpPr>
          <p:cNvPr id="16" name="Gewinkelte Verbindung 15">
            <a:extLst>
              <a:ext uri="{FF2B5EF4-FFF2-40B4-BE49-F238E27FC236}">
                <a16:creationId xmlns:a16="http://schemas.microsoft.com/office/drawing/2014/main" id="{E209F6AB-3EAC-E54D-9FE2-8EE123CA599B}"/>
              </a:ext>
            </a:extLst>
          </p:cNvPr>
          <p:cNvCxnSpPr>
            <a:cxnSpLocks/>
            <a:stCxn id="11" idx="3"/>
            <a:endCxn id="14" idx="1"/>
          </p:cNvCxnSpPr>
          <p:nvPr/>
        </p:nvCxnSpPr>
        <p:spPr>
          <a:xfrm flipV="1">
            <a:off x="4932289" y="1912725"/>
            <a:ext cx="3199884" cy="1274518"/>
          </a:xfrm>
          <a:prstGeom prst="bentConnector3">
            <a:avLst>
              <a:gd name="adj1" fmla="val 4023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4">
            <a:extLst>
              <a:ext uri="{FF2B5EF4-FFF2-40B4-BE49-F238E27FC236}">
                <a16:creationId xmlns:a16="http://schemas.microsoft.com/office/drawing/2014/main" id="{3776B10D-5044-DB4F-9500-693CDE13F6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07501" y="3131653"/>
            <a:ext cx="2301875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de-DE" sz="1000" dirty="0"/>
              <a:t>AWS </a:t>
            </a:r>
            <a:r>
              <a:rPr lang="en-US" altLang="de-DE" sz="1000" dirty="0" err="1"/>
              <a:t>Cloudformation</a:t>
            </a:r>
            <a:endParaRPr lang="en-US" altLang="de-DE" sz="1000" dirty="0"/>
          </a:p>
        </p:txBody>
      </p:sp>
      <p:cxnSp>
        <p:nvCxnSpPr>
          <p:cNvPr id="20" name="Gewinkelte Verbindung 19">
            <a:extLst>
              <a:ext uri="{FF2B5EF4-FFF2-40B4-BE49-F238E27FC236}">
                <a16:creationId xmlns:a16="http://schemas.microsoft.com/office/drawing/2014/main" id="{B6215250-C8DC-8147-B86A-5F7E675EC9C2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8843373" y="1912725"/>
            <a:ext cx="1915065" cy="49798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86260316-9482-DD4F-A050-2E4F914B0FD5}"/>
              </a:ext>
            </a:extLst>
          </p:cNvPr>
          <p:cNvCxnSpPr>
            <a:cxnSpLocks/>
            <a:stCxn id="18" idx="2"/>
          </p:cNvCxnSpPr>
          <p:nvPr/>
        </p:nvCxnSpPr>
        <p:spPr>
          <a:xfrm flipH="1">
            <a:off x="10409327" y="3377874"/>
            <a:ext cx="349112" cy="1020853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Eingebuchteter Richtungspfeil 38">
            <a:extLst>
              <a:ext uri="{FF2B5EF4-FFF2-40B4-BE49-F238E27FC236}">
                <a16:creationId xmlns:a16="http://schemas.microsoft.com/office/drawing/2014/main" id="{1A824DF4-A724-9E4C-B702-26C5C9447117}"/>
              </a:ext>
            </a:extLst>
          </p:cNvPr>
          <p:cNvSpPr/>
          <p:nvPr/>
        </p:nvSpPr>
        <p:spPr>
          <a:xfrm>
            <a:off x="7962236" y="2580366"/>
            <a:ext cx="830613" cy="275079"/>
          </a:xfrm>
          <a:prstGeom prst="chevron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" dirty="0">
                <a:solidFill>
                  <a:schemeClr val="tx1"/>
                </a:solidFill>
              </a:rPr>
              <a:t>Stack 2</a:t>
            </a:r>
          </a:p>
        </p:txBody>
      </p:sp>
      <p:sp>
        <p:nvSpPr>
          <p:cNvPr id="40" name="Eingebuchteter Richtungspfeil 39">
            <a:extLst>
              <a:ext uri="{FF2B5EF4-FFF2-40B4-BE49-F238E27FC236}">
                <a16:creationId xmlns:a16="http://schemas.microsoft.com/office/drawing/2014/main" id="{C2366FD3-54BA-1343-8BE8-F74C9CB8BF15}"/>
              </a:ext>
            </a:extLst>
          </p:cNvPr>
          <p:cNvSpPr/>
          <p:nvPr/>
        </p:nvSpPr>
        <p:spPr>
          <a:xfrm>
            <a:off x="7274301" y="2580366"/>
            <a:ext cx="769852" cy="275079"/>
          </a:xfrm>
          <a:prstGeom prst="chevron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" dirty="0">
                <a:solidFill>
                  <a:schemeClr val="tx1"/>
                </a:solidFill>
              </a:rPr>
              <a:t>Stack 1</a:t>
            </a:r>
          </a:p>
        </p:txBody>
      </p:sp>
      <p:sp>
        <p:nvSpPr>
          <p:cNvPr id="41" name="Eingebuchteter Richtungspfeil 40">
            <a:extLst>
              <a:ext uri="{FF2B5EF4-FFF2-40B4-BE49-F238E27FC236}">
                <a16:creationId xmlns:a16="http://schemas.microsoft.com/office/drawing/2014/main" id="{4B2690B7-02A0-F249-ABD2-B569EE745F2C}"/>
              </a:ext>
            </a:extLst>
          </p:cNvPr>
          <p:cNvSpPr/>
          <p:nvPr/>
        </p:nvSpPr>
        <p:spPr>
          <a:xfrm>
            <a:off x="8710955" y="2577770"/>
            <a:ext cx="830613" cy="275079"/>
          </a:xfrm>
          <a:prstGeom prst="chevron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" dirty="0">
                <a:solidFill>
                  <a:schemeClr val="tx1"/>
                </a:solidFill>
              </a:rPr>
              <a:t>Stack 3</a:t>
            </a:r>
          </a:p>
        </p:txBody>
      </p:sp>
      <p:pic>
        <p:nvPicPr>
          <p:cNvPr id="42" name="Graphic 47">
            <a:extLst>
              <a:ext uri="{FF2B5EF4-FFF2-40B4-BE49-F238E27FC236}">
                <a16:creationId xmlns:a16="http://schemas.microsoft.com/office/drawing/2014/main" id="{4723D77E-E680-344D-8A7D-54273D2F42A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13714" y="2903203"/>
            <a:ext cx="261725" cy="261725"/>
          </a:xfrm>
          <a:prstGeom prst="rect">
            <a:avLst/>
          </a:prstGeom>
        </p:spPr>
      </p:pic>
      <p:sp>
        <p:nvSpPr>
          <p:cNvPr id="43" name="Textfeld 42">
            <a:extLst>
              <a:ext uri="{FF2B5EF4-FFF2-40B4-BE49-F238E27FC236}">
                <a16:creationId xmlns:a16="http://schemas.microsoft.com/office/drawing/2014/main" id="{9BAABDFE-CC6A-5F4E-BAA9-6B6224014183}"/>
              </a:ext>
            </a:extLst>
          </p:cNvPr>
          <p:cNvSpPr txBox="1"/>
          <p:nvPr/>
        </p:nvSpPr>
        <p:spPr>
          <a:xfrm>
            <a:off x="7242773" y="3125177"/>
            <a:ext cx="8055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700" dirty="0"/>
              <a:t>Cloudformation</a:t>
            </a:r>
            <a:br>
              <a:rPr lang="de-DE" sz="700" dirty="0"/>
            </a:br>
            <a:r>
              <a:rPr lang="de-DE" sz="700" b="1" dirty="0"/>
              <a:t>Stack 1</a:t>
            </a:r>
          </a:p>
        </p:txBody>
      </p:sp>
      <p:pic>
        <p:nvPicPr>
          <p:cNvPr id="44" name="Graphic 47">
            <a:extLst>
              <a:ext uri="{FF2B5EF4-FFF2-40B4-BE49-F238E27FC236}">
                <a16:creationId xmlns:a16="http://schemas.microsoft.com/office/drawing/2014/main" id="{5C5691AB-AC2C-7643-8EFB-4A70A9B3C63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22426" y="2902954"/>
            <a:ext cx="261725" cy="261725"/>
          </a:xfrm>
          <a:prstGeom prst="rect">
            <a:avLst/>
          </a:prstGeom>
        </p:spPr>
      </p:pic>
      <p:sp>
        <p:nvSpPr>
          <p:cNvPr id="45" name="Textfeld 44">
            <a:extLst>
              <a:ext uri="{FF2B5EF4-FFF2-40B4-BE49-F238E27FC236}">
                <a16:creationId xmlns:a16="http://schemas.microsoft.com/office/drawing/2014/main" id="{344086A0-CA48-664C-BE37-E6A8854FF49C}"/>
              </a:ext>
            </a:extLst>
          </p:cNvPr>
          <p:cNvSpPr txBox="1"/>
          <p:nvPr/>
        </p:nvSpPr>
        <p:spPr>
          <a:xfrm>
            <a:off x="7963308" y="3124928"/>
            <a:ext cx="8055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700" dirty="0"/>
              <a:t>Cloudformation</a:t>
            </a:r>
            <a:br>
              <a:rPr lang="de-DE" sz="700" dirty="0"/>
            </a:br>
            <a:r>
              <a:rPr lang="de-DE" sz="700" b="1" dirty="0"/>
              <a:t>Stack 2</a:t>
            </a:r>
          </a:p>
        </p:txBody>
      </p:sp>
      <p:pic>
        <p:nvPicPr>
          <p:cNvPr id="46" name="Graphic 47">
            <a:extLst>
              <a:ext uri="{FF2B5EF4-FFF2-40B4-BE49-F238E27FC236}">
                <a16:creationId xmlns:a16="http://schemas.microsoft.com/office/drawing/2014/main" id="{15BA3EB8-B0FA-3846-94DA-B4E7F950079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68824" y="2904088"/>
            <a:ext cx="261725" cy="261725"/>
          </a:xfrm>
          <a:prstGeom prst="rect">
            <a:avLst/>
          </a:prstGeom>
        </p:spPr>
      </p:pic>
      <p:sp>
        <p:nvSpPr>
          <p:cNvPr id="47" name="Textfeld 46">
            <a:extLst>
              <a:ext uri="{FF2B5EF4-FFF2-40B4-BE49-F238E27FC236}">
                <a16:creationId xmlns:a16="http://schemas.microsoft.com/office/drawing/2014/main" id="{45F305E3-AF12-994C-AE43-3A4C70F8E5B9}"/>
              </a:ext>
            </a:extLst>
          </p:cNvPr>
          <p:cNvSpPr txBox="1"/>
          <p:nvPr/>
        </p:nvSpPr>
        <p:spPr>
          <a:xfrm>
            <a:off x="8709706" y="3126062"/>
            <a:ext cx="8055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700" dirty="0"/>
              <a:t>Cloudformation</a:t>
            </a:r>
            <a:br>
              <a:rPr lang="de-DE" sz="700" dirty="0"/>
            </a:br>
            <a:r>
              <a:rPr lang="de-DE" sz="700" b="1" dirty="0"/>
              <a:t>Stack 3</a:t>
            </a:r>
          </a:p>
        </p:txBody>
      </p:sp>
      <p:sp>
        <p:nvSpPr>
          <p:cNvPr id="48" name="Textfeld 47">
            <a:extLst>
              <a:ext uri="{FF2B5EF4-FFF2-40B4-BE49-F238E27FC236}">
                <a16:creationId xmlns:a16="http://schemas.microsoft.com/office/drawing/2014/main" id="{33F4F4A8-6B73-194E-BC15-229230875CD7}"/>
              </a:ext>
            </a:extLst>
          </p:cNvPr>
          <p:cNvSpPr txBox="1"/>
          <p:nvPr/>
        </p:nvSpPr>
        <p:spPr>
          <a:xfrm>
            <a:off x="9182277" y="2717171"/>
            <a:ext cx="80552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700" dirty="0"/>
              <a:t>………</a:t>
            </a:r>
            <a:endParaRPr lang="de-DE" sz="700" b="1" dirty="0"/>
          </a:p>
        </p:txBody>
      </p:sp>
      <p:pic>
        <p:nvPicPr>
          <p:cNvPr id="50" name="Graphic 47">
            <a:extLst>
              <a:ext uri="{FF2B5EF4-FFF2-40B4-BE49-F238E27FC236}">
                <a16:creationId xmlns:a16="http://schemas.microsoft.com/office/drawing/2014/main" id="{36AF4ECA-36D5-024A-A4C5-C0B18CFD7B6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09327" y="2419319"/>
            <a:ext cx="711200" cy="711200"/>
          </a:xfrm>
          <a:prstGeom prst="rect">
            <a:avLst/>
          </a:prstGeom>
        </p:spPr>
      </p:pic>
      <p:pic>
        <p:nvPicPr>
          <p:cNvPr id="29" name="Graphic 30">
            <a:extLst>
              <a:ext uri="{FF2B5EF4-FFF2-40B4-BE49-F238E27FC236}">
                <a16:creationId xmlns:a16="http://schemas.microsoft.com/office/drawing/2014/main" id="{B82C105F-14F7-9944-8BE1-381502C3BA4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06636" y="5022501"/>
            <a:ext cx="711200" cy="711200"/>
          </a:xfrm>
          <a:prstGeom prst="rect">
            <a:avLst/>
          </a:prstGeom>
        </p:spPr>
      </p:pic>
      <p:pic>
        <p:nvPicPr>
          <p:cNvPr id="31" name="Graphic 47">
            <a:extLst>
              <a:ext uri="{FF2B5EF4-FFF2-40B4-BE49-F238E27FC236}">
                <a16:creationId xmlns:a16="http://schemas.microsoft.com/office/drawing/2014/main" id="{6EA99E88-45E6-7A4E-BF25-757DD3401BB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766924" y="5022501"/>
            <a:ext cx="711200" cy="711200"/>
          </a:xfrm>
          <a:prstGeom prst="rect">
            <a:avLst/>
          </a:prstGeom>
        </p:spPr>
      </p:pic>
      <p:sp>
        <p:nvSpPr>
          <p:cNvPr id="32" name="TextBox 50">
            <a:extLst>
              <a:ext uri="{FF2B5EF4-FFF2-40B4-BE49-F238E27FC236}">
                <a16:creationId xmlns:a16="http://schemas.microsoft.com/office/drawing/2014/main" id="{9BC761B1-CEFC-A644-B18D-2467F2888A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19548" y="6282805"/>
            <a:ext cx="876970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de-DE" sz="900" dirty="0"/>
              <a:t>Task</a:t>
            </a:r>
          </a:p>
        </p:txBody>
      </p:sp>
      <p:pic>
        <p:nvPicPr>
          <p:cNvPr id="33" name="Graphic 39">
            <a:extLst>
              <a:ext uri="{FF2B5EF4-FFF2-40B4-BE49-F238E27FC236}">
                <a16:creationId xmlns:a16="http://schemas.microsoft.com/office/drawing/2014/main" id="{51920227-5275-4240-8179-81ED56F3875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431913" y="5812905"/>
            <a:ext cx="469900" cy="469900"/>
          </a:xfrm>
          <a:prstGeom prst="rect">
            <a:avLst/>
          </a:prstGeom>
        </p:spPr>
      </p:pic>
      <p:pic>
        <p:nvPicPr>
          <p:cNvPr id="34" name="Graphic 37">
            <a:extLst>
              <a:ext uri="{FF2B5EF4-FFF2-40B4-BE49-F238E27FC236}">
                <a16:creationId xmlns:a16="http://schemas.microsoft.com/office/drawing/2014/main" id="{D0EE8906-AE15-BE40-9109-9949B193B67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74039" y="5803380"/>
            <a:ext cx="469900" cy="469900"/>
          </a:xfrm>
          <a:prstGeom prst="rect">
            <a:avLst/>
          </a:prstGeom>
        </p:spPr>
      </p:pic>
      <p:sp>
        <p:nvSpPr>
          <p:cNvPr id="35" name="TextBox 50">
            <a:extLst>
              <a:ext uri="{FF2B5EF4-FFF2-40B4-BE49-F238E27FC236}">
                <a16:creationId xmlns:a16="http://schemas.microsoft.com/office/drawing/2014/main" id="{A9628909-D77E-4344-84F2-0A6E5F6208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75586" y="6267913"/>
            <a:ext cx="876970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de-DE" sz="900" dirty="0"/>
              <a:t>Service</a:t>
            </a:r>
          </a:p>
        </p:txBody>
      </p:sp>
      <p:pic>
        <p:nvPicPr>
          <p:cNvPr id="37" name="Graphic 7">
            <a:extLst>
              <a:ext uri="{FF2B5EF4-FFF2-40B4-BE49-F238E27FC236}">
                <a16:creationId xmlns:a16="http://schemas.microsoft.com/office/drawing/2014/main" id="{C3980C89-4EB1-1047-AA26-57B81F3D2FE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686780" y="5026754"/>
            <a:ext cx="711200" cy="711200"/>
          </a:xfrm>
          <a:prstGeom prst="rect">
            <a:avLst/>
          </a:prstGeom>
        </p:spPr>
      </p:pic>
      <p:pic>
        <p:nvPicPr>
          <p:cNvPr id="38" name="Graphic 52">
            <a:extLst>
              <a:ext uri="{FF2B5EF4-FFF2-40B4-BE49-F238E27FC236}">
                <a16:creationId xmlns:a16="http://schemas.microsoft.com/office/drawing/2014/main" id="{08EEA7E7-87E1-1148-9D05-D43AFBA652D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526492" y="5022501"/>
            <a:ext cx="711200" cy="711200"/>
          </a:xfrm>
          <a:prstGeom prst="rect">
            <a:avLst/>
          </a:prstGeom>
        </p:spPr>
      </p:pic>
      <p:pic>
        <p:nvPicPr>
          <p:cNvPr id="49" name="Graphic 30">
            <a:extLst>
              <a:ext uri="{FF2B5EF4-FFF2-40B4-BE49-F238E27FC236}">
                <a16:creationId xmlns:a16="http://schemas.microsoft.com/office/drawing/2014/main" id="{C2A1FA34-8C3C-7644-AA63-5FF33790BE5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847068" y="5022501"/>
            <a:ext cx="711200" cy="711200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1E3C5F41-4A95-3E41-BFB1-2E1F6F12880B}"/>
              </a:ext>
            </a:extLst>
          </p:cNvPr>
          <p:cNvSpPr/>
          <p:nvPr/>
        </p:nvSpPr>
        <p:spPr>
          <a:xfrm>
            <a:off x="6324600" y="4781550"/>
            <a:ext cx="5334000" cy="1717195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B8FDD479-7AA0-CD4D-A8FA-863D4F77A76A}"/>
              </a:ext>
            </a:extLst>
          </p:cNvPr>
          <p:cNvSpPr txBox="1"/>
          <p:nvPr/>
        </p:nvSpPr>
        <p:spPr>
          <a:xfrm>
            <a:off x="6320744" y="4524563"/>
            <a:ext cx="5333999" cy="2308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de-DE" sz="900" dirty="0"/>
              <a:t>Infrastructure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76F3690C-CEC3-2F4A-AC24-0C62BF6DC5F3}"/>
              </a:ext>
            </a:extLst>
          </p:cNvPr>
          <p:cNvSpPr txBox="1"/>
          <p:nvPr/>
        </p:nvSpPr>
        <p:spPr>
          <a:xfrm>
            <a:off x="10037581" y="3695774"/>
            <a:ext cx="1278119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000" dirty="0"/>
              <a:t>Create Infrastructure</a:t>
            </a:r>
          </a:p>
        </p:txBody>
      </p:sp>
    </p:spTree>
    <p:extLst>
      <p:ext uri="{BB962C8B-B14F-4D97-AF65-F5344CB8AC3E}">
        <p14:creationId xmlns:p14="http://schemas.microsoft.com/office/powerpoint/2010/main" val="174683500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91C8FDCD-D084-714B-9E53-529D7F7D5DAB}"/>
              </a:ext>
            </a:extLst>
          </p:cNvPr>
          <p:cNvSpPr txBox="1"/>
          <p:nvPr/>
        </p:nvSpPr>
        <p:spPr>
          <a:xfrm>
            <a:off x="314324" y="714375"/>
            <a:ext cx="6038850" cy="36933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bg1"/>
                </a:solidFill>
              </a:rPr>
              <a:t>CodePipeline</a:t>
            </a:r>
            <a:r>
              <a:rPr lang="de-DE" dirty="0">
                <a:solidFill>
                  <a:schemeClr val="bg1"/>
                </a:solidFill>
              </a:rPr>
              <a:t> benötigt eine sog. „</a:t>
            </a:r>
            <a:r>
              <a:rPr lang="de-DE" dirty="0" err="1">
                <a:solidFill>
                  <a:schemeClr val="bg1"/>
                </a:solidFill>
              </a:rPr>
              <a:t>ServiceRole</a:t>
            </a:r>
            <a:r>
              <a:rPr lang="de-DE" dirty="0">
                <a:solidFill>
                  <a:schemeClr val="bg1"/>
                </a:solidFill>
              </a:rPr>
              <a:t>“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78407732-7617-7C40-A0D2-75007325896F}"/>
              </a:ext>
            </a:extLst>
          </p:cNvPr>
          <p:cNvSpPr txBox="1"/>
          <p:nvPr/>
        </p:nvSpPr>
        <p:spPr>
          <a:xfrm>
            <a:off x="314323" y="1133475"/>
            <a:ext cx="6038851" cy="14003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de-DE" sz="1000" dirty="0"/>
              <a:t>Diese Rolle benötigt </a:t>
            </a:r>
            <a:r>
              <a:rPr lang="de-DE" sz="1000" dirty="0" err="1"/>
              <a:t>Policies</a:t>
            </a:r>
            <a:r>
              <a:rPr lang="de-DE" sz="1000" dirty="0"/>
              <a:t> für die Services, die ich mit </a:t>
            </a:r>
            <a:r>
              <a:rPr lang="de-DE" sz="1000" dirty="0" err="1"/>
              <a:t>CodePipeline</a:t>
            </a:r>
            <a:r>
              <a:rPr lang="de-DE" sz="1000" dirty="0"/>
              <a:t> ausführen will.</a:t>
            </a:r>
            <a:br>
              <a:rPr lang="de-DE" sz="1000" dirty="0"/>
            </a:br>
            <a:r>
              <a:rPr lang="de-DE" sz="1000" dirty="0"/>
              <a:t>Bspw. Wenn meine </a:t>
            </a:r>
            <a:r>
              <a:rPr lang="de-DE" sz="1000" dirty="0" err="1"/>
              <a:t>CodePipeline</a:t>
            </a:r>
            <a:r>
              <a:rPr lang="de-DE" sz="1000" dirty="0"/>
              <a:t> Cloudformation </a:t>
            </a:r>
            <a:r>
              <a:rPr lang="de-DE" sz="1000" dirty="0" err="1"/>
              <a:t>deployen</a:t>
            </a:r>
            <a:r>
              <a:rPr lang="de-DE" sz="1000" dirty="0"/>
              <a:t> will, brauche ich eine Rolle welche Cloudformation Access erlaubt.</a:t>
            </a:r>
            <a:br>
              <a:rPr lang="de-DE" sz="1000" dirty="0"/>
            </a:br>
            <a:r>
              <a:rPr lang="de-DE" sz="1000" dirty="0"/>
              <a:t>Außerdem benötigt die Rolle noch:</a:t>
            </a:r>
            <a:br>
              <a:rPr lang="de-DE" sz="1000" dirty="0"/>
            </a:br>
            <a:r>
              <a:rPr lang="de-DE" sz="1000" dirty="0"/>
              <a:t>-</a:t>
            </a:r>
            <a:r>
              <a:rPr lang="de-DE" sz="1200" b="1" dirty="0"/>
              <a:t> </a:t>
            </a:r>
            <a:r>
              <a:rPr lang="de-DE" sz="1200" b="1" dirty="0" err="1"/>
              <a:t>Policy</a:t>
            </a:r>
            <a:r>
              <a:rPr lang="de-DE" sz="1200" b="1" dirty="0"/>
              <a:t> für S3 </a:t>
            </a:r>
            <a:r>
              <a:rPr lang="de-DE" sz="1000" dirty="0"/>
              <a:t>da S3 sozusagen der „</a:t>
            </a:r>
            <a:r>
              <a:rPr lang="de-DE" sz="1000" dirty="0" err="1"/>
              <a:t>Artefact</a:t>
            </a:r>
            <a:r>
              <a:rPr lang="de-DE" sz="1000" dirty="0"/>
              <a:t> Store“ ist. Also die </a:t>
            </a:r>
            <a:r>
              <a:rPr lang="de-DE" sz="1000" dirty="0" err="1"/>
              <a:t>ausgechecten</a:t>
            </a:r>
            <a:r>
              <a:rPr lang="de-DE" sz="1000" dirty="0"/>
              <a:t> Files werden hier ausgecheckt.</a:t>
            </a:r>
            <a:br>
              <a:rPr lang="de-DE" sz="1000" dirty="0"/>
            </a:br>
            <a:r>
              <a:rPr lang="de-DE" sz="1000" dirty="0"/>
              <a:t>- </a:t>
            </a:r>
            <a:r>
              <a:rPr lang="de-DE" sz="1300" b="1" dirty="0"/>
              <a:t>IAM </a:t>
            </a:r>
            <a:r>
              <a:rPr lang="de-DE" sz="1300" b="1" dirty="0" err="1"/>
              <a:t>PassRole</a:t>
            </a:r>
            <a:r>
              <a:rPr lang="de-DE" sz="1300" b="1" dirty="0"/>
              <a:t> </a:t>
            </a:r>
            <a:r>
              <a:rPr lang="de-DE" sz="1000" dirty="0" err="1"/>
              <a:t>Policy</a:t>
            </a:r>
            <a:endParaRPr lang="de-DE" sz="1000" dirty="0"/>
          </a:p>
          <a:p>
            <a:endParaRPr lang="de-DE" sz="1000" dirty="0"/>
          </a:p>
          <a:p>
            <a:r>
              <a:rPr lang="de-DE" sz="1000" dirty="0">
                <a:sym typeface="Wingdings" pitchFamily="2" charset="2"/>
              </a:rPr>
              <a:t> </a:t>
            </a:r>
            <a:r>
              <a:rPr lang="de-DE" sz="1000" dirty="0" err="1">
                <a:sym typeface="Wingdings" pitchFamily="2" charset="2"/>
              </a:rPr>
              <a:t>Trusted</a:t>
            </a:r>
            <a:r>
              <a:rPr lang="de-DE" sz="1000" dirty="0">
                <a:sym typeface="Wingdings" pitchFamily="2" charset="2"/>
              </a:rPr>
              <a:t> </a:t>
            </a:r>
            <a:r>
              <a:rPr lang="de-DE" sz="1000" dirty="0" err="1">
                <a:sym typeface="Wingdings" pitchFamily="2" charset="2"/>
              </a:rPr>
              <a:t>Relationship</a:t>
            </a:r>
            <a:r>
              <a:rPr lang="de-DE" sz="1000" dirty="0">
                <a:sym typeface="Wingdings" pitchFamily="2" charset="2"/>
              </a:rPr>
              <a:t> der </a:t>
            </a:r>
            <a:r>
              <a:rPr lang="de-DE" sz="1000" dirty="0" err="1">
                <a:sym typeface="Wingdings" pitchFamily="2" charset="2"/>
              </a:rPr>
              <a:t>Role</a:t>
            </a:r>
            <a:r>
              <a:rPr lang="de-DE" sz="1000" dirty="0">
                <a:sym typeface="Wingdings" pitchFamily="2" charset="2"/>
              </a:rPr>
              <a:t> muss dann angepasst werden auf.  </a:t>
            </a:r>
            <a:r>
              <a:rPr lang="de-DE" sz="1000" dirty="0" err="1">
                <a:sym typeface="Wingdings" pitchFamily="2" charset="2"/>
              </a:rPr>
              <a:t>codepipeline.amazonaws.com</a:t>
            </a:r>
            <a:endParaRPr lang="de-DE" sz="1000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DC5E7195-E654-0449-B410-0B67F9F875DD}"/>
              </a:ext>
            </a:extLst>
          </p:cNvPr>
          <p:cNvSpPr txBox="1"/>
          <p:nvPr/>
        </p:nvSpPr>
        <p:spPr>
          <a:xfrm>
            <a:off x="314323" y="2952750"/>
            <a:ext cx="3381375" cy="24098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de-DE" sz="10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de-DE" sz="1000" dirty="0">
                <a:latin typeface="Consolas" panose="020B0609020204030204" pitchFamily="49" charset="0"/>
                <a:cs typeface="Consolas" panose="020B0609020204030204" pitchFamily="49" charset="0"/>
              </a:rPr>
              <a:t>    "Version": "2012-10-17",</a:t>
            </a:r>
          </a:p>
          <a:p>
            <a:r>
              <a:rPr lang="de-DE" sz="1000" dirty="0">
                <a:latin typeface="Consolas" panose="020B0609020204030204" pitchFamily="49" charset="0"/>
                <a:cs typeface="Consolas" panose="020B0609020204030204" pitchFamily="49" charset="0"/>
              </a:rPr>
              <a:t>    "Statement": [</a:t>
            </a:r>
          </a:p>
          <a:p>
            <a:r>
              <a:rPr lang="de-DE" sz="1000" dirty="0">
                <a:latin typeface="Consolas" panose="020B0609020204030204" pitchFamily="49" charset="0"/>
                <a:cs typeface="Consolas" panose="020B0609020204030204" pitchFamily="49" charset="0"/>
              </a:rPr>
              <a:t>        {</a:t>
            </a:r>
          </a:p>
          <a:p>
            <a:r>
              <a:rPr lang="de-DE" sz="1000" dirty="0">
                <a:latin typeface="Consolas" panose="020B0609020204030204" pitchFamily="49" charset="0"/>
                <a:cs typeface="Consolas" panose="020B0609020204030204" pitchFamily="49" charset="0"/>
              </a:rPr>
              <a:t>            "Sid": "VisualEditor0",</a:t>
            </a:r>
          </a:p>
          <a:p>
            <a:r>
              <a:rPr lang="de-DE" sz="1000" dirty="0">
                <a:latin typeface="Consolas" panose="020B0609020204030204" pitchFamily="49" charset="0"/>
                <a:cs typeface="Consolas" panose="020B0609020204030204" pitchFamily="49" charset="0"/>
              </a:rPr>
              <a:t>            "</a:t>
            </a:r>
            <a:r>
              <a:rPr lang="de-DE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Effect</a:t>
            </a:r>
            <a:r>
              <a:rPr lang="de-DE" sz="1000" dirty="0">
                <a:latin typeface="Consolas" panose="020B0609020204030204" pitchFamily="49" charset="0"/>
                <a:cs typeface="Consolas" panose="020B0609020204030204" pitchFamily="49" charset="0"/>
              </a:rPr>
              <a:t>": "</a:t>
            </a:r>
            <a:r>
              <a:rPr lang="de-DE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Allow</a:t>
            </a:r>
            <a:r>
              <a:rPr lang="de-DE" sz="1000" dirty="0">
                <a:latin typeface="Consolas" panose="020B0609020204030204" pitchFamily="49" charset="0"/>
                <a:cs typeface="Consolas" panose="020B0609020204030204" pitchFamily="49" charset="0"/>
              </a:rPr>
              <a:t>",</a:t>
            </a:r>
          </a:p>
          <a:p>
            <a:r>
              <a:rPr lang="de-DE" sz="1000" dirty="0">
                <a:latin typeface="Consolas" panose="020B0609020204030204" pitchFamily="49" charset="0"/>
                <a:cs typeface="Consolas" panose="020B0609020204030204" pitchFamily="49" charset="0"/>
              </a:rPr>
              <a:t>            "Action": [</a:t>
            </a:r>
          </a:p>
          <a:p>
            <a:r>
              <a:rPr lang="de-DE" sz="10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"</a:t>
            </a:r>
            <a:r>
              <a:rPr lang="de-DE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iam:PassRole</a:t>
            </a:r>
            <a:r>
              <a:rPr lang="de-DE" sz="1000" dirty="0">
                <a:latin typeface="Consolas" panose="020B0609020204030204" pitchFamily="49" charset="0"/>
                <a:cs typeface="Consolas" panose="020B0609020204030204" pitchFamily="49" charset="0"/>
              </a:rPr>
              <a:t>",</a:t>
            </a:r>
          </a:p>
          <a:p>
            <a:r>
              <a:rPr lang="de-DE" sz="10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"s3:*",</a:t>
            </a:r>
          </a:p>
          <a:p>
            <a:r>
              <a:rPr lang="de-DE" sz="10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"</a:t>
            </a:r>
            <a:r>
              <a:rPr lang="de-DE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cloudformation</a:t>
            </a:r>
            <a:r>
              <a:rPr lang="de-DE" sz="1000" dirty="0">
                <a:latin typeface="Consolas" panose="020B0609020204030204" pitchFamily="49" charset="0"/>
                <a:cs typeface="Consolas" panose="020B0609020204030204" pitchFamily="49" charset="0"/>
              </a:rPr>
              <a:t>:*"</a:t>
            </a:r>
          </a:p>
          <a:p>
            <a:r>
              <a:rPr lang="de-DE" sz="1000" dirty="0">
                <a:latin typeface="Consolas" panose="020B0609020204030204" pitchFamily="49" charset="0"/>
                <a:cs typeface="Consolas" panose="020B0609020204030204" pitchFamily="49" charset="0"/>
              </a:rPr>
              <a:t>            ],</a:t>
            </a:r>
          </a:p>
          <a:p>
            <a:r>
              <a:rPr lang="de-DE" sz="1000" dirty="0">
                <a:latin typeface="Consolas" panose="020B0609020204030204" pitchFamily="49" charset="0"/>
                <a:cs typeface="Consolas" panose="020B0609020204030204" pitchFamily="49" charset="0"/>
              </a:rPr>
              <a:t>            "</a:t>
            </a:r>
            <a:r>
              <a:rPr lang="de-DE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Resource</a:t>
            </a:r>
            <a:r>
              <a:rPr lang="de-DE" sz="1000" dirty="0">
                <a:latin typeface="Consolas" panose="020B0609020204030204" pitchFamily="49" charset="0"/>
                <a:cs typeface="Consolas" panose="020B0609020204030204" pitchFamily="49" charset="0"/>
              </a:rPr>
              <a:t>": "*"</a:t>
            </a:r>
          </a:p>
          <a:p>
            <a:r>
              <a:rPr lang="de-DE" sz="1000" dirty="0">
                <a:latin typeface="Consolas" panose="020B0609020204030204" pitchFamily="49" charset="0"/>
                <a:cs typeface="Consolas" panose="020B0609020204030204" pitchFamily="49" charset="0"/>
              </a:rPr>
              <a:t>        }</a:t>
            </a:r>
          </a:p>
          <a:p>
            <a:r>
              <a:rPr lang="de-DE" sz="1000" dirty="0">
                <a:latin typeface="Consolas" panose="020B0609020204030204" pitchFamily="49" charset="0"/>
                <a:cs typeface="Consolas" panose="020B0609020204030204" pitchFamily="49" charset="0"/>
              </a:rPr>
              <a:t>    ]</a:t>
            </a:r>
          </a:p>
          <a:p>
            <a:r>
              <a:rPr lang="de-DE" sz="1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6927298-1A34-4B46-A092-9B6B9311A593}"/>
              </a:ext>
            </a:extLst>
          </p:cNvPr>
          <p:cNvSpPr txBox="1"/>
          <p:nvPr/>
        </p:nvSpPr>
        <p:spPr>
          <a:xfrm>
            <a:off x="314323" y="2724150"/>
            <a:ext cx="15906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 err="1"/>
              <a:t>Example</a:t>
            </a:r>
            <a:r>
              <a:rPr lang="de-DE" sz="1000" dirty="0"/>
              <a:t>: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A6D73772-1D32-4D41-A585-48E1C9ADD9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8948" y="1548892"/>
            <a:ext cx="4598924" cy="1761542"/>
          </a:xfrm>
          <a:prstGeom prst="rect">
            <a:avLst/>
          </a:prstGeom>
        </p:spPr>
      </p:pic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DBE5C321-3BF6-3741-A59C-D1A5FB3D168E}"/>
              </a:ext>
            </a:extLst>
          </p:cNvPr>
          <p:cNvCxnSpPr/>
          <p:nvPr/>
        </p:nvCxnSpPr>
        <p:spPr>
          <a:xfrm>
            <a:off x="5718048" y="2429663"/>
            <a:ext cx="1060704" cy="4175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10635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DB0BC1F9-E2DE-C94C-BD22-83821E0C16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385" y="1593022"/>
            <a:ext cx="7632955" cy="24098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2E52A0FB-0764-1E46-BB39-BB17CE287A64}"/>
              </a:ext>
            </a:extLst>
          </p:cNvPr>
          <p:cNvSpPr/>
          <p:nvPr/>
        </p:nvSpPr>
        <p:spPr>
          <a:xfrm>
            <a:off x="1260710" y="3167097"/>
            <a:ext cx="726840" cy="153953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BEA34BFE-5A71-EA42-9DD5-1BFADA344119}"/>
              </a:ext>
            </a:extLst>
          </p:cNvPr>
          <p:cNvSpPr/>
          <p:nvPr/>
        </p:nvSpPr>
        <p:spPr>
          <a:xfrm>
            <a:off x="7641787" y="1899488"/>
            <a:ext cx="996603" cy="316587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3747315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D1184C87-0DDC-B948-A8A8-B8C0139836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2737" y="1452597"/>
            <a:ext cx="6009073" cy="3429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2E52A0FB-0764-1E46-BB39-BB17CE287A64}"/>
              </a:ext>
            </a:extLst>
          </p:cNvPr>
          <p:cNvSpPr/>
          <p:nvPr/>
        </p:nvSpPr>
        <p:spPr>
          <a:xfrm>
            <a:off x="4662588" y="2669943"/>
            <a:ext cx="878566" cy="204668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24EEC61D-0EFE-954C-B241-8FA71052FFBC}"/>
              </a:ext>
            </a:extLst>
          </p:cNvPr>
          <p:cNvSpPr/>
          <p:nvPr/>
        </p:nvSpPr>
        <p:spPr>
          <a:xfrm>
            <a:off x="4662588" y="3673435"/>
            <a:ext cx="3134452" cy="418521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ige Legende 7">
            <a:extLst>
              <a:ext uri="{FF2B5EF4-FFF2-40B4-BE49-F238E27FC236}">
                <a16:creationId xmlns:a16="http://schemas.microsoft.com/office/drawing/2014/main" id="{0DDC98FB-ABA7-9742-AA19-0A4EEE370062}"/>
              </a:ext>
            </a:extLst>
          </p:cNvPr>
          <p:cNvSpPr/>
          <p:nvPr/>
        </p:nvSpPr>
        <p:spPr>
          <a:xfrm>
            <a:off x="6804603" y="2454865"/>
            <a:ext cx="3000896" cy="634823"/>
          </a:xfrm>
          <a:prstGeom prst="wedgeRectCallout">
            <a:avLst>
              <a:gd name="adj1" fmla="val -67887"/>
              <a:gd name="adj2" fmla="val 144204"/>
            </a:avLst>
          </a:prstGeom>
          <a:solidFill>
            <a:schemeClr val="bg1">
              <a:lumMod val="95000"/>
            </a:scheme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r>
              <a:rPr lang="de-DE" sz="1000" dirty="0">
                <a:solidFill>
                  <a:schemeClr val="tx1"/>
                </a:solidFill>
              </a:rPr>
              <a:t>Hier wähle ich die Codepipeline-</a:t>
            </a:r>
            <a:r>
              <a:rPr lang="de-DE" sz="1000" dirty="0" err="1">
                <a:solidFill>
                  <a:schemeClr val="tx1"/>
                </a:solidFill>
              </a:rPr>
              <a:t>ServiceRol</a:t>
            </a:r>
            <a:r>
              <a:rPr lang="de-DE" sz="1000" dirty="0">
                <a:solidFill>
                  <a:schemeClr val="tx1"/>
                </a:solidFill>
              </a:rPr>
              <a:t> aus</a:t>
            </a:r>
            <a:br>
              <a:rPr lang="de-DE" sz="1000" dirty="0">
                <a:solidFill>
                  <a:schemeClr val="tx1"/>
                </a:solidFill>
              </a:rPr>
            </a:br>
            <a:r>
              <a:rPr lang="de-DE" sz="1000" dirty="0">
                <a:solidFill>
                  <a:schemeClr val="tx1"/>
                </a:solidFill>
              </a:rPr>
              <a:t>die ich vorher erstellt habe.</a:t>
            </a:r>
          </a:p>
        </p:txBody>
      </p:sp>
    </p:spTree>
    <p:extLst>
      <p:ext uri="{BB962C8B-B14F-4D97-AF65-F5344CB8AC3E}">
        <p14:creationId xmlns:p14="http://schemas.microsoft.com/office/powerpoint/2010/main" val="12549663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C4350099-CDDD-A245-9412-5FEABFBE41A8}"/>
              </a:ext>
            </a:extLst>
          </p:cNvPr>
          <p:cNvSpPr/>
          <p:nvPr/>
        </p:nvSpPr>
        <p:spPr>
          <a:xfrm>
            <a:off x="0" y="141120"/>
            <a:ext cx="12192000" cy="63069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ts val="600"/>
              </a:spcBef>
              <a:buClr>
                <a:schemeClr val="accent1"/>
              </a:buClr>
            </a:pPr>
            <a:r>
              <a:rPr lang="de-DE" sz="3600" b="1" dirty="0">
                <a:solidFill>
                  <a:schemeClr val="tx1"/>
                </a:solidFill>
              </a:rPr>
              <a:t>  ASG</a:t>
            </a:r>
          </a:p>
        </p:txBody>
      </p:sp>
      <p:sp>
        <p:nvSpPr>
          <p:cNvPr id="2" name="Rectangle 8">
            <a:extLst>
              <a:ext uri="{FF2B5EF4-FFF2-40B4-BE49-F238E27FC236}">
                <a16:creationId xmlns:a16="http://schemas.microsoft.com/office/drawing/2014/main" id="{22EA7E99-6E62-EE4F-9707-9F4B50A6FDFE}"/>
              </a:ext>
            </a:extLst>
          </p:cNvPr>
          <p:cNvSpPr/>
          <p:nvPr/>
        </p:nvSpPr>
        <p:spPr>
          <a:xfrm>
            <a:off x="10912252" y="276950"/>
            <a:ext cx="1023087" cy="494861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900" dirty="0">
              <a:solidFill>
                <a:srgbClr val="D86613"/>
              </a:solidFill>
            </a:endParaRPr>
          </a:p>
          <a:p>
            <a:pPr algn="ctr"/>
            <a:endParaRPr lang="en-US" sz="900" dirty="0">
              <a:solidFill>
                <a:srgbClr val="D86613"/>
              </a:solidFill>
            </a:endParaRPr>
          </a:p>
        </p:txBody>
      </p:sp>
      <p:pic>
        <p:nvPicPr>
          <p:cNvPr id="3" name="Graphic 9">
            <a:extLst>
              <a:ext uri="{FF2B5EF4-FFF2-40B4-BE49-F238E27FC236}">
                <a16:creationId xmlns:a16="http://schemas.microsoft.com/office/drawing/2014/main" id="{9554409E-6BA4-154A-9D54-8FCA5B2CD1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35223" y="128408"/>
            <a:ext cx="177144" cy="192854"/>
          </a:xfrm>
          <a:prstGeom prst="rect">
            <a:avLst/>
          </a:prstGeom>
        </p:spPr>
      </p:pic>
      <p:pic>
        <p:nvPicPr>
          <p:cNvPr id="4" name="Graphic 24">
            <a:extLst>
              <a:ext uri="{FF2B5EF4-FFF2-40B4-BE49-F238E27FC236}">
                <a16:creationId xmlns:a16="http://schemas.microsoft.com/office/drawing/2014/main" id="{CB189492-2DF5-184B-855C-573046D1C3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74582" y="436557"/>
            <a:ext cx="198389" cy="198389"/>
          </a:xfrm>
          <a:prstGeom prst="rect">
            <a:avLst/>
          </a:prstGeom>
        </p:spPr>
      </p:pic>
      <p:pic>
        <p:nvPicPr>
          <p:cNvPr id="5" name="Graphic 24">
            <a:extLst>
              <a:ext uri="{FF2B5EF4-FFF2-40B4-BE49-F238E27FC236}">
                <a16:creationId xmlns:a16="http://schemas.microsoft.com/office/drawing/2014/main" id="{CF8A58ED-04F3-9248-8418-883DDC6C2A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502464" y="436557"/>
            <a:ext cx="198389" cy="198389"/>
          </a:xfrm>
          <a:prstGeom prst="rect">
            <a:avLst/>
          </a:prstGeom>
        </p:spPr>
      </p:pic>
      <p:graphicFrame>
        <p:nvGraphicFramePr>
          <p:cNvPr id="9" name="Tabelle 8">
            <a:extLst>
              <a:ext uri="{FF2B5EF4-FFF2-40B4-BE49-F238E27FC236}">
                <a16:creationId xmlns:a16="http://schemas.microsoft.com/office/drawing/2014/main" id="{FF1D8E46-3102-EC40-BB1F-40C2B73D4A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2429262"/>
              </p:ext>
            </p:extLst>
          </p:nvPr>
        </p:nvGraphicFramePr>
        <p:xfrm>
          <a:off x="1861178" y="980923"/>
          <a:ext cx="8128000" cy="3108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1152793821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10085388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Manuel </a:t>
                      </a:r>
                      <a:r>
                        <a:rPr lang="de-DE" dirty="0" err="1"/>
                        <a:t>Scaling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Dynamic </a:t>
                      </a:r>
                      <a:r>
                        <a:rPr lang="de-DE" dirty="0" err="1"/>
                        <a:t>Scaling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305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b="1" dirty="0"/>
                        <a:t>Target-tracking-</a:t>
                      </a:r>
                      <a:r>
                        <a:rPr lang="de-DE" sz="1200" b="1" dirty="0" err="1"/>
                        <a:t>scaling</a:t>
                      </a:r>
                      <a:r>
                        <a:rPr lang="de-DE" sz="1200" b="1" dirty="0"/>
                        <a:t>:</a:t>
                      </a:r>
                      <a:br>
                        <a:rPr lang="de-DE" dirty="0"/>
                      </a:br>
                      <a:r>
                        <a:rPr lang="de-DE" sz="1000" dirty="0"/>
                        <a:t>ich wähle eine </a:t>
                      </a:r>
                      <a:r>
                        <a:rPr lang="de-DE" sz="1000" dirty="0" err="1"/>
                        <a:t>Metric</a:t>
                      </a:r>
                      <a:r>
                        <a:rPr lang="de-DE" sz="1000" dirty="0"/>
                        <a:t> und setze einen </a:t>
                      </a:r>
                      <a:r>
                        <a:rPr lang="de-DE" sz="1000" dirty="0" err="1"/>
                        <a:t>TargetValue</a:t>
                      </a:r>
                      <a:r>
                        <a:rPr lang="de-DE" sz="1000" dirty="0"/>
                        <a:t>, bspw.</a:t>
                      </a:r>
                      <a:br>
                        <a:rPr lang="de-DE" sz="1000" dirty="0"/>
                      </a:br>
                      <a:r>
                        <a:rPr lang="de-DE" sz="1000" dirty="0" err="1"/>
                        <a:t>CPUUtilization</a:t>
                      </a:r>
                      <a:r>
                        <a:rPr lang="de-DE" sz="1000" dirty="0"/>
                        <a:t> &lt;= 70%</a:t>
                      </a:r>
                      <a:br>
                        <a:rPr lang="de-DE" sz="1000" dirty="0"/>
                      </a:br>
                      <a:br>
                        <a:rPr lang="de-DE" sz="1000" dirty="0"/>
                      </a:br>
                      <a:r>
                        <a:rPr lang="de-DE" sz="1000" dirty="0"/>
                        <a:t>ASG erstellt die </a:t>
                      </a:r>
                      <a:r>
                        <a:rPr lang="de-DE" sz="1000" dirty="0" err="1"/>
                        <a:t>CloudWatch</a:t>
                      </a:r>
                      <a:r>
                        <a:rPr lang="de-DE" sz="1000" dirty="0"/>
                        <a:t> </a:t>
                      </a:r>
                      <a:r>
                        <a:rPr lang="de-DE" sz="1000" dirty="0" err="1"/>
                        <a:t>alarme</a:t>
                      </a:r>
                      <a:endParaRPr lang="de-DE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23105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76334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17861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5293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63942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1587196"/>
                  </a:ext>
                </a:extLst>
              </a:tr>
            </a:tbl>
          </a:graphicData>
        </a:graphic>
      </p:graphicFrame>
      <p:pic>
        <p:nvPicPr>
          <p:cNvPr id="10" name="Grafik 9">
            <a:extLst>
              <a:ext uri="{FF2B5EF4-FFF2-40B4-BE49-F238E27FC236}">
                <a16:creationId xmlns:a16="http://schemas.microsoft.com/office/drawing/2014/main" id="{DC576DAF-0F8D-9149-8129-1C8B994472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88378" y="4857801"/>
            <a:ext cx="662075" cy="662075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C302859B-4400-F34C-9E9D-483A67E19AA3}"/>
              </a:ext>
            </a:extLst>
          </p:cNvPr>
          <p:cNvSpPr txBox="1"/>
          <p:nvPr/>
        </p:nvSpPr>
        <p:spPr>
          <a:xfrm>
            <a:off x="3346659" y="5519876"/>
            <a:ext cx="11455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 err="1"/>
              <a:t>CloudWach</a:t>
            </a:r>
            <a:r>
              <a:rPr lang="de-DE" sz="1000" dirty="0"/>
              <a:t> Alarm</a:t>
            </a:r>
          </a:p>
        </p:txBody>
      </p:sp>
      <p:pic>
        <p:nvPicPr>
          <p:cNvPr id="13" name="Grafik 12" descr="Statistik">
            <a:extLst>
              <a:ext uri="{FF2B5EF4-FFF2-40B4-BE49-F238E27FC236}">
                <a16:creationId xmlns:a16="http://schemas.microsoft.com/office/drawing/2014/main" id="{CB5D4DA1-3B97-6D4F-8F58-8876D6DFA43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358184" y="4884857"/>
            <a:ext cx="662075" cy="662075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50EB6F6B-BCB2-D64A-939E-F9C4DE5256EF}"/>
              </a:ext>
            </a:extLst>
          </p:cNvPr>
          <p:cNvSpPr txBox="1"/>
          <p:nvPr/>
        </p:nvSpPr>
        <p:spPr>
          <a:xfrm>
            <a:off x="7063431" y="5519876"/>
            <a:ext cx="12515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 dirty="0" err="1"/>
              <a:t>CloudWach</a:t>
            </a:r>
            <a:r>
              <a:rPr lang="de-DE" sz="1000" dirty="0"/>
              <a:t> </a:t>
            </a:r>
            <a:r>
              <a:rPr lang="de-DE" sz="1000" dirty="0" err="1"/>
              <a:t>Metric</a:t>
            </a:r>
            <a:br>
              <a:rPr lang="de-DE" sz="1000" dirty="0"/>
            </a:br>
            <a:r>
              <a:rPr lang="de-DE" sz="1000" b="1" dirty="0" err="1"/>
              <a:t>CPUUtilization</a:t>
            </a:r>
            <a:endParaRPr lang="de-DE" sz="1000" b="1" dirty="0"/>
          </a:p>
        </p:txBody>
      </p:sp>
      <p:pic>
        <p:nvPicPr>
          <p:cNvPr id="15" name="Graphic 33">
            <a:extLst>
              <a:ext uri="{FF2B5EF4-FFF2-40B4-BE49-F238E27FC236}">
                <a16:creationId xmlns:a16="http://schemas.microsoft.com/office/drawing/2014/main" id="{08B63ADB-3E86-CC44-A7EA-23A7D64F9E4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713145" y="5766097"/>
            <a:ext cx="424065" cy="424065"/>
          </a:xfrm>
          <a:prstGeom prst="rect">
            <a:avLst/>
          </a:prstGeom>
        </p:spPr>
      </p:pic>
      <p:sp>
        <p:nvSpPr>
          <p:cNvPr id="16" name="Zierrahmen 15">
            <a:extLst>
              <a:ext uri="{FF2B5EF4-FFF2-40B4-BE49-F238E27FC236}">
                <a16:creationId xmlns:a16="http://schemas.microsoft.com/office/drawing/2014/main" id="{5B17FA89-C9E8-B641-BB32-9D22DAEB7100}"/>
              </a:ext>
            </a:extLst>
          </p:cNvPr>
          <p:cNvSpPr/>
          <p:nvPr/>
        </p:nvSpPr>
        <p:spPr>
          <a:xfrm>
            <a:off x="5379535" y="6190162"/>
            <a:ext cx="1091286" cy="291068"/>
          </a:xfrm>
          <a:prstGeom prst="plaque">
            <a:avLst/>
          </a:prstGeom>
          <a:solidFill>
            <a:srgbClr val="FF40FF">
              <a:alpha val="20000"/>
            </a:srgbClr>
          </a:solidFill>
          <a:ln>
            <a:solidFill>
              <a:srgbClr val="9420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Target-tracking-</a:t>
            </a:r>
            <a:r>
              <a:rPr lang="de-DE" sz="8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scaling</a:t>
            </a:r>
            <a:r>
              <a:rPr lang="de-DE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-</a:t>
            </a:r>
            <a:r>
              <a:rPr lang="de-DE" sz="8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policy</a:t>
            </a:r>
            <a:endParaRPr lang="de-DE" sz="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7" name="Rectangle 8">
            <a:extLst>
              <a:ext uri="{FF2B5EF4-FFF2-40B4-BE49-F238E27FC236}">
                <a16:creationId xmlns:a16="http://schemas.microsoft.com/office/drawing/2014/main" id="{9A37F4AD-64CC-F24A-895A-129E5DE9E937}"/>
              </a:ext>
            </a:extLst>
          </p:cNvPr>
          <p:cNvSpPr/>
          <p:nvPr/>
        </p:nvSpPr>
        <p:spPr>
          <a:xfrm>
            <a:off x="652860" y="5152075"/>
            <a:ext cx="1023087" cy="494861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900" dirty="0">
              <a:solidFill>
                <a:srgbClr val="D86613"/>
              </a:solidFill>
            </a:endParaRPr>
          </a:p>
          <a:p>
            <a:pPr algn="ctr"/>
            <a:endParaRPr lang="en-US" sz="900" dirty="0">
              <a:solidFill>
                <a:srgbClr val="D86613"/>
              </a:solidFill>
            </a:endParaRPr>
          </a:p>
        </p:txBody>
      </p:sp>
      <p:pic>
        <p:nvPicPr>
          <p:cNvPr id="18" name="Graphic 9">
            <a:extLst>
              <a:ext uri="{FF2B5EF4-FFF2-40B4-BE49-F238E27FC236}">
                <a16:creationId xmlns:a16="http://schemas.microsoft.com/office/drawing/2014/main" id="{DF6323C3-7A07-4744-BABE-156DD15B22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5831" y="5003533"/>
            <a:ext cx="177144" cy="192854"/>
          </a:xfrm>
          <a:prstGeom prst="rect">
            <a:avLst/>
          </a:prstGeom>
        </p:spPr>
      </p:pic>
      <p:pic>
        <p:nvPicPr>
          <p:cNvPr id="19" name="Graphic 24">
            <a:extLst>
              <a:ext uri="{FF2B5EF4-FFF2-40B4-BE49-F238E27FC236}">
                <a16:creationId xmlns:a16="http://schemas.microsoft.com/office/drawing/2014/main" id="{9E54F55E-719C-8742-8196-5579D6D4C5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5190" y="5311682"/>
            <a:ext cx="198389" cy="198389"/>
          </a:xfrm>
          <a:prstGeom prst="rect">
            <a:avLst/>
          </a:prstGeom>
        </p:spPr>
      </p:pic>
      <p:pic>
        <p:nvPicPr>
          <p:cNvPr id="20" name="Graphic 24">
            <a:extLst>
              <a:ext uri="{FF2B5EF4-FFF2-40B4-BE49-F238E27FC236}">
                <a16:creationId xmlns:a16="http://schemas.microsoft.com/office/drawing/2014/main" id="{85E24D11-D497-094F-892B-515D37BCA0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43072" y="5311682"/>
            <a:ext cx="198389" cy="198389"/>
          </a:xfrm>
          <a:prstGeom prst="rect">
            <a:avLst/>
          </a:prstGeom>
        </p:spPr>
      </p:pic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99D0DC8A-278D-374D-B8F6-4F822F72F0F2}"/>
              </a:ext>
            </a:extLst>
          </p:cNvPr>
          <p:cNvCxnSpPr>
            <a:stCxn id="17" idx="3"/>
          </p:cNvCxnSpPr>
          <p:nvPr/>
        </p:nvCxnSpPr>
        <p:spPr>
          <a:xfrm flipV="1">
            <a:off x="1675947" y="5395965"/>
            <a:ext cx="1670712" cy="35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EC197AE6-C78C-B54D-8600-7F8182C761E5}"/>
              </a:ext>
            </a:extLst>
          </p:cNvPr>
          <p:cNvCxnSpPr>
            <a:cxnSpLocks/>
          </p:cNvCxnSpPr>
          <p:nvPr/>
        </p:nvCxnSpPr>
        <p:spPr>
          <a:xfrm>
            <a:off x="4492171" y="5311682"/>
            <a:ext cx="994229" cy="52641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feld 26">
            <a:extLst>
              <a:ext uri="{FF2B5EF4-FFF2-40B4-BE49-F238E27FC236}">
                <a16:creationId xmlns:a16="http://schemas.microsoft.com/office/drawing/2014/main" id="{F7D40AEB-086E-2747-939B-607A037DDDD1}"/>
              </a:ext>
            </a:extLst>
          </p:cNvPr>
          <p:cNvSpPr txBox="1"/>
          <p:nvPr/>
        </p:nvSpPr>
        <p:spPr>
          <a:xfrm rot="1706612">
            <a:off x="4508916" y="5448320"/>
            <a:ext cx="11569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/>
              <a:t>Trigger </a:t>
            </a:r>
            <a:r>
              <a:rPr lang="de-DE" sz="800" dirty="0" err="1"/>
              <a:t>scaling-policy</a:t>
            </a:r>
            <a:endParaRPr lang="de-DE" sz="800" dirty="0"/>
          </a:p>
        </p:txBody>
      </p: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67886D41-5AFD-5C46-9B24-4342B17913A8}"/>
              </a:ext>
            </a:extLst>
          </p:cNvPr>
          <p:cNvCxnSpPr>
            <a:cxnSpLocks/>
          </p:cNvCxnSpPr>
          <p:nvPr/>
        </p:nvCxnSpPr>
        <p:spPr>
          <a:xfrm>
            <a:off x="4249433" y="4952689"/>
            <a:ext cx="3108751" cy="1598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feld 29">
            <a:extLst>
              <a:ext uri="{FF2B5EF4-FFF2-40B4-BE49-F238E27FC236}">
                <a16:creationId xmlns:a16="http://schemas.microsoft.com/office/drawing/2014/main" id="{381FDA52-6646-6743-972E-5F08939F63C2}"/>
              </a:ext>
            </a:extLst>
          </p:cNvPr>
          <p:cNvSpPr txBox="1"/>
          <p:nvPr/>
        </p:nvSpPr>
        <p:spPr>
          <a:xfrm>
            <a:off x="4931077" y="4767943"/>
            <a:ext cx="21323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 err="1"/>
              <a:t>Calc</a:t>
            </a:r>
            <a:r>
              <a:rPr lang="de-DE" sz="800" dirty="0"/>
              <a:t>. </a:t>
            </a:r>
            <a:r>
              <a:rPr lang="de-DE" sz="800" dirty="0" err="1"/>
              <a:t>Scaling</a:t>
            </a:r>
            <a:r>
              <a:rPr lang="de-DE" sz="800" dirty="0"/>
              <a:t> </a:t>
            </a:r>
            <a:r>
              <a:rPr lang="de-DE" sz="800" dirty="0" err="1"/>
              <a:t>adjustment</a:t>
            </a:r>
            <a:r>
              <a:rPr lang="de-DE" sz="800" dirty="0"/>
              <a:t> </a:t>
            </a:r>
            <a:r>
              <a:rPr lang="de-DE" sz="800" dirty="0" err="1"/>
              <a:t>based</a:t>
            </a:r>
            <a:r>
              <a:rPr lang="de-DE" sz="800" dirty="0"/>
              <a:t> on </a:t>
            </a:r>
            <a:r>
              <a:rPr lang="de-DE" sz="800" dirty="0" err="1"/>
              <a:t>metrics</a:t>
            </a:r>
            <a:endParaRPr lang="de-DE" sz="800" dirty="0"/>
          </a:p>
        </p:txBody>
      </p:sp>
    </p:spTree>
    <p:extLst>
      <p:ext uri="{BB962C8B-B14F-4D97-AF65-F5344CB8AC3E}">
        <p14:creationId xmlns:p14="http://schemas.microsoft.com/office/powerpoint/2010/main" val="262750806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9CB8ED4D-E890-E24F-B07A-0224D617B0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281" y="1063889"/>
            <a:ext cx="6499587" cy="473022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C0E5ECD6-3FB3-794F-9034-D742124D532C}"/>
              </a:ext>
            </a:extLst>
          </p:cNvPr>
          <p:cNvSpPr/>
          <p:nvPr/>
        </p:nvSpPr>
        <p:spPr>
          <a:xfrm>
            <a:off x="2306651" y="2387138"/>
            <a:ext cx="878566" cy="204668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Rechteckige Legende 3">
            <a:extLst>
              <a:ext uri="{FF2B5EF4-FFF2-40B4-BE49-F238E27FC236}">
                <a16:creationId xmlns:a16="http://schemas.microsoft.com/office/drawing/2014/main" id="{970F889F-1346-FF4A-B2CC-A95DF73ACB17}"/>
              </a:ext>
            </a:extLst>
          </p:cNvPr>
          <p:cNvSpPr/>
          <p:nvPr/>
        </p:nvSpPr>
        <p:spPr>
          <a:xfrm>
            <a:off x="4382677" y="2454865"/>
            <a:ext cx="3140675" cy="853943"/>
          </a:xfrm>
          <a:prstGeom prst="wedgeRectCallout">
            <a:avLst>
              <a:gd name="adj1" fmla="val -86456"/>
              <a:gd name="adj2" fmla="val 25487"/>
            </a:avLst>
          </a:prstGeom>
          <a:solidFill>
            <a:schemeClr val="bg1">
              <a:lumMod val="95000"/>
            </a:scheme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r>
              <a:rPr lang="de-DE" sz="1000" dirty="0">
                <a:solidFill>
                  <a:schemeClr val="tx1"/>
                </a:solidFill>
              </a:rPr>
              <a:t>Bei „Connect“ werde ich auf </a:t>
            </a:r>
            <a:r>
              <a:rPr lang="de-DE" sz="1000" dirty="0" err="1">
                <a:solidFill>
                  <a:schemeClr val="tx1"/>
                </a:solidFill>
              </a:rPr>
              <a:t>github</a:t>
            </a:r>
            <a:r>
              <a:rPr lang="de-DE" sz="1000" dirty="0">
                <a:solidFill>
                  <a:schemeClr val="tx1"/>
                </a:solidFill>
              </a:rPr>
              <a:t> weitergeleitet. Hier dann </a:t>
            </a:r>
            <a:r>
              <a:rPr lang="de-DE" sz="1000" dirty="0" err="1">
                <a:solidFill>
                  <a:schemeClr val="tx1"/>
                </a:solidFill>
              </a:rPr>
              <a:t>UserName+PW</a:t>
            </a:r>
            <a:r>
              <a:rPr lang="de-DE" sz="1000" dirty="0">
                <a:solidFill>
                  <a:schemeClr val="tx1"/>
                </a:solidFill>
              </a:rPr>
              <a:t> eingeben. Anschließend wird das </a:t>
            </a:r>
            <a:r>
              <a:rPr lang="de-DE" sz="1000" dirty="0" err="1">
                <a:solidFill>
                  <a:schemeClr val="tx1"/>
                </a:solidFill>
              </a:rPr>
              <a:t>gitHub</a:t>
            </a:r>
            <a:r>
              <a:rPr lang="de-DE" sz="1000" dirty="0">
                <a:solidFill>
                  <a:schemeClr val="tx1"/>
                </a:solidFill>
              </a:rPr>
              <a:t> </a:t>
            </a:r>
            <a:r>
              <a:rPr lang="de-DE" sz="1000" dirty="0" err="1">
                <a:solidFill>
                  <a:schemeClr val="tx1"/>
                </a:solidFill>
              </a:rPr>
              <a:t>repo</a:t>
            </a:r>
            <a:r>
              <a:rPr lang="de-DE" sz="1000" dirty="0">
                <a:solidFill>
                  <a:schemeClr val="tx1"/>
                </a:solidFill>
              </a:rPr>
              <a:t> hier mit AWS verbunden. Ich sehe dann in “Repository“ und „</a:t>
            </a:r>
            <a:r>
              <a:rPr lang="de-DE" sz="1000" dirty="0" err="1">
                <a:solidFill>
                  <a:schemeClr val="tx1"/>
                </a:solidFill>
              </a:rPr>
              <a:t>Branch</a:t>
            </a:r>
            <a:r>
              <a:rPr lang="de-DE" sz="1000" dirty="0">
                <a:solidFill>
                  <a:schemeClr val="tx1"/>
                </a:solidFill>
              </a:rPr>
              <a:t>“ die akt. </a:t>
            </a:r>
            <a:r>
              <a:rPr lang="de-DE" sz="1000" dirty="0" err="1">
                <a:solidFill>
                  <a:schemeClr val="tx1"/>
                </a:solidFill>
              </a:rPr>
              <a:t>Verfübaren</a:t>
            </a:r>
            <a:r>
              <a:rPr lang="de-DE" sz="1000" dirty="0">
                <a:solidFill>
                  <a:schemeClr val="tx1"/>
                </a:solidFill>
              </a:rPr>
              <a:t> </a:t>
            </a:r>
            <a:r>
              <a:rPr lang="de-DE" sz="1000" dirty="0" err="1">
                <a:solidFill>
                  <a:schemeClr val="tx1"/>
                </a:solidFill>
              </a:rPr>
              <a:t>Repos</a:t>
            </a:r>
            <a:r>
              <a:rPr lang="de-DE" sz="1000" dirty="0">
                <a:solidFill>
                  <a:schemeClr val="tx1"/>
                </a:solidFill>
              </a:rPr>
              <a:t> und </a:t>
            </a:r>
            <a:r>
              <a:rPr lang="de-DE" sz="1000" dirty="0" err="1">
                <a:solidFill>
                  <a:schemeClr val="tx1"/>
                </a:solidFill>
              </a:rPr>
              <a:t>Branches</a:t>
            </a:r>
            <a:endParaRPr lang="de-DE" sz="1000" dirty="0">
              <a:solidFill>
                <a:schemeClr val="tx1"/>
              </a:solidFill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B9CA9DC6-8680-A34A-9F21-5F1FC52332BC}"/>
              </a:ext>
            </a:extLst>
          </p:cNvPr>
          <p:cNvSpPr/>
          <p:nvPr/>
        </p:nvSpPr>
        <p:spPr>
          <a:xfrm>
            <a:off x="2306651" y="2956686"/>
            <a:ext cx="878566" cy="204668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D248B8B3-3944-E240-AC39-725F832394D7}"/>
              </a:ext>
            </a:extLst>
          </p:cNvPr>
          <p:cNvSpPr txBox="1"/>
          <p:nvPr/>
        </p:nvSpPr>
        <p:spPr>
          <a:xfrm>
            <a:off x="8044249" y="1311029"/>
            <a:ext cx="3632886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b="1" dirty="0" err="1"/>
              <a:t>GitHub</a:t>
            </a:r>
            <a:r>
              <a:rPr lang="de-DE" b="1" dirty="0"/>
              <a:t> </a:t>
            </a:r>
            <a:r>
              <a:rPr lang="de-DE" b="1" dirty="0" err="1"/>
              <a:t>Organization</a:t>
            </a:r>
            <a:endParaRPr lang="de-DE" b="1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8EC414C3-F179-9A4E-89BD-B21DCDCCAEE5}"/>
              </a:ext>
            </a:extLst>
          </p:cNvPr>
          <p:cNvSpPr txBox="1"/>
          <p:nvPr/>
        </p:nvSpPr>
        <p:spPr>
          <a:xfrm>
            <a:off x="8044249" y="1759986"/>
            <a:ext cx="3632886" cy="93871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de-DE" sz="1100" b="1" dirty="0"/>
              <a:t>Auf meine </a:t>
            </a:r>
            <a:r>
              <a:rPr lang="de-DE" sz="1100" b="1" dirty="0" err="1"/>
              <a:t>Organization</a:t>
            </a:r>
            <a:r>
              <a:rPr lang="de-DE" sz="1100" b="1" dirty="0"/>
              <a:t> (Sammlung von </a:t>
            </a:r>
            <a:r>
              <a:rPr lang="de-DE" sz="1100" b="1" dirty="0" err="1"/>
              <a:t>Repos</a:t>
            </a:r>
            <a:r>
              <a:rPr lang="de-DE" sz="1100" b="1" dirty="0"/>
              <a:t>) gehen </a:t>
            </a:r>
            <a:r>
              <a:rPr lang="de-DE" sz="1100" b="1" dirty="0">
                <a:sym typeface="Wingdings" pitchFamily="2" charset="2"/>
              </a:rPr>
              <a:t> Settings  Third Party Access –&gt; Alle </a:t>
            </a:r>
            <a:r>
              <a:rPr lang="de-DE" sz="1100" b="1" dirty="0" err="1">
                <a:sym typeface="Wingdings" pitchFamily="2" charset="2"/>
              </a:rPr>
              <a:t>Restrictions</a:t>
            </a:r>
            <a:r>
              <a:rPr lang="de-DE" sz="1100" b="1" dirty="0">
                <a:sym typeface="Wingdings" pitchFamily="2" charset="2"/>
              </a:rPr>
              <a:t> rausnehmen.</a:t>
            </a:r>
            <a:br>
              <a:rPr lang="de-DE" sz="1100" b="1" dirty="0">
                <a:sym typeface="Wingdings" pitchFamily="2" charset="2"/>
              </a:rPr>
            </a:br>
            <a:br>
              <a:rPr lang="de-DE" sz="1100" b="1" dirty="0">
                <a:sym typeface="Wingdings" pitchFamily="2" charset="2"/>
              </a:rPr>
            </a:br>
            <a:r>
              <a:rPr lang="de-DE" sz="1100" b="1" dirty="0">
                <a:sym typeface="Wingdings" pitchFamily="2" charset="2"/>
              </a:rPr>
              <a:t> Dann erscheinen die </a:t>
            </a:r>
            <a:r>
              <a:rPr lang="de-DE" sz="1100" b="1" dirty="0" err="1">
                <a:sym typeface="Wingdings" pitchFamily="2" charset="2"/>
              </a:rPr>
              <a:t>Repos</a:t>
            </a:r>
            <a:r>
              <a:rPr lang="de-DE" sz="1100" b="1" dirty="0">
                <a:sym typeface="Wingdings" pitchFamily="2" charset="2"/>
              </a:rPr>
              <a:t> auch hier in AWS</a:t>
            </a:r>
            <a:endParaRPr lang="de-DE" sz="1100" b="1" dirty="0"/>
          </a:p>
        </p:txBody>
      </p:sp>
    </p:spTree>
    <p:extLst>
      <p:ext uri="{BB962C8B-B14F-4D97-AF65-F5344CB8AC3E}">
        <p14:creationId xmlns:p14="http://schemas.microsoft.com/office/powerpoint/2010/main" val="37763054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559F9E62-E964-6643-81FE-2118B62E09A6}"/>
              </a:ext>
            </a:extLst>
          </p:cNvPr>
          <p:cNvSpPr txBox="1"/>
          <p:nvPr/>
        </p:nvSpPr>
        <p:spPr>
          <a:xfrm>
            <a:off x="3200399" y="2056548"/>
            <a:ext cx="5399903" cy="101566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2000" b="1" dirty="0"/>
              <a:t>Skip </a:t>
            </a:r>
            <a:r>
              <a:rPr lang="de-DE" sz="2000" b="1" dirty="0" err="1"/>
              <a:t>BuildStage</a:t>
            </a:r>
            <a:r>
              <a:rPr lang="de-DE" sz="2000" b="1" dirty="0"/>
              <a:t> als </a:t>
            </a:r>
            <a:r>
              <a:rPr lang="de-DE" sz="2000" b="1" dirty="0" err="1"/>
              <a:t>nächtes</a:t>
            </a:r>
            <a:r>
              <a:rPr lang="de-DE" sz="2000" b="1" dirty="0"/>
              <a:t>, da ich hier ja Cloudformation </a:t>
            </a:r>
            <a:r>
              <a:rPr lang="de-DE" sz="2000" b="1" dirty="0" err="1"/>
              <a:t>deployen</a:t>
            </a:r>
            <a:r>
              <a:rPr lang="de-DE" sz="2000" b="1" dirty="0"/>
              <a:t> will und keinen </a:t>
            </a:r>
            <a:r>
              <a:rPr lang="de-DE" sz="2000" b="1" dirty="0" err="1"/>
              <a:t>Build</a:t>
            </a:r>
            <a:r>
              <a:rPr lang="de-DE" sz="2000" b="1" dirty="0"/>
              <a:t> (</a:t>
            </a:r>
            <a:r>
              <a:rPr lang="de-DE" sz="2000" b="1" dirty="0" err="1"/>
              <a:t>mvn</a:t>
            </a:r>
            <a:r>
              <a:rPr lang="de-DE" sz="2000" b="1" dirty="0"/>
              <a:t> clean </a:t>
            </a:r>
            <a:r>
              <a:rPr lang="de-DE" sz="2000" b="1" dirty="0" err="1"/>
              <a:t>install</a:t>
            </a:r>
            <a:r>
              <a:rPr lang="de-DE" sz="2000" b="1" dirty="0"/>
              <a:t> o.ä., </a:t>
            </a:r>
            <a:r>
              <a:rPr lang="de-DE" sz="2000" b="1" dirty="0" err="1"/>
              <a:t>unittests</a:t>
            </a:r>
            <a:r>
              <a:rPr lang="de-DE" sz="2000" b="1" dirty="0"/>
              <a:t> etc… brauche)</a:t>
            </a:r>
          </a:p>
        </p:txBody>
      </p:sp>
    </p:spTree>
    <p:extLst>
      <p:ext uri="{BB962C8B-B14F-4D97-AF65-F5344CB8AC3E}">
        <p14:creationId xmlns:p14="http://schemas.microsoft.com/office/powerpoint/2010/main" val="316011827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C890F1BA-7476-7E46-ACB7-A718B0A2C0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161" y="549875"/>
            <a:ext cx="7271123" cy="575824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62E5E1DD-DAD4-3B4F-86F9-9F3A96BB5C93}"/>
              </a:ext>
            </a:extLst>
          </p:cNvPr>
          <p:cNvSpPr/>
          <p:nvPr/>
        </p:nvSpPr>
        <p:spPr>
          <a:xfrm>
            <a:off x="2343721" y="2523062"/>
            <a:ext cx="1659710" cy="249446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D8E8AFCF-D872-9C48-A7BB-6207DF4A0B88}"/>
              </a:ext>
            </a:extLst>
          </p:cNvPr>
          <p:cNvSpPr/>
          <p:nvPr/>
        </p:nvSpPr>
        <p:spPr>
          <a:xfrm>
            <a:off x="2343720" y="4918055"/>
            <a:ext cx="3681941" cy="380776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994CFA4C-1D56-4A49-B2CC-A707F06B397D}"/>
              </a:ext>
            </a:extLst>
          </p:cNvPr>
          <p:cNvSpPr/>
          <p:nvPr/>
        </p:nvSpPr>
        <p:spPr>
          <a:xfrm>
            <a:off x="2343720" y="5826593"/>
            <a:ext cx="3681941" cy="380776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B22799D4-EF6D-3347-B6A3-23553EA03526}"/>
              </a:ext>
            </a:extLst>
          </p:cNvPr>
          <p:cNvSpPr/>
          <p:nvPr/>
        </p:nvSpPr>
        <p:spPr>
          <a:xfrm>
            <a:off x="2343720" y="3697110"/>
            <a:ext cx="1659710" cy="249446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15BB6D77-CDAB-C44D-ABDE-FF3957634800}"/>
              </a:ext>
            </a:extLst>
          </p:cNvPr>
          <p:cNvSpPr txBox="1"/>
          <p:nvPr/>
        </p:nvSpPr>
        <p:spPr>
          <a:xfrm>
            <a:off x="7961376" y="3352800"/>
            <a:ext cx="3572256" cy="253915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.</a:t>
            </a:r>
            <a:br>
              <a:rPr lang="de-DE" dirty="0"/>
            </a:br>
            <a:br>
              <a:rPr lang="de-DE" dirty="0"/>
            </a:br>
            <a:r>
              <a:rPr lang="de-DE" dirty="0"/>
              <a:t>Referenzieren der </a:t>
            </a:r>
            <a:r>
              <a:rPr lang="de-DE" dirty="0" err="1"/>
              <a:t>Repo-Folderstruktur</a:t>
            </a:r>
            <a:r>
              <a:rPr lang="de-DE" dirty="0"/>
              <a:t> in </a:t>
            </a:r>
            <a:r>
              <a:rPr lang="de-DE" dirty="0" err="1"/>
              <a:t>github</a:t>
            </a:r>
            <a:r>
              <a:rPr lang="de-DE" dirty="0"/>
              <a:t>:</a:t>
            </a:r>
            <a:br>
              <a:rPr lang="de-DE" dirty="0"/>
            </a:br>
            <a:br>
              <a:rPr lang="de-DE" dirty="0"/>
            </a:br>
            <a:br>
              <a:rPr lang="de-DE" dirty="0"/>
            </a:br>
            <a:r>
              <a:rPr lang="de-DE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aws-infrastructure</a:t>
            </a:r>
            <a:r>
              <a:rPr lang="de-DE" sz="1100" dirty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de-DE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stacks</a:t>
            </a:r>
            <a:r>
              <a:rPr lang="de-DE" sz="1100" dirty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de-DE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vpc</a:t>
            </a:r>
            <a:endParaRPr lang="de-DE" sz="11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de-DE" sz="11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de-DE" sz="1100" dirty="0"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 </a:t>
            </a:r>
            <a:r>
              <a:rPr lang="de-DE" sz="1100" dirty="0" err="1"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template.yaml</a:t>
            </a:r>
            <a:br>
              <a:rPr lang="de-DE" sz="1100" dirty="0"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</a:br>
            <a:r>
              <a:rPr lang="de-DE" sz="1100" dirty="0"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	 </a:t>
            </a:r>
            <a:r>
              <a:rPr lang="de-DE" sz="1100" dirty="0" err="1"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prod.json</a:t>
            </a:r>
            <a:br>
              <a:rPr lang="de-DE" dirty="0"/>
            </a:br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EFAAC68E-D806-C84E-88BF-F563BA6D8A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1796" y="5969880"/>
            <a:ext cx="4392968" cy="783305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C74E9EE5-F132-9448-9802-C2F9D3A509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6186" y="202692"/>
            <a:ext cx="3565398" cy="192951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0" name="Rechteckige Legende 9">
            <a:extLst>
              <a:ext uri="{FF2B5EF4-FFF2-40B4-BE49-F238E27FC236}">
                <a16:creationId xmlns:a16="http://schemas.microsoft.com/office/drawing/2014/main" id="{840CD95A-98ED-C844-A196-6A02F2D95EC2}"/>
              </a:ext>
            </a:extLst>
          </p:cNvPr>
          <p:cNvSpPr/>
          <p:nvPr/>
        </p:nvSpPr>
        <p:spPr>
          <a:xfrm>
            <a:off x="8862164" y="2168778"/>
            <a:ext cx="3140675" cy="940182"/>
          </a:xfrm>
          <a:prstGeom prst="wedgeRectCallout">
            <a:avLst>
              <a:gd name="adj1" fmla="val -12699"/>
              <a:gd name="adj2" fmla="val -167257"/>
            </a:avLst>
          </a:prstGeom>
          <a:solidFill>
            <a:schemeClr val="bg1">
              <a:lumMod val="95000"/>
            </a:scheme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r>
              <a:rPr lang="de-DE" sz="1000" dirty="0">
                <a:solidFill>
                  <a:schemeClr val="tx1"/>
                </a:solidFill>
              </a:rPr>
              <a:t>Diese </a:t>
            </a:r>
            <a:r>
              <a:rPr lang="de-DE" sz="1000" dirty="0" err="1">
                <a:solidFill>
                  <a:schemeClr val="tx1"/>
                </a:solidFill>
              </a:rPr>
              <a:t>Role</a:t>
            </a:r>
            <a:r>
              <a:rPr lang="de-DE" sz="1000" dirty="0">
                <a:solidFill>
                  <a:schemeClr val="tx1"/>
                </a:solidFill>
              </a:rPr>
              <a:t> gibt an was Cloudformation darf.</a:t>
            </a:r>
            <a:br>
              <a:rPr lang="de-DE" sz="1000" dirty="0">
                <a:solidFill>
                  <a:schemeClr val="tx1"/>
                </a:solidFill>
              </a:rPr>
            </a:br>
            <a:r>
              <a:rPr lang="de-DE" sz="1000" dirty="0">
                <a:solidFill>
                  <a:schemeClr val="tx1"/>
                </a:solidFill>
              </a:rPr>
              <a:t>Wenn bspw. Der Cloudformation-Stack ein VPC anlegt, dann muss diese </a:t>
            </a:r>
            <a:r>
              <a:rPr lang="de-DE" sz="1000" dirty="0" err="1">
                <a:solidFill>
                  <a:schemeClr val="tx1"/>
                </a:solidFill>
              </a:rPr>
              <a:t>Role</a:t>
            </a:r>
            <a:r>
              <a:rPr lang="de-DE" sz="1000" dirty="0">
                <a:solidFill>
                  <a:schemeClr val="tx1"/>
                </a:solidFill>
              </a:rPr>
              <a:t> hier </a:t>
            </a:r>
            <a:r>
              <a:rPr lang="de-DE" sz="1000" dirty="0" err="1">
                <a:solidFill>
                  <a:schemeClr val="tx1"/>
                </a:solidFill>
              </a:rPr>
              <a:t>erlaubnis</a:t>
            </a:r>
            <a:r>
              <a:rPr lang="de-DE" sz="1000" dirty="0">
                <a:solidFill>
                  <a:schemeClr val="tx1"/>
                </a:solidFill>
              </a:rPr>
              <a:t> für VPC haben.</a:t>
            </a:r>
            <a:br>
              <a:rPr lang="de-DE" sz="1000" dirty="0">
                <a:solidFill>
                  <a:schemeClr val="tx1"/>
                </a:solidFill>
              </a:rPr>
            </a:br>
            <a:br>
              <a:rPr lang="de-DE" sz="1000" dirty="0">
                <a:solidFill>
                  <a:schemeClr val="tx1"/>
                </a:solidFill>
              </a:rPr>
            </a:br>
            <a:r>
              <a:rPr lang="de-DE" sz="1000" dirty="0">
                <a:solidFill>
                  <a:schemeClr val="tx1"/>
                </a:solidFill>
                <a:sym typeface="Wingdings" pitchFamily="2" charset="2"/>
              </a:rPr>
              <a:t> </a:t>
            </a:r>
            <a:r>
              <a:rPr lang="de-DE" sz="1000" dirty="0" err="1">
                <a:solidFill>
                  <a:schemeClr val="tx1"/>
                </a:solidFill>
                <a:sym typeface="Wingdings" pitchFamily="2" charset="2"/>
              </a:rPr>
              <a:t>TrustedRelationship</a:t>
            </a:r>
            <a:r>
              <a:rPr lang="de-DE" sz="1000" dirty="0">
                <a:solidFill>
                  <a:schemeClr val="tx1"/>
                </a:solidFill>
                <a:sym typeface="Wingdings" pitchFamily="2" charset="2"/>
              </a:rPr>
              <a:t> für diese </a:t>
            </a:r>
            <a:r>
              <a:rPr lang="de-DE" sz="1000" dirty="0" err="1">
                <a:solidFill>
                  <a:schemeClr val="tx1"/>
                </a:solidFill>
                <a:sym typeface="Wingdings" pitchFamily="2" charset="2"/>
              </a:rPr>
              <a:t>Role</a:t>
            </a:r>
            <a:r>
              <a:rPr lang="de-DE" sz="1000" dirty="0">
                <a:solidFill>
                  <a:schemeClr val="tx1"/>
                </a:solidFill>
                <a:sym typeface="Wingdings" pitchFamily="2" charset="2"/>
              </a:rPr>
              <a:t> ist: </a:t>
            </a:r>
            <a:r>
              <a:rPr lang="de-DE" sz="1000" dirty="0" err="1">
                <a:solidFill>
                  <a:schemeClr val="tx1"/>
                </a:solidFill>
                <a:sym typeface="Wingdings" pitchFamily="2" charset="2"/>
              </a:rPr>
              <a:t>cloudformation</a:t>
            </a:r>
            <a:r>
              <a:rPr lang="de-DE" sz="1000" dirty="0">
                <a:solidFill>
                  <a:schemeClr val="tx1"/>
                </a:solidFill>
                <a:sym typeface="Wingdings" pitchFamily="2" charset="2"/>
              </a:rPr>
              <a:t>…</a:t>
            </a:r>
            <a:endParaRPr lang="de-DE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177395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4">
            <a:extLst>
              <a:ext uri="{FF2B5EF4-FFF2-40B4-BE49-F238E27FC236}">
                <a16:creationId xmlns:a16="http://schemas.microsoft.com/office/drawing/2014/main" id="{26683B56-41E7-9747-9945-6CC93813AF58}"/>
              </a:ext>
            </a:extLst>
          </p:cNvPr>
          <p:cNvSpPr/>
          <p:nvPr/>
        </p:nvSpPr>
        <p:spPr>
          <a:xfrm>
            <a:off x="3477717" y="1229193"/>
            <a:ext cx="8455083" cy="534459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ysClr val="windowText" lastClr="000000"/>
                </a:solidFill>
              </a:rPr>
              <a:t>AWS Cloud</a:t>
            </a:r>
          </a:p>
        </p:txBody>
      </p:sp>
      <p:pic>
        <p:nvPicPr>
          <p:cNvPr id="4" name="Graphic 11">
            <a:extLst>
              <a:ext uri="{FF2B5EF4-FFF2-40B4-BE49-F238E27FC236}">
                <a16:creationId xmlns:a16="http://schemas.microsoft.com/office/drawing/2014/main" id="{95919261-8DBF-3A46-854B-2223ECD86B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74945" y="1226925"/>
            <a:ext cx="318122" cy="33020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3A713053-AC8A-A840-9D71-7EB68BECA5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267" y="2968892"/>
            <a:ext cx="541173" cy="541173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49BC9687-D522-9349-90C6-EA290CBD97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7118" y="2989556"/>
            <a:ext cx="1388991" cy="462141"/>
          </a:xfrm>
          <a:prstGeom prst="rect">
            <a:avLst/>
          </a:prstGeom>
        </p:spPr>
      </p:pic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CD022800-5BB3-8C4B-AA55-881FAB903CA3}"/>
              </a:ext>
            </a:extLst>
          </p:cNvPr>
          <p:cNvCxnSpPr>
            <a:cxnSpLocks/>
          </p:cNvCxnSpPr>
          <p:nvPr/>
        </p:nvCxnSpPr>
        <p:spPr>
          <a:xfrm flipV="1">
            <a:off x="673440" y="3226508"/>
            <a:ext cx="87929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8">
            <a:extLst>
              <a:ext uri="{FF2B5EF4-FFF2-40B4-BE49-F238E27FC236}">
                <a16:creationId xmlns:a16="http://schemas.microsoft.com/office/drawing/2014/main" id="{012BDD31-A737-5F47-8146-A85F9AE08E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8948" y="3580943"/>
            <a:ext cx="177802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de-DE" sz="1000" dirty="0"/>
              <a:t>AWS </a:t>
            </a:r>
            <a:r>
              <a:rPr lang="en-US" altLang="de-DE" sz="1000" dirty="0" err="1"/>
              <a:t>CodePipeline</a:t>
            </a:r>
            <a:endParaRPr lang="en-US" altLang="de-DE" sz="1000" dirty="0"/>
          </a:p>
        </p:txBody>
      </p:sp>
      <p:pic>
        <p:nvPicPr>
          <p:cNvPr id="11" name="Graphic 24">
            <a:extLst>
              <a:ext uri="{FF2B5EF4-FFF2-40B4-BE49-F238E27FC236}">
                <a16:creationId xmlns:a16="http://schemas.microsoft.com/office/drawing/2014/main" id="{F9DFCE4C-49F8-6C40-8D51-712047EDFA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21089" y="2831643"/>
            <a:ext cx="711200" cy="711200"/>
          </a:xfrm>
          <a:prstGeom prst="rect">
            <a:avLst/>
          </a:prstGeom>
        </p:spPr>
      </p:pic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9CB20653-8C27-1B4D-9D27-9C7217C2B4C8}"/>
              </a:ext>
            </a:extLst>
          </p:cNvPr>
          <p:cNvCxnSpPr>
            <a:cxnSpLocks/>
          </p:cNvCxnSpPr>
          <p:nvPr/>
        </p:nvCxnSpPr>
        <p:spPr>
          <a:xfrm flipV="1">
            <a:off x="3223223" y="3207052"/>
            <a:ext cx="87929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9">
            <a:extLst>
              <a:ext uri="{FF2B5EF4-FFF2-40B4-BE49-F238E27FC236}">
                <a16:creationId xmlns:a16="http://schemas.microsoft.com/office/drawing/2014/main" id="{9EC46968-C129-CA49-BD4A-4647A49263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46930" y="2270735"/>
            <a:ext cx="1233399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de-DE" sz="1000" dirty="0"/>
              <a:t>AWS </a:t>
            </a:r>
            <a:r>
              <a:rPr lang="en-US" altLang="de-DE" sz="1000" dirty="0" err="1"/>
              <a:t>CodeBuild</a:t>
            </a:r>
            <a:endParaRPr lang="en-US" altLang="de-DE" sz="1000" dirty="0"/>
          </a:p>
        </p:txBody>
      </p:sp>
      <p:pic>
        <p:nvPicPr>
          <p:cNvPr id="14" name="Graphic 58">
            <a:extLst>
              <a:ext uri="{FF2B5EF4-FFF2-40B4-BE49-F238E27FC236}">
                <a16:creationId xmlns:a16="http://schemas.microsoft.com/office/drawing/2014/main" id="{9B30734A-90A9-3446-852F-631672E425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93027" y="1557125"/>
            <a:ext cx="711200" cy="711200"/>
          </a:xfrm>
          <a:prstGeom prst="rect">
            <a:avLst/>
          </a:prstGeom>
        </p:spPr>
      </p:pic>
      <p:cxnSp>
        <p:nvCxnSpPr>
          <p:cNvPr id="16" name="Gewinkelte Verbindung 15">
            <a:extLst>
              <a:ext uri="{FF2B5EF4-FFF2-40B4-BE49-F238E27FC236}">
                <a16:creationId xmlns:a16="http://schemas.microsoft.com/office/drawing/2014/main" id="{E209F6AB-3EAC-E54D-9FE2-8EE123CA599B}"/>
              </a:ext>
            </a:extLst>
          </p:cNvPr>
          <p:cNvCxnSpPr>
            <a:cxnSpLocks/>
            <a:stCxn id="11" idx="3"/>
            <a:endCxn id="14" idx="1"/>
          </p:cNvCxnSpPr>
          <p:nvPr/>
        </p:nvCxnSpPr>
        <p:spPr>
          <a:xfrm flipV="1">
            <a:off x="4932289" y="1912725"/>
            <a:ext cx="3060738" cy="1274518"/>
          </a:xfrm>
          <a:prstGeom prst="bentConnector3">
            <a:avLst>
              <a:gd name="adj1" fmla="val 2861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4">
            <a:extLst>
              <a:ext uri="{FF2B5EF4-FFF2-40B4-BE49-F238E27FC236}">
                <a16:creationId xmlns:a16="http://schemas.microsoft.com/office/drawing/2014/main" id="{3776B10D-5044-DB4F-9500-693CDE13F6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58017" y="3131653"/>
            <a:ext cx="1620279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de-DE" sz="1000" dirty="0"/>
              <a:t>ECR</a:t>
            </a:r>
          </a:p>
        </p:txBody>
      </p:sp>
      <p:pic>
        <p:nvPicPr>
          <p:cNvPr id="19" name="Graphic 7">
            <a:extLst>
              <a:ext uri="{FF2B5EF4-FFF2-40B4-BE49-F238E27FC236}">
                <a16:creationId xmlns:a16="http://schemas.microsoft.com/office/drawing/2014/main" id="{AC3F9BDF-19C5-1843-9F15-0119807649B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886731" y="2410712"/>
            <a:ext cx="711200" cy="711200"/>
          </a:xfrm>
          <a:prstGeom prst="rect">
            <a:avLst/>
          </a:prstGeom>
        </p:spPr>
      </p:pic>
      <p:cxnSp>
        <p:nvCxnSpPr>
          <p:cNvPr id="20" name="Gewinkelte Verbindung 19">
            <a:extLst>
              <a:ext uri="{FF2B5EF4-FFF2-40B4-BE49-F238E27FC236}">
                <a16:creationId xmlns:a16="http://schemas.microsoft.com/office/drawing/2014/main" id="{B6215250-C8DC-8147-B86A-5F7E675EC9C2}"/>
              </a:ext>
            </a:extLst>
          </p:cNvPr>
          <p:cNvCxnSpPr>
            <a:cxnSpLocks/>
            <a:stCxn id="14" idx="3"/>
            <a:endCxn id="19" idx="0"/>
          </p:cNvCxnSpPr>
          <p:nvPr/>
        </p:nvCxnSpPr>
        <p:spPr>
          <a:xfrm>
            <a:off x="8704227" y="1912725"/>
            <a:ext cx="2538104" cy="49798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44">
            <a:extLst>
              <a:ext uri="{FF2B5EF4-FFF2-40B4-BE49-F238E27FC236}">
                <a16:creationId xmlns:a16="http://schemas.microsoft.com/office/drawing/2014/main" id="{5C501D23-BDEC-BA45-ACCB-A940BE228E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43394" y="4962725"/>
            <a:ext cx="1229533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de-DE" sz="1000" dirty="0"/>
              <a:t>ECS</a:t>
            </a:r>
          </a:p>
        </p:txBody>
      </p:sp>
      <p:pic>
        <p:nvPicPr>
          <p:cNvPr id="24" name="Graphic 30">
            <a:extLst>
              <a:ext uri="{FF2B5EF4-FFF2-40B4-BE49-F238E27FC236}">
                <a16:creationId xmlns:a16="http://schemas.microsoft.com/office/drawing/2014/main" id="{D6AA72CA-1C78-F146-A0D4-59A46E1DC1F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886731" y="4254140"/>
            <a:ext cx="711200" cy="711200"/>
          </a:xfrm>
          <a:prstGeom prst="rect">
            <a:avLst/>
          </a:prstGeom>
        </p:spPr>
      </p:pic>
      <p:cxnSp>
        <p:nvCxnSpPr>
          <p:cNvPr id="25" name="Gewinkelte Verbindung 24">
            <a:extLst>
              <a:ext uri="{FF2B5EF4-FFF2-40B4-BE49-F238E27FC236}">
                <a16:creationId xmlns:a16="http://schemas.microsoft.com/office/drawing/2014/main" id="{C1AAA76F-C15A-614E-A5FA-224F4149467B}"/>
              </a:ext>
            </a:extLst>
          </p:cNvPr>
          <p:cNvCxnSpPr>
            <a:cxnSpLocks/>
            <a:stCxn id="11" idx="3"/>
            <a:endCxn id="24" idx="1"/>
          </p:cNvCxnSpPr>
          <p:nvPr/>
        </p:nvCxnSpPr>
        <p:spPr>
          <a:xfrm>
            <a:off x="4932289" y="3187243"/>
            <a:ext cx="5954442" cy="1422497"/>
          </a:xfrm>
          <a:prstGeom prst="bentConnector3">
            <a:avLst>
              <a:gd name="adj1" fmla="val 1469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86260316-9482-DD4F-A050-2E4F914B0FD5}"/>
              </a:ext>
            </a:extLst>
          </p:cNvPr>
          <p:cNvCxnSpPr>
            <a:cxnSpLocks/>
            <a:endCxn id="24" idx="0"/>
          </p:cNvCxnSpPr>
          <p:nvPr/>
        </p:nvCxnSpPr>
        <p:spPr>
          <a:xfrm flipH="1">
            <a:off x="11242331" y="3377874"/>
            <a:ext cx="13634" cy="876266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14">
            <a:extLst>
              <a:ext uri="{FF2B5EF4-FFF2-40B4-BE49-F238E27FC236}">
                <a16:creationId xmlns:a16="http://schemas.microsoft.com/office/drawing/2014/main" id="{243D7878-59E7-7D4C-A125-A022A9A42B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43284" y="6168110"/>
            <a:ext cx="2301875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de-DE" sz="1000" dirty="0" err="1"/>
              <a:t>Fargate</a:t>
            </a:r>
            <a:endParaRPr lang="en-US" altLang="de-DE" sz="1000" dirty="0"/>
          </a:p>
        </p:txBody>
      </p:sp>
      <p:pic>
        <p:nvPicPr>
          <p:cNvPr id="33" name="Graphic 7">
            <a:extLst>
              <a:ext uri="{FF2B5EF4-FFF2-40B4-BE49-F238E27FC236}">
                <a16:creationId xmlns:a16="http://schemas.microsoft.com/office/drawing/2014/main" id="{5F135B39-7277-E443-B31F-374DBF2943A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80856" y="5627834"/>
            <a:ext cx="489731" cy="489731"/>
          </a:xfrm>
          <a:prstGeom prst="rect">
            <a:avLst/>
          </a:prstGeom>
        </p:spPr>
      </p:pic>
      <p:sp>
        <p:nvSpPr>
          <p:cNvPr id="34" name="Rechteck 33">
            <a:extLst>
              <a:ext uri="{FF2B5EF4-FFF2-40B4-BE49-F238E27FC236}">
                <a16:creationId xmlns:a16="http://schemas.microsoft.com/office/drawing/2014/main" id="{B4FEB768-BF80-0F4B-B999-A8836C5FE300}"/>
              </a:ext>
            </a:extLst>
          </p:cNvPr>
          <p:cNvSpPr/>
          <p:nvPr/>
        </p:nvSpPr>
        <p:spPr>
          <a:xfrm>
            <a:off x="7692889" y="5486399"/>
            <a:ext cx="1848679" cy="101379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6" name="Gewinkelte Verbindung 35">
            <a:extLst>
              <a:ext uri="{FF2B5EF4-FFF2-40B4-BE49-F238E27FC236}">
                <a16:creationId xmlns:a16="http://schemas.microsoft.com/office/drawing/2014/main" id="{A998033B-90ED-E343-9AE0-97429C4C4400}"/>
              </a:ext>
            </a:extLst>
          </p:cNvPr>
          <p:cNvCxnSpPr>
            <a:stCxn id="23" idx="2"/>
            <a:endCxn id="34" idx="3"/>
          </p:cNvCxnSpPr>
          <p:nvPr/>
        </p:nvCxnSpPr>
        <p:spPr>
          <a:xfrm rot="5400000">
            <a:off x="10007691" y="4742824"/>
            <a:ext cx="784349" cy="171659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Eingebuchteter Richtungspfeil 25">
            <a:extLst>
              <a:ext uri="{FF2B5EF4-FFF2-40B4-BE49-F238E27FC236}">
                <a16:creationId xmlns:a16="http://schemas.microsoft.com/office/drawing/2014/main" id="{B5906B60-E1BE-B749-9561-490907F1CF26}"/>
              </a:ext>
            </a:extLst>
          </p:cNvPr>
          <p:cNvSpPr/>
          <p:nvPr/>
        </p:nvSpPr>
        <p:spPr>
          <a:xfrm>
            <a:off x="6642955" y="2555644"/>
            <a:ext cx="830613" cy="275079"/>
          </a:xfrm>
          <a:prstGeom prst="chevron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" dirty="0" err="1">
                <a:solidFill>
                  <a:schemeClr val="tx1"/>
                </a:solidFill>
              </a:rPr>
              <a:t>UnitTest</a:t>
            </a:r>
            <a:endParaRPr lang="de-DE" sz="800" dirty="0">
              <a:solidFill>
                <a:schemeClr val="tx1"/>
              </a:solidFill>
            </a:endParaRPr>
          </a:p>
        </p:txBody>
      </p:sp>
      <p:sp>
        <p:nvSpPr>
          <p:cNvPr id="28" name="Eingebuchteter Richtungspfeil 27">
            <a:extLst>
              <a:ext uri="{FF2B5EF4-FFF2-40B4-BE49-F238E27FC236}">
                <a16:creationId xmlns:a16="http://schemas.microsoft.com/office/drawing/2014/main" id="{FE8E2D53-E140-3B4D-8555-52A19314982E}"/>
              </a:ext>
            </a:extLst>
          </p:cNvPr>
          <p:cNvSpPr/>
          <p:nvPr/>
        </p:nvSpPr>
        <p:spPr>
          <a:xfrm>
            <a:off x="5955020" y="2555644"/>
            <a:ext cx="769852" cy="275079"/>
          </a:xfrm>
          <a:prstGeom prst="chevron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" dirty="0" err="1">
                <a:solidFill>
                  <a:schemeClr val="tx1"/>
                </a:solidFill>
              </a:rPr>
              <a:t>Build</a:t>
            </a:r>
            <a:endParaRPr lang="de-DE" sz="800" dirty="0">
              <a:solidFill>
                <a:schemeClr val="tx1"/>
              </a:solidFill>
            </a:endParaRPr>
          </a:p>
        </p:txBody>
      </p:sp>
      <p:sp>
        <p:nvSpPr>
          <p:cNvPr id="29" name="Eingebuchteter Richtungspfeil 28">
            <a:extLst>
              <a:ext uri="{FF2B5EF4-FFF2-40B4-BE49-F238E27FC236}">
                <a16:creationId xmlns:a16="http://schemas.microsoft.com/office/drawing/2014/main" id="{5DABCB83-6ED7-1642-AE6A-392FD4720E27}"/>
              </a:ext>
            </a:extLst>
          </p:cNvPr>
          <p:cNvSpPr/>
          <p:nvPr/>
        </p:nvSpPr>
        <p:spPr>
          <a:xfrm>
            <a:off x="7391674" y="2553048"/>
            <a:ext cx="830613" cy="275079"/>
          </a:xfrm>
          <a:prstGeom prst="chevron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" dirty="0">
                <a:solidFill>
                  <a:schemeClr val="tx1"/>
                </a:solidFill>
              </a:rPr>
              <a:t>IT-Test</a:t>
            </a:r>
          </a:p>
        </p:txBody>
      </p:sp>
      <p:sp>
        <p:nvSpPr>
          <p:cNvPr id="31" name="Eingebuchteter Richtungspfeil 30">
            <a:extLst>
              <a:ext uri="{FF2B5EF4-FFF2-40B4-BE49-F238E27FC236}">
                <a16:creationId xmlns:a16="http://schemas.microsoft.com/office/drawing/2014/main" id="{4689F5E2-7076-064D-A55B-2670EAA635A7}"/>
              </a:ext>
            </a:extLst>
          </p:cNvPr>
          <p:cNvSpPr/>
          <p:nvPr/>
        </p:nvSpPr>
        <p:spPr>
          <a:xfrm>
            <a:off x="8885761" y="2556471"/>
            <a:ext cx="899184" cy="275079"/>
          </a:xfrm>
          <a:prstGeom prst="chevron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" dirty="0" err="1">
                <a:solidFill>
                  <a:schemeClr val="tx1"/>
                </a:solidFill>
              </a:rPr>
              <a:t>Build</a:t>
            </a:r>
            <a:r>
              <a:rPr lang="de-DE" sz="800" dirty="0">
                <a:solidFill>
                  <a:schemeClr val="tx1"/>
                </a:solidFill>
              </a:rPr>
              <a:t> </a:t>
            </a:r>
            <a:r>
              <a:rPr lang="de-DE" sz="800" dirty="0" err="1">
                <a:solidFill>
                  <a:schemeClr val="tx1"/>
                </a:solidFill>
              </a:rPr>
              <a:t>Img</a:t>
            </a:r>
            <a:endParaRPr lang="de-DE" sz="800" dirty="0">
              <a:solidFill>
                <a:schemeClr val="tx1"/>
              </a:solidFill>
            </a:endParaRPr>
          </a:p>
        </p:txBody>
      </p:sp>
      <p:sp>
        <p:nvSpPr>
          <p:cNvPr id="35" name="Eingebuchteter Richtungspfeil 34">
            <a:extLst>
              <a:ext uri="{FF2B5EF4-FFF2-40B4-BE49-F238E27FC236}">
                <a16:creationId xmlns:a16="http://schemas.microsoft.com/office/drawing/2014/main" id="{C5F0629B-9BFC-A94F-BF39-BC6AA77BAF71}"/>
              </a:ext>
            </a:extLst>
          </p:cNvPr>
          <p:cNvSpPr/>
          <p:nvPr/>
        </p:nvSpPr>
        <p:spPr>
          <a:xfrm>
            <a:off x="9700960" y="2554807"/>
            <a:ext cx="839446" cy="275079"/>
          </a:xfrm>
          <a:prstGeom prst="chevron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" dirty="0">
                <a:solidFill>
                  <a:schemeClr val="tx1"/>
                </a:solidFill>
              </a:rPr>
              <a:t>Push </a:t>
            </a:r>
            <a:r>
              <a:rPr lang="de-DE" sz="800" dirty="0" err="1">
                <a:solidFill>
                  <a:schemeClr val="tx1"/>
                </a:solidFill>
              </a:rPr>
              <a:t>Img</a:t>
            </a:r>
            <a:endParaRPr lang="de-DE" sz="800" dirty="0">
              <a:solidFill>
                <a:schemeClr val="tx1"/>
              </a:solidFill>
            </a:endParaRP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ECAA9263-161A-1F44-AD0A-53582BE8469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101117" y="2884609"/>
            <a:ext cx="393749" cy="99668"/>
          </a:xfrm>
          <a:prstGeom prst="rect">
            <a:avLst/>
          </a:prstGeom>
        </p:spPr>
      </p:pic>
      <p:pic>
        <p:nvPicPr>
          <p:cNvPr id="37" name="Grafik 36">
            <a:extLst>
              <a:ext uri="{FF2B5EF4-FFF2-40B4-BE49-F238E27FC236}">
                <a16:creationId xmlns:a16="http://schemas.microsoft.com/office/drawing/2014/main" id="{C086F2EB-F491-5845-8A31-D53D3EAB44D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30433" y="2884609"/>
            <a:ext cx="393749" cy="99668"/>
          </a:xfrm>
          <a:prstGeom prst="rect">
            <a:avLst/>
          </a:prstGeom>
        </p:spPr>
      </p:pic>
      <p:pic>
        <p:nvPicPr>
          <p:cNvPr id="38" name="Grafik 37">
            <a:extLst>
              <a:ext uri="{FF2B5EF4-FFF2-40B4-BE49-F238E27FC236}">
                <a16:creationId xmlns:a16="http://schemas.microsoft.com/office/drawing/2014/main" id="{3E50708F-4BB9-1A48-8D6D-E5644D81468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593790" y="2884609"/>
            <a:ext cx="393749" cy="99668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A73BB519-AC13-6B44-84D4-E84266E7901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951597" y="2842734"/>
            <a:ext cx="601293" cy="142306"/>
          </a:xfrm>
          <a:prstGeom prst="rect">
            <a:avLst/>
          </a:prstGeom>
        </p:spPr>
      </p:pic>
      <p:pic>
        <p:nvPicPr>
          <p:cNvPr id="42" name="Grafik 41">
            <a:extLst>
              <a:ext uri="{FF2B5EF4-FFF2-40B4-BE49-F238E27FC236}">
                <a16:creationId xmlns:a16="http://schemas.microsoft.com/office/drawing/2014/main" id="{99616346-8DB3-6F45-B2CF-3C671A0B0CE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761549" y="2846480"/>
            <a:ext cx="601293" cy="142306"/>
          </a:xfrm>
          <a:prstGeom prst="rect">
            <a:avLst/>
          </a:prstGeom>
        </p:spPr>
      </p:pic>
      <p:sp>
        <p:nvSpPr>
          <p:cNvPr id="48" name="Eingebuchteter Richtungspfeil 47">
            <a:extLst>
              <a:ext uri="{FF2B5EF4-FFF2-40B4-BE49-F238E27FC236}">
                <a16:creationId xmlns:a16="http://schemas.microsoft.com/office/drawing/2014/main" id="{3D97150C-7A8B-C741-8581-ED0D9E172AB9}"/>
              </a:ext>
            </a:extLst>
          </p:cNvPr>
          <p:cNvSpPr/>
          <p:nvPr/>
        </p:nvSpPr>
        <p:spPr>
          <a:xfrm>
            <a:off x="8136555" y="2554647"/>
            <a:ext cx="830613" cy="275079"/>
          </a:xfrm>
          <a:prstGeom prst="chevron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700" dirty="0" err="1">
                <a:solidFill>
                  <a:schemeClr val="tx1"/>
                </a:solidFill>
              </a:rPr>
              <a:t>Cucumber</a:t>
            </a:r>
            <a:br>
              <a:rPr lang="de-DE" sz="700" dirty="0">
                <a:solidFill>
                  <a:schemeClr val="tx1"/>
                </a:solidFill>
              </a:rPr>
            </a:br>
            <a:r>
              <a:rPr lang="de-DE" sz="700" dirty="0">
                <a:solidFill>
                  <a:schemeClr val="tx1"/>
                </a:solidFill>
              </a:rPr>
              <a:t>ST-Test</a:t>
            </a:r>
          </a:p>
        </p:txBody>
      </p:sp>
      <p:pic>
        <p:nvPicPr>
          <p:cNvPr id="51" name="Grafik 50">
            <a:extLst>
              <a:ext uri="{FF2B5EF4-FFF2-40B4-BE49-F238E27FC236}">
                <a16:creationId xmlns:a16="http://schemas.microsoft.com/office/drawing/2014/main" id="{AE4EB8CF-1711-7449-A017-8CCAC0D826D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214296" y="2822323"/>
            <a:ext cx="588286" cy="205459"/>
          </a:xfrm>
          <a:prstGeom prst="rect">
            <a:avLst/>
          </a:prstGeom>
        </p:spPr>
      </p:pic>
      <p:sp>
        <p:nvSpPr>
          <p:cNvPr id="54" name="Rechteck 53">
            <a:extLst>
              <a:ext uri="{FF2B5EF4-FFF2-40B4-BE49-F238E27FC236}">
                <a16:creationId xmlns:a16="http://schemas.microsoft.com/office/drawing/2014/main" id="{10CD19FC-2A8F-C243-B9CC-13BF9D6BEDDE}"/>
              </a:ext>
            </a:extLst>
          </p:cNvPr>
          <p:cNvSpPr/>
          <p:nvPr/>
        </p:nvSpPr>
        <p:spPr>
          <a:xfrm>
            <a:off x="862140" y="3074116"/>
            <a:ext cx="383177" cy="304800"/>
          </a:xfrm>
          <a:prstGeom prst="rect">
            <a:avLst/>
          </a:prstGeom>
          <a:solidFill>
            <a:srgbClr val="00206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/>
              <a:t>1</a:t>
            </a:r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DD208E0A-AC0F-6B43-8B5A-47F1B468DC88}"/>
              </a:ext>
            </a:extLst>
          </p:cNvPr>
          <p:cNvSpPr/>
          <p:nvPr/>
        </p:nvSpPr>
        <p:spPr>
          <a:xfrm>
            <a:off x="3427809" y="3043644"/>
            <a:ext cx="383177" cy="304800"/>
          </a:xfrm>
          <a:prstGeom prst="rect">
            <a:avLst/>
          </a:prstGeom>
          <a:solidFill>
            <a:srgbClr val="00206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/>
              <a:t>2</a:t>
            </a:r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8920BC62-857C-6347-9E4F-3D976EE7F4DD}"/>
              </a:ext>
            </a:extLst>
          </p:cNvPr>
          <p:cNvSpPr/>
          <p:nvPr/>
        </p:nvSpPr>
        <p:spPr>
          <a:xfrm>
            <a:off x="6207711" y="1732530"/>
            <a:ext cx="383177" cy="304800"/>
          </a:xfrm>
          <a:prstGeom prst="rect">
            <a:avLst/>
          </a:prstGeom>
          <a:solidFill>
            <a:srgbClr val="00206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/>
              <a:t>3</a:t>
            </a:r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3D1AE49A-AAF5-134E-9B8A-CF5CD0BB414C}"/>
              </a:ext>
            </a:extLst>
          </p:cNvPr>
          <p:cNvSpPr/>
          <p:nvPr/>
        </p:nvSpPr>
        <p:spPr>
          <a:xfrm>
            <a:off x="6207711" y="4466179"/>
            <a:ext cx="383177" cy="304800"/>
          </a:xfrm>
          <a:prstGeom prst="rect">
            <a:avLst/>
          </a:prstGeom>
          <a:solidFill>
            <a:srgbClr val="00206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/>
              <a:t>5</a:t>
            </a: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79E54CB4-959A-4A46-BE0F-D7A7F040EB8D}"/>
              </a:ext>
            </a:extLst>
          </p:cNvPr>
          <p:cNvSpPr/>
          <p:nvPr/>
        </p:nvSpPr>
        <p:spPr>
          <a:xfrm>
            <a:off x="10531432" y="1735798"/>
            <a:ext cx="383177" cy="304800"/>
          </a:xfrm>
          <a:prstGeom prst="rect">
            <a:avLst/>
          </a:prstGeom>
          <a:solidFill>
            <a:srgbClr val="00206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/>
              <a:t>4</a:t>
            </a:r>
          </a:p>
        </p:txBody>
      </p:sp>
      <p:sp>
        <p:nvSpPr>
          <p:cNvPr id="66" name="Rechteck 65">
            <a:extLst>
              <a:ext uri="{FF2B5EF4-FFF2-40B4-BE49-F238E27FC236}">
                <a16:creationId xmlns:a16="http://schemas.microsoft.com/office/drawing/2014/main" id="{16F8387A-8E9F-0945-AB7C-F8A557AAF214}"/>
              </a:ext>
            </a:extLst>
          </p:cNvPr>
          <p:cNvSpPr/>
          <p:nvPr/>
        </p:nvSpPr>
        <p:spPr>
          <a:xfrm>
            <a:off x="11031653" y="3624095"/>
            <a:ext cx="473006" cy="304800"/>
          </a:xfrm>
          <a:prstGeom prst="rect">
            <a:avLst/>
          </a:prstGeom>
          <a:solidFill>
            <a:srgbClr val="00206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/>
              <a:t>6.1</a:t>
            </a:r>
          </a:p>
        </p:txBody>
      </p:sp>
      <p:sp>
        <p:nvSpPr>
          <p:cNvPr id="67" name="Rechteck 66">
            <a:extLst>
              <a:ext uri="{FF2B5EF4-FFF2-40B4-BE49-F238E27FC236}">
                <a16:creationId xmlns:a16="http://schemas.microsoft.com/office/drawing/2014/main" id="{4FACCA4D-60BF-1B4E-8D87-21699D1B6CB5}"/>
              </a:ext>
            </a:extLst>
          </p:cNvPr>
          <p:cNvSpPr/>
          <p:nvPr/>
        </p:nvSpPr>
        <p:spPr>
          <a:xfrm>
            <a:off x="11031653" y="5377674"/>
            <a:ext cx="473006" cy="304800"/>
          </a:xfrm>
          <a:prstGeom prst="rect">
            <a:avLst/>
          </a:prstGeom>
          <a:solidFill>
            <a:srgbClr val="00206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/>
              <a:t>6.2</a:t>
            </a:r>
          </a:p>
        </p:txBody>
      </p:sp>
    </p:spTree>
    <p:extLst>
      <p:ext uri="{BB962C8B-B14F-4D97-AF65-F5344CB8AC3E}">
        <p14:creationId xmlns:p14="http://schemas.microsoft.com/office/powerpoint/2010/main" val="22516915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BA9565B4-C728-1449-BD5F-71EDB56EA3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664" y="565384"/>
            <a:ext cx="4049806" cy="3399235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C6C7B5D4-AFFD-8E4D-94A4-AACC3B64F4D2}"/>
              </a:ext>
            </a:extLst>
          </p:cNvPr>
          <p:cNvSpPr txBox="1"/>
          <p:nvPr/>
        </p:nvSpPr>
        <p:spPr bwMode="gray">
          <a:xfrm>
            <a:off x="4905156" y="1158641"/>
            <a:ext cx="5259572" cy="2243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t">
            <a:noAutofit/>
          </a:bodyPr>
          <a:lstStyle/>
          <a:p>
            <a:pPr marL="216000" indent="-216000">
              <a:spcBef>
                <a:spcPts val="600"/>
              </a:spcBef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de-DE" sz="1600" dirty="0">
                <a:solidFill>
                  <a:schemeClr val="tx1"/>
                </a:solidFill>
              </a:rPr>
              <a:t>Mit </a:t>
            </a:r>
            <a:r>
              <a:rPr lang="de-DE" sz="1600" dirty="0" err="1">
                <a:solidFill>
                  <a:schemeClr val="tx1"/>
                </a:solidFill>
              </a:rPr>
              <a:t>sts-AssumeRole</a:t>
            </a:r>
            <a:r>
              <a:rPr lang="de-DE" sz="1600" dirty="0">
                <a:solidFill>
                  <a:schemeClr val="tx1"/>
                </a:solidFill>
              </a:rPr>
              <a:t> kann diese Rolle</a:t>
            </a:r>
            <a:br>
              <a:rPr lang="de-DE" sz="1600" dirty="0">
                <a:solidFill>
                  <a:schemeClr val="tx1"/>
                </a:solidFill>
              </a:rPr>
            </a:br>
            <a:r>
              <a:rPr lang="de-DE" sz="1600" dirty="0">
                <a:solidFill>
                  <a:schemeClr val="tx1"/>
                </a:solidFill>
              </a:rPr>
              <a:t>somit in meinem Namen vergeben werden.</a:t>
            </a:r>
            <a:br>
              <a:rPr lang="de-DE" sz="1600" dirty="0">
                <a:solidFill>
                  <a:schemeClr val="tx1"/>
                </a:solidFill>
              </a:rPr>
            </a:br>
            <a:br>
              <a:rPr lang="de-DE" sz="1600" dirty="0">
                <a:solidFill>
                  <a:schemeClr val="tx1"/>
                </a:solidFill>
              </a:rPr>
            </a:br>
            <a:r>
              <a:rPr lang="de-DE" sz="1600" dirty="0">
                <a:solidFill>
                  <a:schemeClr val="tx1"/>
                </a:solidFill>
              </a:rPr>
              <a:t>Hier wird zusagen festgelegt, wer diese Rolle in meinem Namen erfolgreich ausführen/annehmen darf.</a:t>
            </a:r>
            <a:br>
              <a:rPr lang="de-DE" sz="1600" dirty="0">
                <a:solidFill>
                  <a:schemeClr val="tx1"/>
                </a:solidFill>
              </a:rPr>
            </a:br>
            <a:br>
              <a:rPr lang="de-DE" sz="1600" dirty="0">
                <a:solidFill>
                  <a:schemeClr val="tx1"/>
                </a:solidFill>
              </a:rPr>
            </a:br>
            <a:r>
              <a:rPr lang="de-DE" sz="1600" dirty="0">
                <a:solidFill>
                  <a:schemeClr val="tx1"/>
                </a:solidFill>
              </a:rPr>
              <a:t>Ich </a:t>
            </a:r>
            <a:r>
              <a:rPr lang="de-DE" sz="1600" dirty="0"/>
              <a:t>erlaube hiermit, dass bspw. </a:t>
            </a:r>
            <a:r>
              <a:rPr lang="de-DE" sz="1600" dirty="0" err="1"/>
              <a:t>ecs</a:t>
            </a:r>
            <a:r>
              <a:rPr lang="de-DE" sz="1600" dirty="0"/>
              <a:t> und ec2 diese Rolle übernehmen dürfen</a:t>
            </a:r>
            <a:endParaRPr lang="de-DE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11662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8C8957BF-0754-334C-878A-FE8DEDC003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700" y="2190750"/>
            <a:ext cx="10388600" cy="24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9741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26C70134-BA07-B143-895F-D5111F4D9B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7F9C5940-0438-4946-9B68-9653DE7F3BC6}"/>
              </a:ext>
            </a:extLst>
          </p:cNvPr>
          <p:cNvSpPr/>
          <p:nvPr/>
        </p:nvSpPr>
        <p:spPr>
          <a:xfrm>
            <a:off x="0" y="4810539"/>
            <a:ext cx="12192000" cy="1484243"/>
          </a:xfrm>
          <a:prstGeom prst="rect">
            <a:avLst/>
          </a:prstGeom>
          <a:solidFill>
            <a:srgbClr val="00B0F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7000" b="1" dirty="0">
                <a:solidFill>
                  <a:schemeClr val="bg1"/>
                </a:solidFill>
              </a:rPr>
              <a:t>ECS – Hands on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55F5364A-427A-F24D-B77C-EAB3A642551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12382" y="2254902"/>
            <a:ext cx="2876656" cy="541307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3A63C4F1-F1D7-B641-BA90-36EFFAC645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0692" y="2796209"/>
            <a:ext cx="720035" cy="720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5938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0F05C561-7DE5-994C-8B9E-E358882CB7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9D7704B3-EF27-B640-9B9E-3D438203B4BC}"/>
              </a:ext>
            </a:extLst>
          </p:cNvPr>
          <p:cNvSpPr/>
          <p:nvPr/>
        </p:nvSpPr>
        <p:spPr>
          <a:xfrm>
            <a:off x="0" y="1252331"/>
            <a:ext cx="12192000" cy="1460389"/>
          </a:xfrm>
          <a:prstGeom prst="rect">
            <a:avLst/>
          </a:prstGeom>
          <a:solidFill>
            <a:srgbClr val="002060">
              <a:alpha val="8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7000" b="1" dirty="0">
                <a:solidFill>
                  <a:schemeClr val="bg1"/>
                </a:solidFill>
              </a:rPr>
              <a:t>ECS – </a:t>
            </a:r>
            <a:r>
              <a:rPr lang="de-DE" sz="7000" b="1" dirty="0" err="1">
                <a:solidFill>
                  <a:schemeClr val="bg1"/>
                </a:solidFill>
              </a:rPr>
              <a:t>hands</a:t>
            </a:r>
            <a:r>
              <a:rPr lang="de-DE" sz="7000" b="1" dirty="0">
                <a:solidFill>
                  <a:schemeClr val="bg1"/>
                </a:solidFill>
              </a:rPr>
              <a:t> on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3E8718A1-D136-494F-B542-BD46D7B14F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0714" y="496958"/>
            <a:ext cx="596348" cy="596348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A6C01447-B7FC-5749-B231-E4D3641BF2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6840" y="69492"/>
            <a:ext cx="2958319" cy="556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253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10010</Words>
  <Application>Microsoft Macintosh PowerPoint</Application>
  <PresentationFormat>Breitbild</PresentationFormat>
  <Paragraphs>726</Paragraphs>
  <Slides>53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53</vt:i4>
      </vt:variant>
    </vt:vector>
  </HeadingPairs>
  <TitlesOfParts>
    <vt:vector size="60" baseType="lpstr">
      <vt:lpstr>Arial</vt:lpstr>
      <vt:lpstr>Calibri</vt:lpstr>
      <vt:lpstr>Calibri Light</vt:lpstr>
      <vt:lpstr>Consolas</vt:lpstr>
      <vt:lpstr>Noto Sans Avestan</vt:lpstr>
      <vt:lpstr>Wingdings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Microsoft Office User</dc:creator>
  <cp:lastModifiedBy>Microsoft Office User</cp:lastModifiedBy>
  <cp:revision>203</cp:revision>
  <dcterms:created xsi:type="dcterms:W3CDTF">2020-01-30T18:58:32Z</dcterms:created>
  <dcterms:modified xsi:type="dcterms:W3CDTF">2020-04-16T18:18:25Z</dcterms:modified>
</cp:coreProperties>
</file>